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313" r:id="rId3"/>
    <p:sldId id="314" r:id="rId4"/>
    <p:sldId id="269" r:id="rId5"/>
    <p:sldId id="270" r:id="rId6"/>
    <p:sldId id="304" r:id="rId7"/>
    <p:sldId id="303" r:id="rId8"/>
    <p:sldId id="257" r:id="rId9"/>
    <p:sldId id="276" r:id="rId10"/>
    <p:sldId id="271" r:id="rId11"/>
    <p:sldId id="277" r:id="rId12"/>
    <p:sldId id="283" r:id="rId13"/>
    <p:sldId id="272" r:id="rId14"/>
    <p:sldId id="273" r:id="rId15"/>
    <p:sldId id="305" r:id="rId16"/>
    <p:sldId id="306" r:id="rId17"/>
    <p:sldId id="308" r:id="rId18"/>
    <p:sldId id="274" r:id="rId19"/>
    <p:sldId id="279" r:id="rId20"/>
    <p:sldId id="368" r:id="rId21"/>
    <p:sldId id="262" r:id="rId22"/>
    <p:sldId id="282" r:id="rId23"/>
    <p:sldId id="309" r:id="rId24"/>
    <p:sldId id="310" r:id="rId25"/>
    <p:sldId id="28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66" r:id="rId61"/>
    <p:sldId id="349" r:id="rId62"/>
    <p:sldId id="350" r:id="rId63"/>
    <p:sldId id="351" r:id="rId64"/>
    <p:sldId id="352" r:id="rId65"/>
    <p:sldId id="353" r:id="rId66"/>
    <p:sldId id="354" r:id="rId67"/>
    <p:sldId id="355" r:id="rId68"/>
    <p:sldId id="356" r:id="rId69"/>
    <p:sldId id="357" r:id="rId70"/>
    <p:sldId id="358" r:id="rId71"/>
    <p:sldId id="359" r:id="rId72"/>
    <p:sldId id="360" r:id="rId73"/>
    <p:sldId id="361" r:id="rId74"/>
    <p:sldId id="362" r:id="rId75"/>
    <p:sldId id="367" r:id="rId76"/>
    <p:sldId id="363" r:id="rId77"/>
    <p:sldId id="364" r:id="rId78"/>
    <p:sldId id="365" r:id="rId79"/>
  </p:sldIdLst>
  <p:sldSz cx="12192000" cy="6858000"/>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DC60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z motywem 2 — Ak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Styl jasny 2 — Ak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76" autoAdjust="0"/>
    <p:restoredTop sz="94660" autoAdjust="0"/>
  </p:normalViewPr>
  <p:slideViewPr>
    <p:cSldViewPr snapToGrid="0">
      <p:cViewPr varScale="1">
        <p:scale>
          <a:sx n="71" d="100"/>
          <a:sy n="71" d="100"/>
        </p:scale>
        <p:origin x="264" y="60"/>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10AC0-0132-4FC5-A893-17B52F44F375}"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pl-PL"/>
        </a:p>
      </dgm:t>
    </dgm:pt>
    <dgm:pt modelId="{007092B2-5D98-4D43-B9F6-A3E86F8052E3}">
      <dgm:prSet phldrT="[Tekst]" custT="1"/>
      <dgm:spPr/>
      <dgm:t>
        <a:bodyPr/>
        <a:lstStyle/>
        <a:p>
          <a:pPr marL="0">
            <a:lnSpc>
              <a:spcPct val="100000"/>
            </a:lnSpc>
            <a:spcBef>
              <a:spcPts val="200"/>
            </a:spcBef>
            <a:spcAft>
              <a:spcPts val="200"/>
            </a:spcAft>
          </a:pPr>
          <a:endParaRPr lang="pl-PL" sz="1800" b="1" dirty="0">
            <a:latin typeface="Century Gothic" panose="020B0502020202020204" pitchFamily="34" charset="0"/>
          </a:endParaRPr>
        </a:p>
      </dgm:t>
    </dgm:pt>
    <dgm:pt modelId="{6303070A-19FD-40D2-B275-37CBAED88E81}" type="parTrans" cxnId="{4C195B62-ED70-430B-B457-574FA7F40F9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4211AC80-9AFD-48F7-B533-A28883948A97}" type="sibTrans" cxnId="{4C195B62-ED70-430B-B457-574FA7F40F9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A88E9EE8-8348-47BD-A5CD-05DD36E1D936}">
      <dgm:prSet phldrT="[Tekst]" custT="1"/>
      <dgm:spPr>
        <a:solidFill>
          <a:schemeClr val="accent5">
            <a:hueOff val="0"/>
            <a:satOff val="0"/>
            <a:lumOff val="0"/>
            <a:alpha val="70000"/>
          </a:schemeClr>
        </a:solidFill>
      </dgm:spPr>
      <dgm:t>
        <a:bodyPr/>
        <a:lstStyle/>
        <a:p>
          <a:pPr marL="0">
            <a:lnSpc>
              <a:spcPct val="100000"/>
            </a:lnSpc>
            <a:spcBef>
              <a:spcPts val="200"/>
            </a:spcBef>
            <a:spcAft>
              <a:spcPts val="200"/>
            </a:spcAft>
          </a:pPr>
          <a:endParaRPr lang="pl-PL" sz="1800" b="1" dirty="0">
            <a:latin typeface="Century Gothic" panose="020B0502020202020204" pitchFamily="34" charset="0"/>
          </a:endParaRPr>
        </a:p>
      </dgm:t>
    </dgm:pt>
    <dgm:pt modelId="{915CA5FB-49FD-485B-AEC6-24A58082FF72}" type="parTrans" cxnId="{BB750F7B-9881-4698-A615-5DDE731837DD}">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ECB31D7F-8910-4668-9D82-F399303D7E51}" type="sibTrans" cxnId="{BB750F7B-9881-4698-A615-5DDE731837DD}">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6CCC8C86-94C0-4B12-B7D5-139D12C5ED0B}">
      <dgm:prSet phldrT="[Tekst]" custT="1"/>
      <dgm:spPr/>
      <dgm:t>
        <a:bodyPr/>
        <a:lstStyle/>
        <a:p>
          <a:pPr marL="0">
            <a:lnSpc>
              <a:spcPct val="100000"/>
            </a:lnSpc>
            <a:spcBef>
              <a:spcPts val="200"/>
            </a:spcBef>
            <a:spcAft>
              <a:spcPts val="200"/>
            </a:spcAft>
          </a:pPr>
          <a:endParaRPr lang="pl-PL" sz="1800" b="1" dirty="0">
            <a:latin typeface="Century Gothic" panose="020B0502020202020204" pitchFamily="34" charset="0"/>
          </a:endParaRPr>
        </a:p>
      </dgm:t>
    </dgm:pt>
    <dgm:pt modelId="{2502D537-38E1-4C26-9BF1-25EF2D049FE7}" type="parTrans" cxnId="{C41E7F05-31C2-4F9C-9922-299616F21479}">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BA35455E-54A1-4A4D-83F7-42C4E208BA35}" type="sibTrans" cxnId="{C41E7F05-31C2-4F9C-9922-299616F21479}">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177099BF-866C-41B2-92BF-65A5ED3F6C0B}">
      <dgm:prSet phldrT="[Tekst]" custT="1"/>
      <dgm:spPr>
        <a:solidFill>
          <a:schemeClr val="accent5">
            <a:hueOff val="0"/>
            <a:satOff val="0"/>
            <a:lumOff val="0"/>
            <a:alpha val="70000"/>
          </a:schemeClr>
        </a:solidFill>
      </dgm:spPr>
      <dgm:t>
        <a:bodyPr/>
        <a:lstStyle/>
        <a:p>
          <a:pPr marL="0">
            <a:lnSpc>
              <a:spcPct val="100000"/>
            </a:lnSpc>
            <a:spcBef>
              <a:spcPts val="200"/>
            </a:spcBef>
            <a:spcAft>
              <a:spcPts val="200"/>
            </a:spcAft>
          </a:pPr>
          <a:endParaRPr lang="pl-PL" sz="1800" b="1" dirty="0">
            <a:latin typeface="Century Gothic" panose="020B0502020202020204" pitchFamily="34" charset="0"/>
          </a:endParaRPr>
        </a:p>
      </dgm:t>
    </dgm:pt>
    <dgm:pt modelId="{CCAE0CAA-4C18-411E-BD1C-045B263318E6}" type="parTrans" cxnId="{7B9E7EE3-A9E0-4FC1-A0B9-D3011BEBAD0B}">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0DAB108D-9FFC-4634-A374-1EBA8BE0F5E6}" type="sibTrans" cxnId="{7B9E7EE3-A9E0-4FC1-A0B9-D3011BEBAD0B}">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72EC83B6-1E2F-45AF-84D9-664E1502A433}">
      <dgm:prSet phldrT="[Tekst]" custT="1"/>
      <dgm:spPr/>
      <dgm:t>
        <a:bodyPr/>
        <a:lstStyle/>
        <a:p>
          <a:pPr marL="0">
            <a:lnSpc>
              <a:spcPct val="100000"/>
            </a:lnSpc>
            <a:spcBef>
              <a:spcPts val="200"/>
            </a:spcBef>
            <a:spcAft>
              <a:spcPts val="200"/>
            </a:spcAft>
          </a:pPr>
          <a:endParaRPr lang="pl-PL" sz="1800" b="1" dirty="0">
            <a:latin typeface="Century Gothic" panose="020B0502020202020204" pitchFamily="34" charset="0"/>
          </a:endParaRPr>
        </a:p>
      </dgm:t>
    </dgm:pt>
    <dgm:pt modelId="{292A52C7-F155-4DAF-98D2-503F38866EBF}" type="parTrans" cxnId="{047D6378-4D81-4B94-8103-760D10EEC54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DE010016-A980-41A7-8261-2AD89AE3CD6C}" type="sibTrans" cxnId="{047D6378-4D81-4B94-8103-760D10EEC54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28E1C82B-A877-4EA6-8114-1A057548DE0A}">
      <dgm:prSet phldrT="[Tekst]" custT="1"/>
      <dgm:spPr>
        <a:solidFill>
          <a:schemeClr val="accent5">
            <a:hueOff val="0"/>
            <a:satOff val="0"/>
            <a:lumOff val="0"/>
            <a:alpha val="70000"/>
          </a:schemeClr>
        </a:solidFill>
      </dgm:spPr>
      <dgm:t>
        <a:bodyPr/>
        <a:lstStyle/>
        <a:p>
          <a:pPr marL="0">
            <a:lnSpc>
              <a:spcPct val="100000"/>
            </a:lnSpc>
            <a:spcBef>
              <a:spcPts val="200"/>
            </a:spcBef>
            <a:spcAft>
              <a:spcPts val="200"/>
            </a:spcAft>
          </a:pPr>
          <a:endParaRPr lang="pl-PL" sz="1800" b="1" dirty="0">
            <a:latin typeface="Century Gothic" panose="020B0502020202020204" pitchFamily="34" charset="0"/>
          </a:endParaRPr>
        </a:p>
      </dgm:t>
    </dgm:pt>
    <dgm:pt modelId="{4C9E6B1D-14E2-4CA9-91FC-42EA402DC74D}" type="sibTrans" cxnId="{0CA31200-DEC8-488F-A02C-0CA9C3B196B2}">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1B982C74-5E8C-4B98-AD49-95903568EA52}" type="parTrans" cxnId="{0CA31200-DEC8-488F-A02C-0CA9C3B196B2}">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DC35FA8F-3978-4EAD-BBCB-C6A50789DF30}" type="pres">
      <dgm:prSet presAssocID="{24510AC0-0132-4FC5-A893-17B52F44F375}" presName="linear" presStyleCnt="0">
        <dgm:presLayoutVars>
          <dgm:animLvl val="lvl"/>
          <dgm:resizeHandles val="exact"/>
        </dgm:presLayoutVars>
      </dgm:prSet>
      <dgm:spPr/>
      <dgm:t>
        <a:bodyPr/>
        <a:lstStyle/>
        <a:p>
          <a:endParaRPr lang="en-US"/>
        </a:p>
      </dgm:t>
    </dgm:pt>
    <dgm:pt modelId="{DA61F525-60E6-4995-B9B4-947DD1BEFAA9}" type="pres">
      <dgm:prSet presAssocID="{28E1C82B-A877-4EA6-8114-1A057548DE0A}" presName="parentText" presStyleLbl="node1" presStyleIdx="0" presStyleCnt="3" custLinFactNeighborX="417" custLinFactNeighborY="-6640">
        <dgm:presLayoutVars>
          <dgm:chMax val="0"/>
          <dgm:bulletEnabled val="1"/>
        </dgm:presLayoutVars>
      </dgm:prSet>
      <dgm:spPr/>
      <dgm:t>
        <a:bodyPr/>
        <a:lstStyle/>
        <a:p>
          <a:endParaRPr lang="en-US"/>
        </a:p>
      </dgm:t>
    </dgm:pt>
    <dgm:pt modelId="{E3EE9CBD-DBB1-47AA-919B-151050B51445}" type="pres">
      <dgm:prSet presAssocID="{28E1C82B-A877-4EA6-8114-1A057548DE0A}" presName="childText" presStyleLbl="revTx" presStyleIdx="0" presStyleCnt="3">
        <dgm:presLayoutVars>
          <dgm:bulletEnabled val="1"/>
        </dgm:presLayoutVars>
      </dgm:prSet>
      <dgm:spPr/>
      <dgm:t>
        <a:bodyPr/>
        <a:lstStyle/>
        <a:p>
          <a:endParaRPr lang="en-US"/>
        </a:p>
      </dgm:t>
    </dgm:pt>
    <dgm:pt modelId="{C9B999BC-2D20-4130-8DE1-B906DEC26E0A}" type="pres">
      <dgm:prSet presAssocID="{A88E9EE8-8348-47BD-A5CD-05DD36E1D936}" presName="parentText" presStyleLbl="node1" presStyleIdx="1" presStyleCnt="3">
        <dgm:presLayoutVars>
          <dgm:chMax val="0"/>
          <dgm:bulletEnabled val="1"/>
        </dgm:presLayoutVars>
      </dgm:prSet>
      <dgm:spPr/>
      <dgm:t>
        <a:bodyPr/>
        <a:lstStyle/>
        <a:p>
          <a:endParaRPr lang="en-US"/>
        </a:p>
      </dgm:t>
    </dgm:pt>
    <dgm:pt modelId="{BDF29646-3A88-4D99-AC78-96A707F5002A}" type="pres">
      <dgm:prSet presAssocID="{A88E9EE8-8348-47BD-A5CD-05DD36E1D936}" presName="childText" presStyleLbl="revTx" presStyleIdx="1" presStyleCnt="3">
        <dgm:presLayoutVars>
          <dgm:bulletEnabled val="1"/>
        </dgm:presLayoutVars>
      </dgm:prSet>
      <dgm:spPr/>
      <dgm:t>
        <a:bodyPr/>
        <a:lstStyle/>
        <a:p>
          <a:endParaRPr lang="en-US"/>
        </a:p>
      </dgm:t>
    </dgm:pt>
    <dgm:pt modelId="{8EDCC030-092C-49E2-95CB-7FD383ADF427}" type="pres">
      <dgm:prSet presAssocID="{177099BF-866C-41B2-92BF-65A5ED3F6C0B}" presName="parentText" presStyleLbl="node1" presStyleIdx="2" presStyleCnt="3" custLinFactNeighborX="966" custLinFactNeighborY="1722">
        <dgm:presLayoutVars>
          <dgm:chMax val="0"/>
          <dgm:bulletEnabled val="1"/>
        </dgm:presLayoutVars>
      </dgm:prSet>
      <dgm:spPr/>
      <dgm:t>
        <a:bodyPr/>
        <a:lstStyle/>
        <a:p>
          <a:endParaRPr lang="en-US"/>
        </a:p>
      </dgm:t>
    </dgm:pt>
    <dgm:pt modelId="{32248BCC-CBE9-4655-9B86-E158D2C4B653}" type="pres">
      <dgm:prSet presAssocID="{177099BF-866C-41B2-92BF-65A5ED3F6C0B}" presName="childText" presStyleLbl="revTx" presStyleIdx="2" presStyleCnt="3">
        <dgm:presLayoutVars>
          <dgm:bulletEnabled val="1"/>
        </dgm:presLayoutVars>
      </dgm:prSet>
      <dgm:spPr/>
      <dgm:t>
        <a:bodyPr/>
        <a:lstStyle/>
        <a:p>
          <a:endParaRPr lang="en-US"/>
        </a:p>
      </dgm:t>
    </dgm:pt>
  </dgm:ptLst>
  <dgm:cxnLst>
    <dgm:cxn modelId="{7F43EF56-1BDB-49C4-8E34-080EB9EB0F7B}" type="presOf" srcId="{007092B2-5D98-4D43-B9F6-A3E86F8052E3}" destId="{E3EE9CBD-DBB1-47AA-919B-151050B51445}" srcOrd="0" destOrd="0" presId="urn:microsoft.com/office/officeart/2005/8/layout/vList2"/>
    <dgm:cxn modelId="{4BB87986-758F-47C2-AB8B-2E243E8AB4AE}" type="presOf" srcId="{A88E9EE8-8348-47BD-A5CD-05DD36E1D936}" destId="{C9B999BC-2D20-4130-8DE1-B906DEC26E0A}" srcOrd="0" destOrd="0" presId="urn:microsoft.com/office/officeart/2005/8/layout/vList2"/>
    <dgm:cxn modelId="{7B9E7EE3-A9E0-4FC1-A0B9-D3011BEBAD0B}" srcId="{24510AC0-0132-4FC5-A893-17B52F44F375}" destId="{177099BF-866C-41B2-92BF-65A5ED3F6C0B}" srcOrd="2" destOrd="0" parTransId="{CCAE0CAA-4C18-411E-BD1C-045B263318E6}" sibTransId="{0DAB108D-9FFC-4634-A374-1EBA8BE0F5E6}"/>
    <dgm:cxn modelId="{C41E7F05-31C2-4F9C-9922-299616F21479}" srcId="{A88E9EE8-8348-47BD-A5CD-05DD36E1D936}" destId="{6CCC8C86-94C0-4B12-B7D5-139D12C5ED0B}" srcOrd="0" destOrd="0" parTransId="{2502D537-38E1-4C26-9BF1-25EF2D049FE7}" sibTransId="{BA35455E-54A1-4A4D-83F7-42C4E208BA35}"/>
    <dgm:cxn modelId="{BB750F7B-9881-4698-A615-5DDE731837DD}" srcId="{24510AC0-0132-4FC5-A893-17B52F44F375}" destId="{A88E9EE8-8348-47BD-A5CD-05DD36E1D936}" srcOrd="1" destOrd="0" parTransId="{915CA5FB-49FD-485B-AEC6-24A58082FF72}" sibTransId="{ECB31D7F-8910-4668-9D82-F399303D7E51}"/>
    <dgm:cxn modelId="{5D10280E-6FB4-4F32-BFED-07E62C877238}" type="presOf" srcId="{6CCC8C86-94C0-4B12-B7D5-139D12C5ED0B}" destId="{BDF29646-3A88-4D99-AC78-96A707F5002A}" srcOrd="0" destOrd="0" presId="urn:microsoft.com/office/officeart/2005/8/layout/vList2"/>
    <dgm:cxn modelId="{047D6378-4D81-4B94-8103-760D10EEC543}" srcId="{177099BF-866C-41B2-92BF-65A5ED3F6C0B}" destId="{72EC83B6-1E2F-45AF-84D9-664E1502A433}" srcOrd="0" destOrd="0" parTransId="{292A52C7-F155-4DAF-98D2-503F38866EBF}" sibTransId="{DE010016-A980-41A7-8261-2AD89AE3CD6C}"/>
    <dgm:cxn modelId="{B5ACD10F-0ECB-4318-BE7D-3F363542A31C}" type="presOf" srcId="{24510AC0-0132-4FC5-A893-17B52F44F375}" destId="{DC35FA8F-3978-4EAD-BBCB-C6A50789DF30}" srcOrd="0" destOrd="0" presId="urn:microsoft.com/office/officeart/2005/8/layout/vList2"/>
    <dgm:cxn modelId="{A561EF0B-116B-40E9-8518-47C17D68A4B5}" type="presOf" srcId="{177099BF-866C-41B2-92BF-65A5ED3F6C0B}" destId="{8EDCC030-092C-49E2-95CB-7FD383ADF427}" srcOrd="0" destOrd="0" presId="urn:microsoft.com/office/officeart/2005/8/layout/vList2"/>
    <dgm:cxn modelId="{4C195B62-ED70-430B-B457-574FA7F40F93}" srcId="{28E1C82B-A877-4EA6-8114-1A057548DE0A}" destId="{007092B2-5D98-4D43-B9F6-A3E86F8052E3}" srcOrd="0" destOrd="0" parTransId="{6303070A-19FD-40D2-B275-37CBAED88E81}" sibTransId="{4211AC80-9AFD-48F7-B533-A28883948A97}"/>
    <dgm:cxn modelId="{0CA31200-DEC8-488F-A02C-0CA9C3B196B2}" srcId="{24510AC0-0132-4FC5-A893-17B52F44F375}" destId="{28E1C82B-A877-4EA6-8114-1A057548DE0A}" srcOrd="0" destOrd="0" parTransId="{1B982C74-5E8C-4B98-AD49-95903568EA52}" sibTransId="{4C9E6B1D-14E2-4CA9-91FC-42EA402DC74D}"/>
    <dgm:cxn modelId="{0B2DBC8B-B304-4813-B16A-0D1EBD6263A2}" type="presOf" srcId="{72EC83B6-1E2F-45AF-84D9-664E1502A433}" destId="{32248BCC-CBE9-4655-9B86-E158D2C4B653}" srcOrd="0" destOrd="0" presId="urn:microsoft.com/office/officeart/2005/8/layout/vList2"/>
    <dgm:cxn modelId="{19255ECB-02DE-4F13-9AD4-EE3125FDD29D}" type="presOf" srcId="{28E1C82B-A877-4EA6-8114-1A057548DE0A}" destId="{DA61F525-60E6-4995-B9B4-947DD1BEFAA9}" srcOrd="0" destOrd="0" presId="urn:microsoft.com/office/officeart/2005/8/layout/vList2"/>
    <dgm:cxn modelId="{BA10F426-0999-4A27-8A0F-F0649297642F}" type="presParOf" srcId="{DC35FA8F-3978-4EAD-BBCB-C6A50789DF30}" destId="{DA61F525-60E6-4995-B9B4-947DD1BEFAA9}" srcOrd="0" destOrd="0" presId="urn:microsoft.com/office/officeart/2005/8/layout/vList2"/>
    <dgm:cxn modelId="{C00809DC-11C9-45BE-BADA-AB60223CAD29}" type="presParOf" srcId="{DC35FA8F-3978-4EAD-BBCB-C6A50789DF30}" destId="{E3EE9CBD-DBB1-47AA-919B-151050B51445}" srcOrd="1" destOrd="0" presId="urn:microsoft.com/office/officeart/2005/8/layout/vList2"/>
    <dgm:cxn modelId="{12975B9C-0BB4-44E1-A3C3-5A35A361C8E4}" type="presParOf" srcId="{DC35FA8F-3978-4EAD-BBCB-C6A50789DF30}" destId="{C9B999BC-2D20-4130-8DE1-B906DEC26E0A}" srcOrd="2" destOrd="0" presId="urn:microsoft.com/office/officeart/2005/8/layout/vList2"/>
    <dgm:cxn modelId="{221C4D44-EB90-4F64-ACCA-4F05A0B8B676}" type="presParOf" srcId="{DC35FA8F-3978-4EAD-BBCB-C6A50789DF30}" destId="{BDF29646-3A88-4D99-AC78-96A707F5002A}" srcOrd="3" destOrd="0" presId="urn:microsoft.com/office/officeart/2005/8/layout/vList2"/>
    <dgm:cxn modelId="{58867F2C-8104-4902-8CF8-A8895FA86503}" type="presParOf" srcId="{DC35FA8F-3978-4EAD-BBCB-C6A50789DF30}" destId="{8EDCC030-092C-49E2-95CB-7FD383ADF427}" srcOrd="4" destOrd="0" presId="urn:microsoft.com/office/officeart/2005/8/layout/vList2"/>
    <dgm:cxn modelId="{B2EA3904-6DAA-4EC6-AC60-2BA1B7F8FF30}" type="presParOf" srcId="{DC35FA8F-3978-4EAD-BBCB-C6A50789DF30}" destId="{32248BCC-CBE9-4655-9B86-E158D2C4B653}" srcOrd="5" destOrd="0" presId="urn:microsoft.com/office/officeart/2005/8/layout/vList2"/>
  </dgm:cxnLst>
  <dgm:bg>
    <a:solidFill>
      <a:schemeClr val="bg1">
        <a:alpha val="70000"/>
      </a:scheme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4510AC0-0132-4FC5-A893-17B52F44F375}"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pl-PL"/>
        </a:p>
      </dgm:t>
    </dgm:pt>
    <dgm:pt modelId="{007092B2-5D98-4D43-B9F6-A3E86F8052E3}">
      <dgm:prSet phldrT="[Tekst]" custT="1"/>
      <dgm:spPr/>
      <dgm:t>
        <a:bodyPr/>
        <a:lstStyle/>
        <a:p>
          <a:pPr marL="0">
            <a:lnSpc>
              <a:spcPct val="100000"/>
            </a:lnSpc>
            <a:spcBef>
              <a:spcPts val="200"/>
            </a:spcBef>
            <a:spcAft>
              <a:spcPts val="200"/>
            </a:spcAft>
          </a:pPr>
          <a:r>
            <a:rPr b="1" dirty="0" err="1"/>
            <a:t>Žiedinės</a:t>
          </a:r>
          <a:r>
            <a:rPr b="1" dirty="0"/>
            <a:t> </a:t>
          </a:r>
          <a:r>
            <a:rPr b="1" dirty="0" err="1"/>
            <a:t>ekonomikos</a:t>
          </a:r>
          <a:r>
            <a:rPr b="1" dirty="0"/>
            <a:t> link:</a:t>
          </a:r>
          <a:r>
            <a:rPr lang="pl-PL" sz="1800" b="1" dirty="0">
              <a:latin typeface="Century Gothic" panose="020B0502020202020204" pitchFamily="34" charset="0"/>
            </a:rPr>
            <a:t> Programa be atliekų Europai </a:t>
          </a:r>
        </a:p>
      </dgm:t>
    </dgm:pt>
    <dgm:pt modelId="{6303070A-19FD-40D2-B275-37CBAED88E81}" type="parTrans" cxnId="{4C195B62-ED70-430B-B457-574FA7F40F9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4211AC80-9AFD-48F7-B533-A28883948A97}" type="sibTrans" cxnId="{4C195B62-ED70-430B-B457-574FA7F40F9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A88E9EE8-8348-47BD-A5CD-05DD36E1D936}">
      <dgm:prSet phldrT="[Tekst]" custT="1"/>
      <dgm:spPr>
        <a:solidFill>
          <a:schemeClr val="accent5">
            <a:hueOff val="0"/>
            <a:satOff val="0"/>
            <a:lumOff val="0"/>
            <a:alpha val="70000"/>
          </a:schemeClr>
        </a:solidFill>
      </dgm:spPr>
      <dgm:t>
        <a:bodyPr/>
        <a:lstStyle/>
        <a:p>
          <a:pPr marL="0">
            <a:lnSpc>
              <a:spcPct val="100000"/>
            </a:lnSpc>
            <a:spcBef>
              <a:spcPts val="200"/>
            </a:spcBef>
            <a:spcAft>
              <a:spcPts val="200"/>
            </a:spcAft>
          </a:pPr>
          <a:r>
            <a:rPr lang="pl-PL" sz="1800" b="1" dirty="0">
              <a:latin typeface="Century Gothic" panose="020B0502020202020204" pitchFamily="34" charset="0"/>
            </a:rPr>
            <a:t>2015 m. (COM Nr. 614, 2015)</a:t>
          </a:r>
        </a:p>
      </dgm:t>
    </dgm:pt>
    <dgm:pt modelId="{915CA5FB-49FD-485B-AEC6-24A58082FF72}" type="parTrans" cxnId="{BB750F7B-9881-4698-A615-5DDE731837DD}">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ECB31D7F-8910-4668-9D82-F399303D7E51}" type="sibTrans" cxnId="{BB750F7B-9881-4698-A615-5DDE731837DD}">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6CCC8C86-94C0-4B12-B7D5-139D12C5ED0B}">
      <dgm:prSet phldrT="[Tekst]" custT="1"/>
      <dgm:spPr/>
      <dgm:t>
        <a:bodyPr/>
        <a:lstStyle/>
        <a:p>
          <a:pPr marL="0">
            <a:lnSpc>
              <a:spcPct val="100000"/>
            </a:lnSpc>
            <a:spcBef>
              <a:spcPts val="200"/>
            </a:spcBef>
            <a:spcAft>
              <a:spcPts val="200"/>
            </a:spcAft>
          </a:pPr>
          <a:r>
            <a:rPr lang="pl-PL" sz="1800" b="1" dirty="0" smtClean="0">
              <a:latin typeface="Century Gothic" panose="020B0502020202020204" pitchFamily="34" charset="0"/>
            </a:rPr>
            <a:t>  </a:t>
          </a:r>
          <a:r>
            <a:rPr lang="en-US" sz="1800" b="1" dirty="0" err="1" smtClean="0">
              <a:latin typeface="Century Gothic" panose="020B0502020202020204" pitchFamily="34" charset="0"/>
            </a:rPr>
            <a:t>Kilpos</a:t>
          </a:r>
          <a:r>
            <a:rPr lang="en-US" sz="1800" b="1" dirty="0" smtClean="0">
              <a:latin typeface="Century Gothic" panose="020B0502020202020204" pitchFamily="34" charset="0"/>
            </a:rPr>
            <a:t> </a:t>
          </a:r>
          <a:r>
            <a:rPr lang="en-US" sz="1800" b="1" dirty="0">
              <a:latin typeface="Century Gothic" panose="020B0502020202020204" pitchFamily="34" charset="0"/>
            </a:rPr>
            <a:t>uždarymas – ES žiedinės ekonomikos veiksmų planas</a:t>
          </a:r>
          <a:r>
            <a:rPr dirty="0"/>
            <a:t> </a:t>
          </a:r>
        </a:p>
      </dgm:t>
    </dgm:pt>
    <dgm:pt modelId="{2502D537-38E1-4C26-9BF1-25EF2D049FE7}" type="parTrans" cxnId="{C41E7F05-31C2-4F9C-9922-299616F21479}">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BA35455E-54A1-4A4D-83F7-42C4E208BA35}" type="sibTrans" cxnId="{C41E7F05-31C2-4F9C-9922-299616F21479}">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177099BF-866C-41B2-92BF-65A5ED3F6C0B}">
      <dgm:prSet phldrT="[Tekst]" custT="1"/>
      <dgm:spPr>
        <a:solidFill>
          <a:schemeClr val="accent5">
            <a:hueOff val="0"/>
            <a:satOff val="0"/>
            <a:lumOff val="0"/>
            <a:alpha val="70000"/>
          </a:schemeClr>
        </a:solidFill>
      </dgm:spPr>
      <dgm:t>
        <a:bodyPr/>
        <a:lstStyle/>
        <a:p>
          <a:pPr marL="0">
            <a:lnSpc>
              <a:spcPct val="100000"/>
            </a:lnSpc>
            <a:spcBef>
              <a:spcPts val="200"/>
            </a:spcBef>
            <a:spcAft>
              <a:spcPts val="200"/>
            </a:spcAft>
          </a:pPr>
          <a:r>
            <a:rPr lang="pl-PL" sz="1800" b="1" dirty="0">
              <a:latin typeface="Century Gothic" panose="020B0502020202020204" pitchFamily="34" charset="0"/>
            </a:rPr>
            <a:t>2018 m. (COM Nr. 2018 m.)</a:t>
          </a:r>
        </a:p>
      </dgm:t>
    </dgm:pt>
    <dgm:pt modelId="{CCAE0CAA-4C18-411E-BD1C-045B263318E6}" type="parTrans" cxnId="{7B9E7EE3-A9E0-4FC1-A0B9-D3011BEBAD0B}">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0DAB108D-9FFC-4634-A374-1EBA8BE0F5E6}" type="sibTrans" cxnId="{7B9E7EE3-A9E0-4FC1-A0B9-D3011BEBAD0B}">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72EC83B6-1E2F-45AF-84D9-664E1502A433}">
      <dgm:prSet phldrT="[Tekst]" custT="1"/>
      <dgm:spPr/>
      <dgm:t>
        <a:bodyPr/>
        <a:lstStyle/>
        <a:p>
          <a:pPr marL="0">
            <a:lnSpc>
              <a:spcPct val="100000"/>
            </a:lnSpc>
            <a:spcBef>
              <a:spcPts val="200"/>
            </a:spcBef>
            <a:spcAft>
              <a:spcPts val="200"/>
            </a:spcAft>
          </a:pPr>
          <a:r>
            <a:rPr lang="pl-PL" sz="1800" b="1" dirty="0" smtClean="0">
              <a:latin typeface="Century Gothic" panose="020B0502020202020204" pitchFamily="34" charset="0"/>
            </a:rPr>
            <a:t>  </a:t>
          </a:r>
          <a:r>
            <a:rPr lang="pl-PL" sz="1800" b="1" dirty="0" err="1" smtClean="0">
              <a:latin typeface="Century Gothic" panose="020B0502020202020204" pitchFamily="34" charset="0"/>
            </a:rPr>
            <a:t>Žiedinės</a:t>
          </a:r>
          <a:r>
            <a:rPr lang="pl-PL" sz="1800" b="1" dirty="0" smtClean="0">
              <a:latin typeface="Century Gothic" panose="020B0502020202020204" pitchFamily="34" charset="0"/>
            </a:rPr>
            <a:t> </a:t>
          </a:r>
          <a:r>
            <a:rPr lang="pl-PL" sz="1800" b="1" dirty="0">
              <a:latin typeface="Century Gothic" panose="020B0502020202020204" pitchFamily="34" charset="0"/>
            </a:rPr>
            <a:t>ekonomikos stebėsenos sistema</a:t>
          </a:r>
          <a:endParaRPr lang="lt-LT" sz="1800" b="1" dirty="0">
            <a:latin typeface="Century Gothic" panose="020B0502020202020204" pitchFamily="34" charset="0"/>
          </a:endParaRPr>
        </a:p>
      </dgm:t>
    </dgm:pt>
    <dgm:pt modelId="{292A52C7-F155-4DAF-98D2-503F38866EBF}" type="parTrans" cxnId="{047D6378-4D81-4B94-8103-760D10EEC54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DE010016-A980-41A7-8261-2AD89AE3CD6C}" type="sibTrans" cxnId="{047D6378-4D81-4B94-8103-760D10EEC543}">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28E1C82B-A877-4EA6-8114-1A057548DE0A}">
      <dgm:prSet phldrT="[Tekst]" custT="1"/>
      <dgm:spPr>
        <a:solidFill>
          <a:schemeClr val="accent5">
            <a:hueOff val="0"/>
            <a:satOff val="0"/>
            <a:lumOff val="0"/>
            <a:alpha val="70000"/>
          </a:schemeClr>
        </a:solidFill>
      </dgm:spPr>
      <dgm:t>
        <a:bodyPr/>
        <a:lstStyle/>
        <a:p>
          <a:pPr marL="0">
            <a:lnSpc>
              <a:spcPct val="100000"/>
            </a:lnSpc>
            <a:spcBef>
              <a:spcPts val="200"/>
            </a:spcBef>
            <a:spcAft>
              <a:spcPts val="200"/>
            </a:spcAft>
          </a:pPr>
          <a:r>
            <a:rPr lang="pl-PL" sz="1800" b="1" dirty="0">
              <a:latin typeface="Century Gothic" panose="020B0502020202020204" pitchFamily="34" charset="0"/>
            </a:rPr>
            <a:t>2014 m. (COM Nr. 398, 2014)</a:t>
          </a:r>
        </a:p>
      </dgm:t>
    </dgm:pt>
    <dgm:pt modelId="{4C9E6B1D-14E2-4CA9-91FC-42EA402DC74D}" type="sibTrans" cxnId="{0CA31200-DEC8-488F-A02C-0CA9C3B196B2}">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1B982C74-5E8C-4B98-AD49-95903568EA52}" type="parTrans" cxnId="{0CA31200-DEC8-488F-A02C-0CA9C3B196B2}">
      <dgm:prSet/>
      <dgm:spPr/>
      <dgm:t>
        <a:bodyPr/>
        <a:lstStyle/>
        <a:p>
          <a:pPr marL="0">
            <a:lnSpc>
              <a:spcPct val="100000"/>
            </a:lnSpc>
            <a:spcBef>
              <a:spcPts val="200"/>
            </a:spcBef>
            <a:spcAft>
              <a:spcPts val="200"/>
            </a:spcAft>
          </a:pPr>
          <a:endParaRPr lang="pl-PL" sz="1800">
            <a:latin typeface="Century Gothic" panose="020B0502020202020204" pitchFamily="34" charset="0"/>
          </a:endParaRPr>
        </a:p>
      </dgm:t>
    </dgm:pt>
    <dgm:pt modelId="{DC35FA8F-3978-4EAD-BBCB-C6A50789DF30}" type="pres">
      <dgm:prSet presAssocID="{24510AC0-0132-4FC5-A893-17B52F44F375}" presName="linear" presStyleCnt="0">
        <dgm:presLayoutVars>
          <dgm:animLvl val="lvl"/>
          <dgm:resizeHandles val="exact"/>
        </dgm:presLayoutVars>
      </dgm:prSet>
      <dgm:spPr/>
      <dgm:t>
        <a:bodyPr/>
        <a:lstStyle/>
        <a:p>
          <a:endParaRPr lang="en-US"/>
        </a:p>
      </dgm:t>
    </dgm:pt>
    <dgm:pt modelId="{DA61F525-60E6-4995-B9B4-947DD1BEFAA9}" type="pres">
      <dgm:prSet presAssocID="{28E1C82B-A877-4EA6-8114-1A057548DE0A}" presName="parentText" presStyleLbl="node1" presStyleIdx="0" presStyleCnt="3" custLinFactNeighborX="417" custLinFactNeighborY="-6640">
        <dgm:presLayoutVars>
          <dgm:chMax val="0"/>
          <dgm:bulletEnabled val="1"/>
        </dgm:presLayoutVars>
      </dgm:prSet>
      <dgm:spPr/>
      <dgm:t>
        <a:bodyPr/>
        <a:lstStyle/>
        <a:p>
          <a:endParaRPr lang="en-US"/>
        </a:p>
      </dgm:t>
    </dgm:pt>
    <dgm:pt modelId="{E3EE9CBD-DBB1-47AA-919B-151050B51445}" type="pres">
      <dgm:prSet presAssocID="{28E1C82B-A877-4EA6-8114-1A057548DE0A}" presName="childText" presStyleLbl="revTx" presStyleIdx="0" presStyleCnt="3">
        <dgm:presLayoutVars>
          <dgm:bulletEnabled val="1"/>
        </dgm:presLayoutVars>
      </dgm:prSet>
      <dgm:spPr/>
      <dgm:t>
        <a:bodyPr/>
        <a:lstStyle/>
        <a:p>
          <a:endParaRPr lang="en-US"/>
        </a:p>
      </dgm:t>
    </dgm:pt>
    <dgm:pt modelId="{C9B999BC-2D20-4130-8DE1-B906DEC26E0A}" type="pres">
      <dgm:prSet presAssocID="{A88E9EE8-8348-47BD-A5CD-05DD36E1D936}" presName="parentText" presStyleLbl="node1" presStyleIdx="1" presStyleCnt="3">
        <dgm:presLayoutVars>
          <dgm:chMax val="0"/>
          <dgm:bulletEnabled val="1"/>
        </dgm:presLayoutVars>
      </dgm:prSet>
      <dgm:spPr/>
      <dgm:t>
        <a:bodyPr/>
        <a:lstStyle/>
        <a:p>
          <a:endParaRPr lang="en-US"/>
        </a:p>
      </dgm:t>
    </dgm:pt>
    <dgm:pt modelId="{BDF29646-3A88-4D99-AC78-96A707F5002A}" type="pres">
      <dgm:prSet presAssocID="{A88E9EE8-8348-47BD-A5CD-05DD36E1D936}" presName="childText" presStyleLbl="revTx" presStyleIdx="1" presStyleCnt="3">
        <dgm:presLayoutVars>
          <dgm:bulletEnabled val="1"/>
        </dgm:presLayoutVars>
      </dgm:prSet>
      <dgm:spPr/>
      <dgm:t>
        <a:bodyPr/>
        <a:lstStyle/>
        <a:p>
          <a:endParaRPr lang="en-US"/>
        </a:p>
      </dgm:t>
    </dgm:pt>
    <dgm:pt modelId="{8EDCC030-092C-49E2-95CB-7FD383ADF427}" type="pres">
      <dgm:prSet presAssocID="{177099BF-866C-41B2-92BF-65A5ED3F6C0B}" presName="parentText" presStyleLbl="node1" presStyleIdx="2" presStyleCnt="3" custLinFactNeighborX="966" custLinFactNeighborY="1722">
        <dgm:presLayoutVars>
          <dgm:chMax val="0"/>
          <dgm:bulletEnabled val="1"/>
        </dgm:presLayoutVars>
      </dgm:prSet>
      <dgm:spPr/>
      <dgm:t>
        <a:bodyPr/>
        <a:lstStyle/>
        <a:p>
          <a:endParaRPr lang="en-US"/>
        </a:p>
      </dgm:t>
    </dgm:pt>
    <dgm:pt modelId="{32248BCC-CBE9-4655-9B86-E158D2C4B653}" type="pres">
      <dgm:prSet presAssocID="{177099BF-866C-41B2-92BF-65A5ED3F6C0B}" presName="childText" presStyleLbl="revTx" presStyleIdx="2" presStyleCnt="3">
        <dgm:presLayoutVars>
          <dgm:bulletEnabled val="1"/>
        </dgm:presLayoutVars>
      </dgm:prSet>
      <dgm:spPr/>
      <dgm:t>
        <a:bodyPr/>
        <a:lstStyle/>
        <a:p>
          <a:endParaRPr lang="en-US"/>
        </a:p>
      </dgm:t>
    </dgm:pt>
  </dgm:ptLst>
  <dgm:cxnLst>
    <dgm:cxn modelId="{7B9E7EE3-A9E0-4FC1-A0B9-D3011BEBAD0B}" srcId="{24510AC0-0132-4FC5-A893-17B52F44F375}" destId="{177099BF-866C-41B2-92BF-65A5ED3F6C0B}" srcOrd="2" destOrd="0" parTransId="{CCAE0CAA-4C18-411E-BD1C-045B263318E6}" sibTransId="{0DAB108D-9FFC-4634-A374-1EBA8BE0F5E6}"/>
    <dgm:cxn modelId="{39C46712-0473-434B-8CCB-7B1B84D531FA}" type="presOf" srcId="{28E1C82B-A877-4EA6-8114-1A057548DE0A}" destId="{DA61F525-60E6-4995-B9B4-947DD1BEFAA9}" srcOrd="0" destOrd="0" presId="urn:microsoft.com/office/officeart/2005/8/layout/vList2"/>
    <dgm:cxn modelId="{C41E7F05-31C2-4F9C-9922-299616F21479}" srcId="{A88E9EE8-8348-47BD-A5CD-05DD36E1D936}" destId="{6CCC8C86-94C0-4B12-B7D5-139D12C5ED0B}" srcOrd="0" destOrd="0" parTransId="{2502D537-38E1-4C26-9BF1-25EF2D049FE7}" sibTransId="{BA35455E-54A1-4A4D-83F7-42C4E208BA35}"/>
    <dgm:cxn modelId="{23B6B428-52A9-43DC-92D7-14540CEFBEB5}" type="presOf" srcId="{007092B2-5D98-4D43-B9F6-A3E86F8052E3}" destId="{E3EE9CBD-DBB1-47AA-919B-151050B51445}" srcOrd="0" destOrd="0" presId="urn:microsoft.com/office/officeart/2005/8/layout/vList2"/>
    <dgm:cxn modelId="{752B7AE0-DFF0-46FF-9BBD-FE128E8698A6}" type="presOf" srcId="{A88E9EE8-8348-47BD-A5CD-05DD36E1D936}" destId="{C9B999BC-2D20-4130-8DE1-B906DEC26E0A}" srcOrd="0" destOrd="0" presId="urn:microsoft.com/office/officeart/2005/8/layout/vList2"/>
    <dgm:cxn modelId="{BB750F7B-9881-4698-A615-5DDE731837DD}" srcId="{24510AC0-0132-4FC5-A893-17B52F44F375}" destId="{A88E9EE8-8348-47BD-A5CD-05DD36E1D936}" srcOrd="1" destOrd="0" parTransId="{915CA5FB-49FD-485B-AEC6-24A58082FF72}" sibTransId="{ECB31D7F-8910-4668-9D82-F399303D7E51}"/>
    <dgm:cxn modelId="{399A462C-D195-47BE-B289-C66CC6F0F858}" type="presOf" srcId="{177099BF-866C-41B2-92BF-65A5ED3F6C0B}" destId="{8EDCC030-092C-49E2-95CB-7FD383ADF427}" srcOrd="0" destOrd="0" presId="urn:microsoft.com/office/officeart/2005/8/layout/vList2"/>
    <dgm:cxn modelId="{047D6378-4D81-4B94-8103-760D10EEC543}" srcId="{177099BF-866C-41B2-92BF-65A5ED3F6C0B}" destId="{72EC83B6-1E2F-45AF-84D9-664E1502A433}" srcOrd="0" destOrd="0" parTransId="{292A52C7-F155-4DAF-98D2-503F38866EBF}" sibTransId="{DE010016-A980-41A7-8261-2AD89AE3CD6C}"/>
    <dgm:cxn modelId="{4C195B62-ED70-430B-B457-574FA7F40F93}" srcId="{28E1C82B-A877-4EA6-8114-1A057548DE0A}" destId="{007092B2-5D98-4D43-B9F6-A3E86F8052E3}" srcOrd="0" destOrd="0" parTransId="{6303070A-19FD-40D2-B275-37CBAED88E81}" sibTransId="{4211AC80-9AFD-48F7-B533-A28883948A97}"/>
    <dgm:cxn modelId="{0CA31200-DEC8-488F-A02C-0CA9C3B196B2}" srcId="{24510AC0-0132-4FC5-A893-17B52F44F375}" destId="{28E1C82B-A877-4EA6-8114-1A057548DE0A}" srcOrd="0" destOrd="0" parTransId="{1B982C74-5E8C-4B98-AD49-95903568EA52}" sibTransId="{4C9E6B1D-14E2-4CA9-91FC-42EA402DC74D}"/>
    <dgm:cxn modelId="{BB248FD7-0E90-4948-A0F3-AE89CE9FAA89}" type="presOf" srcId="{24510AC0-0132-4FC5-A893-17B52F44F375}" destId="{DC35FA8F-3978-4EAD-BBCB-C6A50789DF30}" srcOrd="0" destOrd="0" presId="urn:microsoft.com/office/officeart/2005/8/layout/vList2"/>
    <dgm:cxn modelId="{B47EF1FD-4A4A-4804-A710-2DFAE3D0384D}" type="presOf" srcId="{72EC83B6-1E2F-45AF-84D9-664E1502A433}" destId="{32248BCC-CBE9-4655-9B86-E158D2C4B653}" srcOrd="0" destOrd="0" presId="urn:microsoft.com/office/officeart/2005/8/layout/vList2"/>
    <dgm:cxn modelId="{ECA6C284-3E3D-43AF-A6FB-B1B15CA202FB}" type="presOf" srcId="{6CCC8C86-94C0-4B12-B7D5-139D12C5ED0B}" destId="{BDF29646-3A88-4D99-AC78-96A707F5002A}" srcOrd="0" destOrd="0" presId="urn:microsoft.com/office/officeart/2005/8/layout/vList2"/>
    <dgm:cxn modelId="{DAC39F19-2D93-4E34-B85F-FAA26C065153}" type="presParOf" srcId="{DC35FA8F-3978-4EAD-BBCB-C6A50789DF30}" destId="{DA61F525-60E6-4995-B9B4-947DD1BEFAA9}" srcOrd="0" destOrd="0" presId="urn:microsoft.com/office/officeart/2005/8/layout/vList2"/>
    <dgm:cxn modelId="{B85C7134-9319-4AD1-98FA-84D3AA8C43ED}" type="presParOf" srcId="{DC35FA8F-3978-4EAD-BBCB-C6A50789DF30}" destId="{E3EE9CBD-DBB1-47AA-919B-151050B51445}" srcOrd="1" destOrd="0" presId="urn:microsoft.com/office/officeart/2005/8/layout/vList2"/>
    <dgm:cxn modelId="{34EBB07F-FE10-46E2-A8D4-96E81554E417}" type="presParOf" srcId="{DC35FA8F-3978-4EAD-BBCB-C6A50789DF30}" destId="{C9B999BC-2D20-4130-8DE1-B906DEC26E0A}" srcOrd="2" destOrd="0" presId="urn:microsoft.com/office/officeart/2005/8/layout/vList2"/>
    <dgm:cxn modelId="{360890C3-E38E-499D-8C0E-9542119DAF01}" type="presParOf" srcId="{DC35FA8F-3978-4EAD-BBCB-C6A50789DF30}" destId="{BDF29646-3A88-4D99-AC78-96A707F5002A}" srcOrd="3" destOrd="0" presId="urn:microsoft.com/office/officeart/2005/8/layout/vList2"/>
    <dgm:cxn modelId="{2FA6BEFB-22F6-492D-8211-0DEBE246705D}" type="presParOf" srcId="{DC35FA8F-3978-4EAD-BBCB-C6A50789DF30}" destId="{8EDCC030-092C-49E2-95CB-7FD383ADF427}" srcOrd="4" destOrd="0" presId="urn:microsoft.com/office/officeart/2005/8/layout/vList2"/>
    <dgm:cxn modelId="{860DDAE9-1B99-407A-8155-073F73BF3EA8}" type="presParOf" srcId="{DC35FA8F-3978-4EAD-BBCB-C6A50789DF30}" destId="{32248BCC-CBE9-4655-9B86-E158D2C4B653}" srcOrd="5" destOrd="0" presId="urn:microsoft.com/office/officeart/2005/8/layout/vList2"/>
  </dgm:cxnLst>
  <dgm:bg>
    <a:solidFill>
      <a:schemeClr val="bg1">
        <a:alpha val="70000"/>
      </a:scheme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96332"/>
          </a:xfrm>
          <a:prstGeom prst="rect">
            <a:avLst/>
          </a:prstGeom>
        </p:spPr>
        <p:txBody>
          <a:bodyPr vert="horz" lIns="91440" tIns="45720" rIns="91440" bIns="45720" rtlCol="0"/>
          <a:lstStyle>
            <a:lvl1pPr algn="r">
              <a:defRPr sz="1200"/>
            </a:lvl1pPr>
          </a:lstStyle>
          <a:p>
            <a:fld id="{37BEA082-21F7-45A8-9486-077EAC12C3CD}" type="datetimeFigureOut">
              <a:rPr lang="pl-PL" smtClean="0"/>
              <a:pPr/>
              <a:t>2019-12-04</a:t>
            </a:fld>
            <a:endParaRPr lang="lt-LT"/>
          </a:p>
        </p:txBody>
      </p:sp>
      <p:sp>
        <p:nvSpPr>
          <p:cNvPr id="4" name="Symbol zastępczy stopki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9428583"/>
            <a:ext cx="2971800" cy="496332"/>
          </a:xfrm>
          <a:prstGeom prst="rect">
            <a:avLst/>
          </a:prstGeom>
        </p:spPr>
        <p:txBody>
          <a:bodyPr vert="horz" lIns="91440" tIns="45720" rIns="91440" bIns="45720" rtlCol="0" anchor="b"/>
          <a:lstStyle>
            <a:lvl1pPr algn="r">
              <a:defRPr sz="1200"/>
            </a:lvl1pPr>
          </a:lstStyle>
          <a:p>
            <a:fld id="{549835A0-34FA-4902-89F3-51AAA64F1D4A}" type="slidenum">
              <a:rPr lang="pl-PL" smtClean="0"/>
              <a:pPr/>
              <a:t>‹#›</a:t>
            </a:fld>
            <a:endParaRPr lang="lt-LT"/>
          </a:p>
        </p:txBody>
      </p:sp>
    </p:spTree>
    <p:extLst>
      <p:ext uri="{BB962C8B-B14F-4D97-AF65-F5344CB8AC3E}">
        <p14:creationId xmlns:p14="http://schemas.microsoft.com/office/powerpoint/2010/main" val="2460350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1"/>
            <a:ext cx="2971800" cy="498056"/>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1"/>
            <a:ext cx="2971800" cy="498056"/>
          </a:xfrm>
          <a:prstGeom prst="rect">
            <a:avLst/>
          </a:prstGeom>
        </p:spPr>
        <p:txBody>
          <a:bodyPr vert="horz" lIns="91440" tIns="45720" rIns="91440" bIns="45720" rtlCol="0"/>
          <a:lstStyle>
            <a:lvl1pPr algn="r">
              <a:defRPr sz="1200"/>
            </a:lvl1pPr>
          </a:lstStyle>
          <a:p>
            <a:fld id="{4E242021-EB21-463C-833C-090B394D5C95}" type="datetimeFigureOut">
              <a:rPr lang="en-US" smtClean="0"/>
              <a:pPr/>
              <a:t>12/4/2019</a:t>
            </a:fld>
            <a:endParaRPr lang="lt-LT"/>
          </a:p>
        </p:txBody>
      </p:sp>
      <p:sp>
        <p:nvSpPr>
          <p:cNvPr id="4" name="Symbol zastępczy obrazu slajdu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777194"/>
            <a:ext cx="5486400" cy="3908615"/>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C4E06F6F-1F5D-4F32-BEEF-4E5B166A94A6}" type="slidenum">
              <a:rPr lang="en-US" smtClean="0"/>
              <a:pPr/>
              <a:t>‹#›</a:t>
            </a:fld>
            <a:endParaRPr lang="lt-LT"/>
          </a:p>
        </p:txBody>
      </p:sp>
    </p:spTree>
    <p:extLst>
      <p:ext uri="{BB962C8B-B14F-4D97-AF65-F5344CB8AC3E}">
        <p14:creationId xmlns:p14="http://schemas.microsoft.com/office/powerpoint/2010/main" val="255183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a:t>
            </a:fld>
            <a:endParaRPr lang="lt-LT"/>
          </a:p>
        </p:txBody>
      </p:sp>
    </p:spTree>
    <p:extLst>
      <p:ext uri="{BB962C8B-B14F-4D97-AF65-F5344CB8AC3E}">
        <p14:creationId xmlns:p14="http://schemas.microsoft.com/office/powerpoint/2010/main" val="3816355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10</a:t>
            </a:fld>
            <a:endParaRPr lang="lt-LT"/>
          </a:p>
        </p:txBody>
      </p:sp>
    </p:spTree>
    <p:extLst>
      <p:ext uri="{BB962C8B-B14F-4D97-AF65-F5344CB8AC3E}">
        <p14:creationId xmlns:p14="http://schemas.microsoft.com/office/powerpoint/2010/main" val="3014409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11</a:t>
            </a:fld>
            <a:endParaRPr lang="lt-LT"/>
          </a:p>
        </p:txBody>
      </p:sp>
    </p:spTree>
    <p:extLst>
      <p:ext uri="{BB962C8B-B14F-4D97-AF65-F5344CB8AC3E}">
        <p14:creationId xmlns:p14="http://schemas.microsoft.com/office/powerpoint/2010/main" val="256842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12</a:t>
            </a:fld>
            <a:endParaRPr lang="lt-LT"/>
          </a:p>
        </p:txBody>
      </p:sp>
    </p:spTree>
    <p:extLst>
      <p:ext uri="{BB962C8B-B14F-4D97-AF65-F5344CB8AC3E}">
        <p14:creationId xmlns:p14="http://schemas.microsoft.com/office/powerpoint/2010/main" val="77501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13</a:t>
            </a:fld>
            <a:endParaRPr lang="lt-LT"/>
          </a:p>
        </p:txBody>
      </p:sp>
    </p:spTree>
    <p:extLst>
      <p:ext uri="{BB962C8B-B14F-4D97-AF65-F5344CB8AC3E}">
        <p14:creationId xmlns:p14="http://schemas.microsoft.com/office/powerpoint/2010/main" val="67713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14</a:t>
            </a:fld>
            <a:endParaRPr lang="lt-LT"/>
          </a:p>
        </p:txBody>
      </p:sp>
    </p:spTree>
    <p:extLst>
      <p:ext uri="{BB962C8B-B14F-4D97-AF65-F5344CB8AC3E}">
        <p14:creationId xmlns:p14="http://schemas.microsoft.com/office/powerpoint/2010/main" val="2416684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15</a:t>
            </a:fld>
            <a:endParaRPr lang="lt-LT"/>
          </a:p>
        </p:txBody>
      </p:sp>
    </p:spTree>
    <p:extLst>
      <p:ext uri="{BB962C8B-B14F-4D97-AF65-F5344CB8AC3E}">
        <p14:creationId xmlns:p14="http://schemas.microsoft.com/office/powerpoint/2010/main" val="2047378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16</a:t>
            </a:fld>
            <a:endParaRPr lang="lt-LT"/>
          </a:p>
        </p:txBody>
      </p:sp>
    </p:spTree>
    <p:extLst>
      <p:ext uri="{BB962C8B-B14F-4D97-AF65-F5344CB8AC3E}">
        <p14:creationId xmlns:p14="http://schemas.microsoft.com/office/powerpoint/2010/main" val="2662699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17</a:t>
            </a:fld>
            <a:endParaRPr lang="lt-LT"/>
          </a:p>
        </p:txBody>
      </p:sp>
    </p:spTree>
    <p:extLst>
      <p:ext uri="{BB962C8B-B14F-4D97-AF65-F5344CB8AC3E}">
        <p14:creationId xmlns:p14="http://schemas.microsoft.com/office/powerpoint/2010/main" val="327573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18</a:t>
            </a:fld>
            <a:endParaRPr lang="lt-LT"/>
          </a:p>
        </p:txBody>
      </p:sp>
    </p:spTree>
    <p:extLst>
      <p:ext uri="{BB962C8B-B14F-4D97-AF65-F5344CB8AC3E}">
        <p14:creationId xmlns:p14="http://schemas.microsoft.com/office/powerpoint/2010/main" val="506814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19</a:t>
            </a:fld>
            <a:endParaRPr lang="lt-LT"/>
          </a:p>
        </p:txBody>
      </p:sp>
    </p:spTree>
    <p:extLst>
      <p:ext uri="{BB962C8B-B14F-4D97-AF65-F5344CB8AC3E}">
        <p14:creationId xmlns:p14="http://schemas.microsoft.com/office/powerpoint/2010/main" val="142403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a:t>
            </a:fld>
            <a:endParaRPr lang="lt-LT"/>
          </a:p>
        </p:txBody>
      </p:sp>
    </p:spTree>
    <p:extLst>
      <p:ext uri="{BB962C8B-B14F-4D97-AF65-F5344CB8AC3E}">
        <p14:creationId xmlns:p14="http://schemas.microsoft.com/office/powerpoint/2010/main" val="1536452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20</a:t>
            </a:fld>
            <a:endParaRPr lang="lt-LT"/>
          </a:p>
        </p:txBody>
      </p:sp>
    </p:spTree>
    <p:extLst>
      <p:ext uri="{BB962C8B-B14F-4D97-AF65-F5344CB8AC3E}">
        <p14:creationId xmlns:p14="http://schemas.microsoft.com/office/powerpoint/2010/main" val="3308558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21</a:t>
            </a:fld>
            <a:endParaRPr lang="lt-LT"/>
          </a:p>
        </p:txBody>
      </p:sp>
    </p:spTree>
    <p:extLst>
      <p:ext uri="{BB962C8B-B14F-4D97-AF65-F5344CB8AC3E}">
        <p14:creationId xmlns:p14="http://schemas.microsoft.com/office/powerpoint/2010/main" val="1328739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22</a:t>
            </a:fld>
            <a:endParaRPr lang="lt-LT"/>
          </a:p>
        </p:txBody>
      </p:sp>
    </p:spTree>
    <p:extLst>
      <p:ext uri="{BB962C8B-B14F-4D97-AF65-F5344CB8AC3E}">
        <p14:creationId xmlns:p14="http://schemas.microsoft.com/office/powerpoint/2010/main" val="3337796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23</a:t>
            </a:fld>
            <a:endParaRPr lang="lt-LT"/>
          </a:p>
        </p:txBody>
      </p:sp>
    </p:spTree>
    <p:extLst>
      <p:ext uri="{BB962C8B-B14F-4D97-AF65-F5344CB8AC3E}">
        <p14:creationId xmlns:p14="http://schemas.microsoft.com/office/powerpoint/2010/main" val="308236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24</a:t>
            </a:fld>
            <a:endParaRPr lang="lt-LT"/>
          </a:p>
        </p:txBody>
      </p:sp>
    </p:spTree>
    <p:extLst>
      <p:ext uri="{BB962C8B-B14F-4D97-AF65-F5344CB8AC3E}">
        <p14:creationId xmlns:p14="http://schemas.microsoft.com/office/powerpoint/2010/main" val="204746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25</a:t>
            </a:fld>
            <a:endParaRPr lang="lt-LT"/>
          </a:p>
        </p:txBody>
      </p:sp>
    </p:spTree>
    <p:extLst>
      <p:ext uri="{BB962C8B-B14F-4D97-AF65-F5344CB8AC3E}">
        <p14:creationId xmlns:p14="http://schemas.microsoft.com/office/powerpoint/2010/main" val="119538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26</a:t>
            </a:fld>
            <a:endParaRPr lang="lt-LT"/>
          </a:p>
        </p:txBody>
      </p:sp>
    </p:spTree>
    <p:extLst>
      <p:ext uri="{BB962C8B-B14F-4D97-AF65-F5344CB8AC3E}">
        <p14:creationId xmlns:p14="http://schemas.microsoft.com/office/powerpoint/2010/main" val="3816355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27</a:t>
            </a:fld>
            <a:endParaRPr lang="lt-LT"/>
          </a:p>
        </p:txBody>
      </p:sp>
    </p:spTree>
    <p:extLst>
      <p:ext uri="{BB962C8B-B14F-4D97-AF65-F5344CB8AC3E}">
        <p14:creationId xmlns:p14="http://schemas.microsoft.com/office/powerpoint/2010/main" val="3633453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28</a:t>
            </a:fld>
            <a:endParaRPr lang="lt-LT"/>
          </a:p>
        </p:txBody>
      </p:sp>
    </p:spTree>
    <p:extLst>
      <p:ext uri="{BB962C8B-B14F-4D97-AF65-F5344CB8AC3E}">
        <p14:creationId xmlns:p14="http://schemas.microsoft.com/office/powerpoint/2010/main" val="3104966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29</a:t>
            </a:fld>
            <a:endParaRPr lang="lt-LT"/>
          </a:p>
        </p:txBody>
      </p:sp>
    </p:spTree>
    <p:extLst>
      <p:ext uri="{BB962C8B-B14F-4D97-AF65-F5344CB8AC3E}">
        <p14:creationId xmlns:p14="http://schemas.microsoft.com/office/powerpoint/2010/main" val="77920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a:t>
            </a:fld>
            <a:endParaRPr lang="lt-LT"/>
          </a:p>
        </p:txBody>
      </p:sp>
    </p:spTree>
    <p:extLst>
      <p:ext uri="{BB962C8B-B14F-4D97-AF65-F5344CB8AC3E}">
        <p14:creationId xmlns:p14="http://schemas.microsoft.com/office/powerpoint/2010/main" val="3582665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30</a:t>
            </a:fld>
            <a:endParaRPr lang="lt-LT"/>
          </a:p>
        </p:txBody>
      </p:sp>
    </p:spTree>
    <p:extLst>
      <p:ext uri="{BB962C8B-B14F-4D97-AF65-F5344CB8AC3E}">
        <p14:creationId xmlns:p14="http://schemas.microsoft.com/office/powerpoint/2010/main" val="1495196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31</a:t>
            </a:fld>
            <a:endParaRPr lang="lt-LT"/>
          </a:p>
        </p:txBody>
      </p:sp>
    </p:spTree>
    <p:extLst>
      <p:ext uri="{BB962C8B-B14F-4D97-AF65-F5344CB8AC3E}">
        <p14:creationId xmlns:p14="http://schemas.microsoft.com/office/powerpoint/2010/main" val="825887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32</a:t>
            </a:fld>
            <a:endParaRPr lang="lt-LT"/>
          </a:p>
        </p:txBody>
      </p:sp>
    </p:spTree>
    <p:extLst>
      <p:ext uri="{BB962C8B-B14F-4D97-AF65-F5344CB8AC3E}">
        <p14:creationId xmlns:p14="http://schemas.microsoft.com/office/powerpoint/2010/main" val="290348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33</a:t>
            </a:fld>
            <a:endParaRPr lang="lt-LT"/>
          </a:p>
        </p:txBody>
      </p:sp>
    </p:spTree>
    <p:extLst>
      <p:ext uri="{BB962C8B-B14F-4D97-AF65-F5344CB8AC3E}">
        <p14:creationId xmlns:p14="http://schemas.microsoft.com/office/powerpoint/2010/main" val="2807043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34</a:t>
            </a:fld>
            <a:endParaRPr lang="lt-LT"/>
          </a:p>
        </p:txBody>
      </p:sp>
    </p:spTree>
    <p:extLst>
      <p:ext uri="{BB962C8B-B14F-4D97-AF65-F5344CB8AC3E}">
        <p14:creationId xmlns:p14="http://schemas.microsoft.com/office/powerpoint/2010/main" val="13304319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35</a:t>
            </a:fld>
            <a:endParaRPr lang="lt-LT"/>
          </a:p>
        </p:txBody>
      </p:sp>
    </p:spTree>
    <p:extLst>
      <p:ext uri="{BB962C8B-B14F-4D97-AF65-F5344CB8AC3E}">
        <p14:creationId xmlns:p14="http://schemas.microsoft.com/office/powerpoint/2010/main" val="67019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36</a:t>
            </a:fld>
            <a:endParaRPr lang="lt-LT"/>
          </a:p>
        </p:txBody>
      </p:sp>
    </p:spTree>
    <p:extLst>
      <p:ext uri="{BB962C8B-B14F-4D97-AF65-F5344CB8AC3E}">
        <p14:creationId xmlns:p14="http://schemas.microsoft.com/office/powerpoint/2010/main" val="772040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37</a:t>
            </a:fld>
            <a:endParaRPr lang="lt-LT"/>
          </a:p>
        </p:txBody>
      </p:sp>
    </p:spTree>
    <p:extLst>
      <p:ext uri="{BB962C8B-B14F-4D97-AF65-F5344CB8AC3E}">
        <p14:creationId xmlns:p14="http://schemas.microsoft.com/office/powerpoint/2010/main" val="2822592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38</a:t>
            </a:fld>
            <a:endParaRPr lang="lt-LT"/>
          </a:p>
        </p:txBody>
      </p:sp>
    </p:spTree>
    <p:extLst>
      <p:ext uri="{BB962C8B-B14F-4D97-AF65-F5344CB8AC3E}">
        <p14:creationId xmlns:p14="http://schemas.microsoft.com/office/powerpoint/2010/main" val="2490420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39</a:t>
            </a:fld>
            <a:endParaRPr lang="lt-LT"/>
          </a:p>
        </p:txBody>
      </p:sp>
    </p:spTree>
    <p:extLst>
      <p:ext uri="{BB962C8B-B14F-4D97-AF65-F5344CB8AC3E}">
        <p14:creationId xmlns:p14="http://schemas.microsoft.com/office/powerpoint/2010/main" val="193169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a:t>
            </a:fld>
            <a:endParaRPr lang="lt-LT"/>
          </a:p>
        </p:txBody>
      </p:sp>
    </p:spTree>
    <p:extLst>
      <p:ext uri="{BB962C8B-B14F-4D97-AF65-F5344CB8AC3E}">
        <p14:creationId xmlns:p14="http://schemas.microsoft.com/office/powerpoint/2010/main" val="1480147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40</a:t>
            </a:fld>
            <a:endParaRPr lang="lt-LT"/>
          </a:p>
        </p:txBody>
      </p:sp>
    </p:spTree>
    <p:extLst>
      <p:ext uri="{BB962C8B-B14F-4D97-AF65-F5344CB8AC3E}">
        <p14:creationId xmlns:p14="http://schemas.microsoft.com/office/powerpoint/2010/main" val="724034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41</a:t>
            </a:fld>
            <a:endParaRPr lang="lt-LT"/>
          </a:p>
        </p:txBody>
      </p:sp>
    </p:spTree>
    <p:extLst>
      <p:ext uri="{BB962C8B-B14F-4D97-AF65-F5344CB8AC3E}">
        <p14:creationId xmlns:p14="http://schemas.microsoft.com/office/powerpoint/2010/main" val="16064223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42</a:t>
            </a:fld>
            <a:endParaRPr lang="lt-LT"/>
          </a:p>
        </p:txBody>
      </p:sp>
    </p:spTree>
    <p:extLst>
      <p:ext uri="{BB962C8B-B14F-4D97-AF65-F5344CB8AC3E}">
        <p14:creationId xmlns:p14="http://schemas.microsoft.com/office/powerpoint/2010/main" val="34555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43</a:t>
            </a:fld>
            <a:endParaRPr lang="lt-LT"/>
          </a:p>
        </p:txBody>
      </p:sp>
    </p:spTree>
    <p:extLst>
      <p:ext uri="{BB962C8B-B14F-4D97-AF65-F5344CB8AC3E}">
        <p14:creationId xmlns:p14="http://schemas.microsoft.com/office/powerpoint/2010/main" val="14553235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44</a:t>
            </a:fld>
            <a:endParaRPr lang="lt-LT"/>
          </a:p>
        </p:txBody>
      </p:sp>
    </p:spTree>
    <p:extLst>
      <p:ext uri="{BB962C8B-B14F-4D97-AF65-F5344CB8AC3E}">
        <p14:creationId xmlns:p14="http://schemas.microsoft.com/office/powerpoint/2010/main" val="705832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45</a:t>
            </a:fld>
            <a:endParaRPr lang="lt-LT"/>
          </a:p>
        </p:txBody>
      </p:sp>
    </p:spTree>
    <p:extLst>
      <p:ext uri="{BB962C8B-B14F-4D97-AF65-F5344CB8AC3E}">
        <p14:creationId xmlns:p14="http://schemas.microsoft.com/office/powerpoint/2010/main" val="1532510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46</a:t>
            </a:fld>
            <a:endParaRPr lang="lt-LT"/>
          </a:p>
        </p:txBody>
      </p:sp>
    </p:spTree>
    <p:extLst>
      <p:ext uri="{BB962C8B-B14F-4D97-AF65-F5344CB8AC3E}">
        <p14:creationId xmlns:p14="http://schemas.microsoft.com/office/powerpoint/2010/main" val="194608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47</a:t>
            </a:fld>
            <a:endParaRPr lang="lt-LT"/>
          </a:p>
        </p:txBody>
      </p:sp>
    </p:spTree>
    <p:extLst>
      <p:ext uri="{BB962C8B-B14F-4D97-AF65-F5344CB8AC3E}">
        <p14:creationId xmlns:p14="http://schemas.microsoft.com/office/powerpoint/2010/main" val="2542691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48</a:t>
            </a:fld>
            <a:endParaRPr lang="lt-LT"/>
          </a:p>
        </p:txBody>
      </p:sp>
    </p:spTree>
    <p:extLst>
      <p:ext uri="{BB962C8B-B14F-4D97-AF65-F5344CB8AC3E}">
        <p14:creationId xmlns:p14="http://schemas.microsoft.com/office/powerpoint/2010/main" val="4535799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49</a:t>
            </a:fld>
            <a:endParaRPr lang="lt-LT"/>
          </a:p>
        </p:txBody>
      </p:sp>
    </p:spTree>
    <p:extLst>
      <p:ext uri="{BB962C8B-B14F-4D97-AF65-F5344CB8AC3E}">
        <p14:creationId xmlns:p14="http://schemas.microsoft.com/office/powerpoint/2010/main" val="154317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a:t>
            </a:fld>
            <a:endParaRPr lang="lt-LT"/>
          </a:p>
        </p:txBody>
      </p:sp>
    </p:spTree>
    <p:extLst>
      <p:ext uri="{BB962C8B-B14F-4D97-AF65-F5344CB8AC3E}">
        <p14:creationId xmlns:p14="http://schemas.microsoft.com/office/powerpoint/2010/main" val="1093536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50</a:t>
            </a:fld>
            <a:endParaRPr lang="lt-LT"/>
          </a:p>
        </p:txBody>
      </p:sp>
    </p:spTree>
    <p:extLst>
      <p:ext uri="{BB962C8B-B14F-4D97-AF65-F5344CB8AC3E}">
        <p14:creationId xmlns:p14="http://schemas.microsoft.com/office/powerpoint/2010/main" val="20074720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51</a:t>
            </a:fld>
            <a:endParaRPr lang="lt-LT"/>
          </a:p>
        </p:txBody>
      </p:sp>
    </p:spTree>
    <p:extLst>
      <p:ext uri="{BB962C8B-B14F-4D97-AF65-F5344CB8AC3E}">
        <p14:creationId xmlns:p14="http://schemas.microsoft.com/office/powerpoint/2010/main" val="2652135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52</a:t>
            </a:fld>
            <a:endParaRPr lang="lt-LT"/>
          </a:p>
        </p:txBody>
      </p:sp>
    </p:spTree>
    <p:extLst>
      <p:ext uri="{BB962C8B-B14F-4D97-AF65-F5344CB8AC3E}">
        <p14:creationId xmlns:p14="http://schemas.microsoft.com/office/powerpoint/2010/main" val="2579671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53</a:t>
            </a:fld>
            <a:endParaRPr lang="lt-LT"/>
          </a:p>
        </p:txBody>
      </p:sp>
    </p:spTree>
    <p:extLst>
      <p:ext uri="{BB962C8B-B14F-4D97-AF65-F5344CB8AC3E}">
        <p14:creationId xmlns:p14="http://schemas.microsoft.com/office/powerpoint/2010/main" val="3816355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54</a:t>
            </a:fld>
            <a:endParaRPr lang="lt-LT"/>
          </a:p>
        </p:txBody>
      </p:sp>
    </p:spTree>
    <p:extLst>
      <p:ext uri="{BB962C8B-B14F-4D97-AF65-F5344CB8AC3E}">
        <p14:creationId xmlns:p14="http://schemas.microsoft.com/office/powerpoint/2010/main" val="109353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55</a:t>
            </a:fld>
            <a:endParaRPr lang="lt-LT"/>
          </a:p>
        </p:txBody>
      </p:sp>
    </p:spTree>
    <p:extLst>
      <p:ext uri="{BB962C8B-B14F-4D97-AF65-F5344CB8AC3E}">
        <p14:creationId xmlns:p14="http://schemas.microsoft.com/office/powerpoint/2010/main" val="3282948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56</a:t>
            </a:fld>
            <a:endParaRPr lang="lt-LT"/>
          </a:p>
        </p:txBody>
      </p:sp>
    </p:spTree>
    <p:extLst>
      <p:ext uri="{BB962C8B-B14F-4D97-AF65-F5344CB8AC3E}">
        <p14:creationId xmlns:p14="http://schemas.microsoft.com/office/powerpoint/2010/main" val="14801475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57</a:t>
            </a:fld>
            <a:endParaRPr lang="lt-LT"/>
          </a:p>
        </p:txBody>
      </p:sp>
    </p:spTree>
    <p:extLst>
      <p:ext uri="{BB962C8B-B14F-4D97-AF65-F5344CB8AC3E}">
        <p14:creationId xmlns:p14="http://schemas.microsoft.com/office/powerpoint/2010/main" val="19013667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58</a:t>
            </a:fld>
            <a:endParaRPr lang="lt-LT"/>
          </a:p>
        </p:txBody>
      </p:sp>
    </p:spTree>
    <p:extLst>
      <p:ext uri="{BB962C8B-B14F-4D97-AF65-F5344CB8AC3E}">
        <p14:creationId xmlns:p14="http://schemas.microsoft.com/office/powerpoint/2010/main" val="152764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59</a:t>
            </a:fld>
            <a:endParaRPr lang="lt-LT"/>
          </a:p>
        </p:txBody>
      </p:sp>
    </p:spTree>
    <p:extLst>
      <p:ext uri="{BB962C8B-B14F-4D97-AF65-F5344CB8AC3E}">
        <p14:creationId xmlns:p14="http://schemas.microsoft.com/office/powerpoint/2010/main" val="429333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a:t>
            </a:fld>
            <a:endParaRPr lang="lt-LT"/>
          </a:p>
        </p:txBody>
      </p:sp>
    </p:spTree>
    <p:extLst>
      <p:ext uri="{BB962C8B-B14F-4D97-AF65-F5344CB8AC3E}">
        <p14:creationId xmlns:p14="http://schemas.microsoft.com/office/powerpoint/2010/main" val="21743117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60</a:t>
            </a:fld>
            <a:endParaRPr lang="lt-LT"/>
          </a:p>
        </p:txBody>
      </p:sp>
    </p:spTree>
    <p:extLst>
      <p:ext uri="{BB962C8B-B14F-4D97-AF65-F5344CB8AC3E}">
        <p14:creationId xmlns:p14="http://schemas.microsoft.com/office/powerpoint/2010/main" val="559097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61</a:t>
            </a:fld>
            <a:endParaRPr lang="lt-LT"/>
          </a:p>
        </p:txBody>
      </p:sp>
    </p:spTree>
    <p:extLst>
      <p:ext uri="{BB962C8B-B14F-4D97-AF65-F5344CB8AC3E}">
        <p14:creationId xmlns:p14="http://schemas.microsoft.com/office/powerpoint/2010/main" val="36334534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62</a:t>
            </a:fld>
            <a:endParaRPr lang="lt-LT"/>
          </a:p>
        </p:txBody>
      </p:sp>
    </p:spTree>
    <p:extLst>
      <p:ext uri="{BB962C8B-B14F-4D97-AF65-F5344CB8AC3E}">
        <p14:creationId xmlns:p14="http://schemas.microsoft.com/office/powerpoint/2010/main" val="33267911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63</a:t>
            </a:fld>
            <a:endParaRPr lang="lt-LT"/>
          </a:p>
        </p:txBody>
      </p:sp>
    </p:spTree>
    <p:extLst>
      <p:ext uri="{BB962C8B-B14F-4D97-AF65-F5344CB8AC3E}">
        <p14:creationId xmlns:p14="http://schemas.microsoft.com/office/powerpoint/2010/main" val="9978370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64</a:t>
            </a:fld>
            <a:endParaRPr lang="lt-LT"/>
          </a:p>
        </p:txBody>
      </p:sp>
    </p:spTree>
    <p:extLst>
      <p:ext uri="{BB962C8B-B14F-4D97-AF65-F5344CB8AC3E}">
        <p14:creationId xmlns:p14="http://schemas.microsoft.com/office/powerpoint/2010/main" val="2686391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65</a:t>
            </a:fld>
            <a:endParaRPr lang="lt-LT"/>
          </a:p>
        </p:txBody>
      </p:sp>
    </p:spTree>
    <p:extLst>
      <p:ext uri="{BB962C8B-B14F-4D97-AF65-F5344CB8AC3E}">
        <p14:creationId xmlns:p14="http://schemas.microsoft.com/office/powerpoint/2010/main" val="37169933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66</a:t>
            </a:fld>
            <a:endParaRPr lang="lt-LT"/>
          </a:p>
        </p:txBody>
      </p:sp>
    </p:spTree>
    <p:extLst>
      <p:ext uri="{BB962C8B-B14F-4D97-AF65-F5344CB8AC3E}">
        <p14:creationId xmlns:p14="http://schemas.microsoft.com/office/powerpoint/2010/main" val="26143311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67</a:t>
            </a:fld>
            <a:endParaRPr lang="lt-LT"/>
          </a:p>
        </p:txBody>
      </p:sp>
    </p:spTree>
    <p:extLst>
      <p:ext uri="{BB962C8B-B14F-4D97-AF65-F5344CB8AC3E}">
        <p14:creationId xmlns:p14="http://schemas.microsoft.com/office/powerpoint/2010/main" val="3014409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68</a:t>
            </a:fld>
            <a:endParaRPr lang="lt-LT"/>
          </a:p>
        </p:txBody>
      </p:sp>
    </p:spTree>
    <p:extLst>
      <p:ext uri="{BB962C8B-B14F-4D97-AF65-F5344CB8AC3E}">
        <p14:creationId xmlns:p14="http://schemas.microsoft.com/office/powerpoint/2010/main" val="25876428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69</a:t>
            </a:fld>
            <a:endParaRPr lang="lt-LT"/>
          </a:p>
        </p:txBody>
      </p:sp>
    </p:spTree>
    <p:extLst>
      <p:ext uri="{BB962C8B-B14F-4D97-AF65-F5344CB8AC3E}">
        <p14:creationId xmlns:p14="http://schemas.microsoft.com/office/powerpoint/2010/main" val="411242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a:t>
            </a:fld>
            <a:endParaRPr lang="lt-LT"/>
          </a:p>
        </p:txBody>
      </p:sp>
    </p:spTree>
    <p:extLst>
      <p:ext uri="{BB962C8B-B14F-4D97-AF65-F5344CB8AC3E}">
        <p14:creationId xmlns:p14="http://schemas.microsoft.com/office/powerpoint/2010/main" val="32829482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70</a:t>
            </a:fld>
            <a:endParaRPr lang="lt-LT"/>
          </a:p>
        </p:txBody>
      </p:sp>
    </p:spTree>
    <p:extLst>
      <p:ext uri="{BB962C8B-B14F-4D97-AF65-F5344CB8AC3E}">
        <p14:creationId xmlns:p14="http://schemas.microsoft.com/office/powerpoint/2010/main" val="5547212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71</a:t>
            </a:fld>
            <a:endParaRPr lang="lt-LT"/>
          </a:p>
        </p:txBody>
      </p:sp>
    </p:spTree>
    <p:extLst>
      <p:ext uri="{BB962C8B-B14F-4D97-AF65-F5344CB8AC3E}">
        <p14:creationId xmlns:p14="http://schemas.microsoft.com/office/powerpoint/2010/main" val="853802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72</a:t>
            </a:fld>
            <a:endParaRPr lang="lt-LT"/>
          </a:p>
        </p:txBody>
      </p:sp>
    </p:spTree>
    <p:extLst>
      <p:ext uri="{BB962C8B-B14F-4D97-AF65-F5344CB8AC3E}">
        <p14:creationId xmlns:p14="http://schemas.microsoft.com/office/powerpoint/2010/main" val="13104178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73</a:t>
            </a:fld>
            <a:endParaRPr lang="lt-LT"/>
          </a:p>
        </p:txBody>
      </p:sp>
    </p:spTree>
    <p:extLst>
      <p:ext uri="{BB962C8B-B14F-4D97-AF65-F5344CB8AC3E}">
        <p14:creationId xmlns:p14="http://schemas.microsoft.com/office/powerpoint/2010/main" val="1923030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74</a:t>
            </a:fld>
            <a:endParaRPr lang="lt-LT"/>
          </a:p>
        </p:txBody>
      </p:sp>
    </p:spTree>
    <p:extLst>
      <p:ext uri="{BB962C8B-B14F-4D97-AF65-F5344CB8AC3E}">
        <p14:creationId xmlns:p14="http://schemas.microsoft.com/office/powerpoint/2010/main" val="12479570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75</a:t>
            </a:fld>
            <a:endParaRPr lang="lt-LT"/>
          </a:p>
        </p:txBody>
      </p:sp>
    </p:spTree>
    <p:extLst>
      <p:ext uri="{BB962C8B-B14F-4D97-AF65-F5344CB8AC3E}">
        <p14:creationId xmlns:p14="http://schemas.microsoft.com/office/powerpoint/2010/main" val="15422072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76</a:t>
            </a:fld>
            <a:endParaRPr lang="lt-LT"/>
          </a:p>
        </p:txBody>
      </p:sp>
    </p:spTree>
    <p:extLst>
      <p:ext uri="{BB962C8B-B14F-4D97-AF65-F5344CB8AC3E}">
        <p14:creationId xmlns:p14="http://schemas.microsoft.com/office/powerpoint/2010/main" val="1399608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77</a:t>
            </a:fld>
            <a:endParaRPr lang="lt-LT"/>
          </a:p>
        </p:txBody>
      </p:sp>
    </p:spTree>
    <p:extLst>
      <p:ext uri="{BB962C8B-B14F-4D97-AF65-F5344CB8AC3E}">
        <p14:creationId xmlns:p14="http://schemas.microsoft.com/office/powerpoint/2010/main" val="901120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78</a:t>
            </a:fld>
            <a:endParaRPr lang="lt-LT"/>
          </a:p>
        </p:txBody>
      </p:sp>
    </p:spTree>
    <p:extLst>
      <p:ext uri="{BB962C8B-B14F-4D97-AF65-F5344CB8AC3E}">
        <p14:creationId xmlns:p14="http://schemas.microsoft.com/office/powerpoint/2010/main" val="2252207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8</a:t>
            </a:fld>
            <a:endParaRPr lang="lt-LT"/>
          </a:p>
        </p:txBody>
      </p:sp>
    </p:spTree>
    <p:extLst>
      <p:ext uri="{BB962C8B-B14F-4D97-AF65-F5344CB8AC3E}">
        <p14:creationId xmlns:p14="http://schemas.microsoft.com/office/powerpoint/2010/main" val="3633453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a:p>
        </p:txBody>
      </p:sp>
      <p:sp>
        <p:nvSpPr>
          <p:cNvPr id="4" name="Symbol zastępczy numeru slajdu 3"/>
          <p:cNvSpPr>
            <a:spLocks noGrp="1"/>
          </p:cNvSpPr>
          <p:nvPr>
            <p:ph type="sldNum" sz="quarter" idx="10"/>
          </p:nvPr>
        </p:nvSpPr>
        <p:spPr/>
        <p:txBody>
          <a:bodyPr/>
          <a:lstStyle/>
          <a:p>
            <a:fld id="{C4E06F6F-1F5D-4F32-BEEF-4E5B166A94A6}" type="slidenum">
              <a:rPr lang="en-US" smtClean="0"/>
              <a:pPr/>
              <a:t>9</a:t>
            </a:fld>
            <a:endParaRPr lang="lt-LT"/>
          </a:p>
        </p:txBody>
      </p:sp>
    </p:spTree>
    <p:extLst>
      <p:ext uri="{BB962C8B-B14F-4D97-AF65-F5344CB8AC3E}">
        <p14:creationId xmlns:p14="http://schemas.microsoft.com/office/powerpoint/2010/main" val="394767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Symbol zastępczy daty 3"/>
          <p:cNvSpPr>
            <a:spLocks noGrp="1"/>
          </p:cNvSpPr>
          <p:nvPr>
            <p:ph type="dt" sz="half" idx="10"/>
          </p:nvPr>
        </p:nvSpPr>
        <p:spPr/>
        <p:txBody>
          <a:bodyPr/>
          <a:lstStyle/>
          <a:p>
            <a:fld id="{95CC3044-C6BA-4A00-81BF-17C7D0E49B66}" type="datetimeFigureOut">
              <a:rPr lang="en-US" smtClean="0"/>
              <a:pPr/>
              <a:t>12/4/2019</a:t>
            </a:fld>
            <a:endParaRPr lang="en-US"/>
          </a:p>
        </p:txBody>
      </p:sp>
      <p:sp>
        <p:nvSpPr>
          <p:cNvPr id="5" name="Symbol zastępczy stopki 4"/>
          <p:cNvSpPr>
            <a:spLocks noGrp="1"/>
          </p:cNvSpPr>
          <p:nvPr>
            <p:ph type="ftr" sz="quarter" idx="11"/>
          </p:nvPr>
        </p:nvSpPr>
        <p:spPr/>
        <p:txBody>
          <a:bodyPr/>
          <a:lstStyle/>
          <a:p>
            <a:endParaRPr lang="en-US"/>
          </a:p>
        </p:txBody>
      </p:sp>
      <p:sp>
        <p:nvSpPr>
          <p:cNvPr id="6" name="Symbol zastępczy numeru slajdu 5"/>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224483663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p:cNvSpPr>
            <a:spLocks noGrp="1"/>
          </p:cNvSpPr>
          <p:nvPr>
            <p:ph type="dt" sz="half" idx="10"/>
          </p:nvPr>
        </p:nvSpPr>
        <p:spPr/>
        <p:txBody>
          <a:bodyPr/>
          <a:lstStyle/>
          <a:p>
            <a:fld id="{95CC3044-C6BA-4A00-81BF-17C7D0E49B66}" type="datetimeFigureOut">
              <a:rPr lang="en-US" smtClean="0"/>
              <a:pPr/>
              <a:t>12/4/2019</a:t>
            </a:fld>
            <a:endParaRPr lang="en-US"/>
          </a:p>
        </p:txBody>
      </p:sp>
      <p:sp>
        <p:nvSpPr>
          <p:cNvPr id="5" name="Symbol zastępczy stopki 4"/>
          <p:cNvSpPr>
            <a:spLocks noGrp="1"/>
          </p:cNvSpPr>
          <p:nvPr>
            <p:ph type="ftr" sz="quarter" idx="11"/>
          </p:nvPr>
        </p:nvSpPr>
        <p:spPr/>
        <p:txBody>
          <a:bodyPr/>
          <a:lstStyle/>
          <a:p>
            <a:endParaRPr lang="en-US"/>
          </a:p>
        </p:txBody>
      </p:sp>
      <p:sp>
        <p:nvSpPr>
          <p:cNvPr id="6" name="Symbol zastępczy numeru slajdu 5"/>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15969144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a:t>Kliknij, aby edytować styl</a:t>
            </a:r>
            <a:endParaRPr lang="en-US"/>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p:cNvSpPr>
            <a:spLocks noGrp="1"/>
          </p:cNvSpPr>
          <p:nvPr>
            <p:ph type="dt" sz="half" idx="10"/>
          </p:nvPr>
        </p:nvSpPr>
        <p:spPr/>
        <p:txBody>
          <a:bodyPr/>
          <a:lstStyle/>
          <a:p>
            <a:fld id="{95CC3044-C6BA-4A00-81BF-17C7D0E49B66}" type="datetimeFigureOut">
              <a:rPr lang="en-US" smtClean="0"/>
              <a:pPr/>
              <a:t>12/4/2019</a:t>
            </a:fld>
            <a:endParaRPr lang="en-US"/>
          </a:p>
        </p:txBody>
      </p:sp>
      <p:sp>
        <p:nvSpPr>
          <p:cNvPr id="5" name="Symbol zastępczy stopki 4"/>
          <p:cNvSpPr>
            <a:spLocks noGrp="1"/>
          </p:cNvSpPr>
          <p:nvPr>
            <p:ph type="ftr" sz="quarter" idx="11"/>
          </p:nvPr>
        </p:nvSpPr>
        <p:spPr/>
        <p:txBody>
          <a:bodyPr/>
          <a:lstStyle/>
          <a:p>
            <a:endParaRPr lang="en-US"/>
          </a:p>
        </p:txBody>
      </p:sp>
      <p:sp>
        <p:nvSpPr>
          <p:cNvPr id="6" name="Symbol zastępczy numeru slajdu 5"/>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24487551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p:cNvSpPr>
            <a:spLocks noGrp="1"/>
          </p:cNvSpPr>
          <p:nvPr>
            <p:ph type="dt" sz="half" idx="10"/>
          </p:nvPr>
        </p:nvSpPr>
        <p:spPr/>
        <p:txBody>
          <a:bodyPr/>
          <a:lstStyle/>
          <a:p>
            <a:fld id="{95CC3044-C6BA-4A00-81BF-17C7D0E49B66}" type="datetimeFigureOut">
              <a:rPr lang="en-US" smtClean="0"/>
              <a:pPr/>
              <a:t>12/4/2019</a:t>
            </a:fld>
            <a:endParaRPr lang="en-US"/>
          </a:p>
        </p:txBody>
      </p:sp>
      <p:sp>
        <p:nvSpPr>
          <p:cNvPr id="5" name="Symbol zastępczy stopki 4"/>
          <p:cNvSpPr>
            <a:spLocks noGrp="1"/>
          </p:cNvSpPr>
          <p:nvPr>
            <p:ph type="ftr" sz="quarter" idx="11"/>
          </p:nvPr>
        </p:nvSpPr>
        <p:spPr/>
        <p:txBody>
          <a:bodyPr/>
          <a:lstStyle/>
          <a:p>
            <a:endParaRPr lang="en-US"/>
          </a:p>
        </p:txBody>
      </p:sp>
      <p:sp>
        <p:nvSpPr>
          <p:cNvPr id="6" name="Symbol zastępczy numeru slajdu 5"/>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7385498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5CC3044-C6BA-4A00-81BF-17C7D0E49B66}" type="datetimeFigureOut">
              <a:rPr lang="en-US" smtClean="0"/>
              <a:pPr/>
              <a:t>12/4/2019</a:t>
            </a:fld>
            <a:endParaRPr lang="en-US"/>
          </a:p>
        </p:txBody>
      </p:sp>
      <p:sp>
        <p:nvSpPr>
          <p:cNvPr id="5" name="Symbol zastępczy stopki 4"/>
          <p:cNvSpPr>
            <a:spLocks noGrp="1"/>
          </p:cNvSpPr>
          <p:nvPr>
            <p:ph type="ftr" sz="quarter" idx="11"/>
          </p:nvPr>
        </p:nvSpPr>
        <p:spPr/>
        <p:txBody>
          <a:bodyPr/>
          <a:lstStyle/>
          <a:p>
            <a:endParaRPr lang="en-US"/>
          </a:p>
        </p:txBody>
      </p:sp>
      <p:sp>
        <p:nvSpPr>
          <p:cNvPr id="6" name="Symbol zastępczy numeru slajdu 5"/>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55957888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daty 4"/>
          <p:cNvSpPr>
            <a:spLocks noGrp="1"/>
          </p:cNvSpPr>
          <p:nvPr>
            <p:ph type="dt" sz="half" idx="10"/>
          </p:nvPr>
        </p:nvSpPr>
        <p:spPr/>
        <p:txBody>
          <a:bodyPr/>
          <a:lstStyle/>
          <a:p>
            <a:fld id="{95CC3044-C6BA-4A00-81BF-17C7D0E49B66}" type="datetimeFigureOut">
              <a:rPr lang="en-US" smtClean="0"/>
              <a:pPr/>
              <a:t>12/4/2019</a:t>
            </a:fld>
            <a:endParaRPr lang="en-US"/>
          </a:p>
        </p:txBody>
      </p:sp>
      <p:sp>
        <p:nvSpPr>
          <p:cNvPr id="6" name="Symbol zastępczy stopki 5"/>
          <p:cNvSpPr>
            <a:spLocks noGrp="1"/>
          </p:cNvSpPr>
          <p:nvPr>
            <p:ph type="ftr" sz="quarter" idx="11"/>
          </p:nvPr>
        </p:nvSpPr>
        <p:spPr/>
        <p:txBody>
          <a:bodyPr/>
          <a:lstStyle/>
          <a:p>
            <a:endParaRPr lang="en-US"/>
          </a:p>
        </p:txBody>
      </p:sp>
      <p:sp>
        <p:nvSpPr>
          <p:cNvPr id="7" name="Symbol zastępczy numeru slajdu 6"/>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359055233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a:t>Kliknij, aby edytować styl</a:t>
            </a:r>
            <a:endParaRPr lang="en-US"/>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Symbol zastępczy daty 6"/>
          <p:cNvSpPr>
            <a:spLocks noGrp="1"/>
          </p:cNvSpPr>
          <p:nvPr>
            <p:ph type="dt" sz="half" idx="10"/>
          </p:nvPr>
        </p:nvSpPr>
        <p:spPr/>
        <p:txBody>
          <a:bodyPr/>
          <a:lstStyle/>
          <a:p>
            <a:fld id="{95CC3044-C6BA-4A00-81BF-17C7D0E49B66}" type="datetimeFigureOut">
              <a:rPr lang="en-US" smtClean="0"/>
              <a:pPr/>
              <a:t>12/4/2019</a:t>
            </a:fld>
            <a:endParaRPr lang="en-US"/>
          </a:p>
        </p:txBody>
      </p:sp>
      <p:sp>
        <p:nvSpPr>
          <p:cNvPr id="8" name="Symbol zastępczy stopki 7"/>
          <p:cNvSpPr>
            <a:spLocks noGrp="1"/>
          </p:cNvSpPr>
          <p:nvPr>
            <p:ph type="ftr" sz="quarter" idx="11"/>
          </p:nvPr>
        </p:nvSpPr>
        <p:spPr/>
        <p:txBody>
          <a:bodyPr/>
          <a:lstStyle/>
          <a:p>
            <a:endParaRPr lang="en-US"/>
          </a:p>
        </p:txBody>
      </p:sp>
      <p:sp>
        <p:nvSpPr>
          <p:cNvPr id="9" name="Symbol zastępczy numeru slajdu 8"/>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139253923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endParaRPr lang="en-US"/>
          </a:p>
        </p:txBody>
      </p:sp>
      <p:sp>
        <p:nvSpPr>
          <p:cNvPr id="3" name="Symbol zastępczy daty 2"/>
          <p:cNvSpPr>
            <a:spLocks noGrp="1"/>
          </p:cNvSpPr>
          <p:nvPr>
            <p:ph type="dt" sz="half" idx="10"/>
          </p:nvPr>
        </p:nvSpPr>
        <p:spPr/>
        <p:txBody>
          <a:bodyPr/>
          <a:lstStyle/>
          <a:p>
            <a:fld id="{95CC3044-C6BA-4A00-81BF-17C7D0E49B66}" type="datetimeFigureOut">
              <a:rPr lang="en-US" smtClean="0"/>
              <a:pPr/>
              <a:t>12/4/2019</a:t>
            </a:fld>
            <a:endParaRPr lang="en-US"/>
          </a:p>
        </p:txBody>
      </p:sp>
      <p:sp>
        <p:nvSpPr>
          <p:cNvPr id="4" name="Symbol zastępczy stopki 3"/>
          <p:cNvSpPr>
            <a:spLocks noGrp="1"/>
          </p:cNvSpPr>
          <p:nvPr>
            <p:ph type="ftr" sz="quarter" idx="11"/>
          </p:nvPr>
        </p:nvSpPr>
        <p:spPr/>
        <p:txBody>
          <a:bodyPr/>
          <a:lstStyle/>
          <a:p>
            <a:endParaRPr lang="en-US"/>
          </a:p>
        </p:txBody>
      </p:sp>
      <p:sp>
        <p:nvSpPr>
          <p:cNvPr id="5" name="Symbol zastępczy numeru slajdu 4"/>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316469856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5CC3044-C6BA-4A00-81BF-17C7D0E49B66}" type="datetimeFigureOut">
              <a:rPr lang="en-US" smtClean="0"/>
              <a:pPr/>
              <a:t>12/4/2019</a:t>
            </a:fld>
            <a:endParaRPr lang="en-US"/>
          </a:p>
        </p:txBody>
      </p:sp>
      <p:sp>
        <p:nvSpPr>
          <p:cNvPr id="3" name="Symbol zastępczy stopki 2"/>
          <p:cNvSpPr>
            <a:spLocks noGrp="1"/>
          </p:cNvSpPr>
          <p:nvPr>
            <p:ph type="ftr" sz="quarter" idx="11"/>
          </p:nvPr>
        </p:nvSpPr>
        <p:spPr/>
        <p:txBody>
          <a:bodyPr/>
          <a:lstStyle/>
          <a:p>
            <a:endParaRPr lang="en-US"/>
          </a:p>
        </p:txBody>
      </p:sp>
      <p:sp>
        <p:nvSpPr>
          <p:cNvPr id="4" name="Symbol zastępczy numeru slajdu 3"/>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3495295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5CC3044-C6BA-4A00-81BF-17C7D0E49B66}" type="datetimeFigureOut">
              <a:rPr lang="en-US" smtClean="0"/>
              <a:pPr/>
              <a:t>12/4/2019</a:t>
            </a:fld>
            <a:endParaRPr lang="en-US"/>
          </a:p>
        </p:txBody>
      </p:sp>
      <p:sp>
        <p:nvSpPr>
          <p:cNvPr id="6" name="Symbol zastępczy stopki 5"/>
          <p:cNvSpPr>
            <a:spLocks noGrp="1"/>
          </p:cNvSpPr>
          <p:nvPr>
            <p:ph type="ftr" sz="quarter" idx="11"/>
          </p:nvPr>
        </p:nvSpPr>
        <p:spPr/>
        <p:txBody>
          <a:bodyPr/>
          <a:lstStyle/>
          <a:p>
            <a:endParaRPr lang="en-US"/>
          </a:p>
        </p:txBody>
      </p:sp>
      <p:sp>
        <p:nvSpPr>
          <p:cNvPr id="7" name="Symbol zastępczy numeru slajdu 6"/>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331259550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5CC3044-C6BA-4A00-81BF-17C7D0E49B66}" type="datetimeFigureOut">
              <a:rPr lang="en-US" smtClean="0"/>
              <a:pPr/>
              <a:t>12/4/2019</a:t>
            </a:fld>
            <a:endParaRPr lang="en-US"/>
          </a:p>
        </p:txBody>
      </p:sp>
      <p:sp>
        <p:nvSpPr>
          <p:cNvPr id="6" name="Symbol zastępczy stopki 5"/>
          <p:cNvSpPr>
            <a:spLocks noGrp="1"/>
          </p:cNvSpPr>
          <p:nvPr>
            <p:ph type="ftr" sz="quarter" idx="11"/>
          </p:nvPr>
        </p:nvSpPr>
        <p:spPr/>
        <p:txBody>
          <a:bodyPr/>
          <a:lstStyle/>
          <a:p>
            <a:endParaRPr lang="en-US"/>
          </a:p>
        </p:txBody>
      </p:sp>
      <p:sp>
        <p:nvSpPr>
          <p:cNvPr id="7" name="Symbol zastępczy numeru slajdu 6"/>
          <p:cNvSpPr>
            <a:spLocks noGrp="1"/>
          </p:cNvSpPr>
          <p:nvPr>
            <p:ph type="sldNum" sz="quarter" idx="12"/>
          </p:nvPr>
        </p:nvSpPr>
        <p:spPr/>
        <p:txBody>
          <a:bodyPr/>
          <a:lstStyle/>
          <a:p>
            <a:fld id="{271A9DB0-E133-4A64-9F5A-F4F369EF89BD}" type="slidenum">
              <a:rPr lang="en-US" smtClean="0"/>
              <a:pPr/>
              <a:t>‹#›</a:t>
            </a:fld>
            <a:endParaRPr lang="en-US"/>
          </a:p>
        </p:txBody>
      </p:sp>
    </p:spTree>
    <p:extLst>
      <p:ext uri="{BB962C8B-B14F-4D97-AF65-F5344CB8AC3E}">
        <p14:creationId xmlns:p14="http://schemas.microsoft.com/office/powerpoint/2010/main" val="32055574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C3044-C6BA-4A00-81BF-17C7D0E49B66}" type="datetimeFigureOut">
              <a:rPr lang="en-US" smtClean="0"/>
              <a:pPr/>
              <a:t>12/4/2019</a:t>
            </a:fld>
            <a:endParaRPr lang="en-US"/>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A9DB0-E133-4A64-9F5A-F4F369EF89BD}" type="slidenum">
              <a:rPr lang="en-US" smtClean="0"/>
              <a:pPr/>
              <a:t>‹#›</a:t>
            </a:fld>
            <a:endParaRPr lang="en-US"/>
          </a:p>
        </p:txBody>
      </p:sp>
    </p:spTree>
    <p:extLst>
      <p:ext uri="{BB962C8B-B14F-4D97-AF65-F5344CB8AC3E}">
        <p14:creationId xmlns:p14="http://schemas.microsoft.com/office/powerpoint/2010/main" val="1442737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www.iisd.org/topic/sustainable-developmen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www.researchgate.net/publication/320074659_Conceptualizing_the_Circular_Economy_An_Analysis_of_114_Defini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usproc.jrc.ec.europa.eu/activities/emas/documents/TourismBEMP.pdf"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s://www.facebook.com/avocadoveganbistro/" TargetMode="Externa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hotelnotera.pl/en/hotel/"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www.greensolutionhouse.dk/en/green-solutions-2/" TargetMode="Externa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https://www.bluelagoon.com/about/sustainability"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https://orbital-systems.com/blog/changing-the-world-one-shower-at-a-tim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hyperlink" Target="https://www.verdantecospa.lv/philosoph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hyperlink" Target="circulareconomy.europa.eu/platform"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hyperlink" Target="https://ec.europa.eu/environment/green-growth/tools-instruments/index_en.ht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hyperlink" Target="https://ec.europa.eu/environment/emas/takeagreenstep/index.html" TargetMode="Externa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https://www.abis-global.org/news/european-commission-monitoring-framework-for-the-circular-economy" TargetMode="Externa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hyperlink" Target="https://www.resourceefficient.eu/en"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https://certifications.controlunion.com/en/certification-programs/certification-programs/gses-circular-economy"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certifications.controlunion.com/en/certification-programs/certification-programs/gses-circular-economy"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hyperlink" Target="https://certifications.controlunion.com/en/certification-programs/certification-programs/gses-circular-economy"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hyperlink" Target="https://www.c2ccertified.org/get-certified/product-certification"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hyperlink" Target="https://susproc.jrc.ec.europa.eu/activities/emas/documents/TourismBEMP.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3.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s://www.biodiversity.ru/coastlearn/tourism-eng/tools_cp.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https://www.gstcouncil.org/wp-content/uploads/2015/11/GSTC-Hotel_Industry_Criteria_with_hotel_indicators_21-Dec-2016_Final.pdf"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s://www.slovenia.info/uploads/dokumenti/EC_-_Guide_EU_funding_for_tourism_-_July_2015_1_20637.pdf"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hyperlink" Target="https://www.gstcouncil.org/wp-content/uploads/2015/11/GSTC-Hotel_Industry_Criteria_with_hotel_indicators_21-Dec-2016_Final.pdf" TargetMode="External"/><Relationship Id="rId4" Type="http://schemas.openxmlformats.org/officeDocument/2006/relationships/hyperlink" Target="https://www.slovenia.info/uploads/dokumenti/EC_-_Guide_EU_funding_for_tourism_-_July_2015_1_20637.pdf"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hyperlink" Target="http://www.greenhotelier.org/wp-content/uploads/2014/09/4-Waste-for-web-1-1.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hyperlink" Target="http://www.greenhotelier.org/wp-content/uploads/2014/09/4-Waste-for-web-1-1.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hyperlink" Target="http://ec.europa.eu/environment/emas/takeagreenstep/pdf/BEMP-6-FINAL.pdf" TargetMode="External"/><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hyperlink" Target="https://u.profitroom.com/2017.ighp.pl/uploads/pdf_aktualnosci/hotrec_brochure_-_reduce_food_waste.pdf" TargetMode="External"/><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semanticscholar.org/paper/Circular-Economy:-The-Concept-and-its-Limitations-Korhonen-Honkasalo/2bdb5047ec8c07b390a9c50104647e37e8fc178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1801" y="2076119"/>
            <a:ext cx="6096000" cy="2592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rPr>
              <a:t>Kelionės į žiedinę ekonomiką </a:t>
            </a:r>
            <a:r>
              <a:rPr lang="lt-LT"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pradžia</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r>
              <a:rPr lang="pl-PL" sz="4000" dirty="0">
                <a:solidFill>
                  <a:srgbClr val="003399"/>
                </a:solidFill>
                <a:latin typeface="Century Gothic" panose="020B0502020202020204" pitchFamily="34" charset="0"/>
              </a:rPr>
              <a:t>1 dalis.</a:t>
            </a:r>
          </a:p>
          <a:p>
            <a:r>
              <a:rPr lang="pl-PL" sz="4000" dirty="0">
                <a:solidFill>
                  <a:srgbClr val="003399"/>
                </a:solidFill>
                <a:latin typeface="Century Gothic" panose="020B0502020202020204" pitchFamily="34" charset="0"/>
              </a:rPr>
              <a:t>Įvadas</a:t>
            </a:r>
            <a:endParaRPr lang="lt-LT" dirty="0">
              <a:solidFill>
                <a:srgbClr val="FF0000"/>
              </a:solidFill>
              <a:latin typeface="Century Gothic" panose="020B0502020202020204" pitchFamily="34" charset="0"/>
            </a:endParaRPr>
          </a:p>
        </p:txBody>
      </p:sp>
      <p:grpSp>
        <p:nvGrpSpPr>
          <p:cNvPr id="17" name="Grupa 16"/>
          <p:cNvGrpSpPr/>
          <p:nvPr/>
        </p:nvGrpSpPr>
        <p:grpSpPr>
          <a:xfrm>
            <a:off x="1199" y="-2"/>
            <a:ext cx="12186000" cy="1192659"/>
            <a:chOff x="1199" y="-2"/>
            <a:chExt cx="12186000" cy="1192659"/>
          </a:xfrm>
        </p:grpSpPr>
        <p:sp>
          <p:nvSpPr>
            <p:cNvPr id="15" name="Prostokąt 14"/>
            <p:cNvSpPr/>
            <p:nvPr/>
          </p:nvSpPr>
          <p:spPr>
            <a:xfrm>
              <a:off x="1199" y="4657"/>
              <a:ext cx="12186000" cy="11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83" y="0"/>
              <a:ext cx="3621077" cy="1188000"/>
            </a:xfrm>
            <a:prstGeom prst="rect">
              <a:avLst/>
            </a:prstGeom>
          </p:spPr>
        </p:pic>
        <p:pic>
          <p:nvPicPr>
            <p:cNvPr id="10" name="Obraz 9"/>
            <p:cNvPicPr>
              <a:picLocks noChangeAspect="1"/>
            </p:cNvPicPr>
            <p:nvPr/>
          </p:nvPicPr>
          <p:blipFill rotWithShape="1">
            <a:blip r:embed="rId5" cstate="print">
              <a:extLst>
                <a:ext uri="{28A0092B-C50C-407E-A947-70E740481C1C}">
                  <a14:useLocalDpi xmlns:a14="http://schemas.microsoft.com/office/drawing/2010/main" val="0"/>
                </a:ext>
              </a:extLst>
            </a:blip>
            <a:srcRect l="-3632" t="-15043" r="-1" b="-15215"/>
            <a:stretch/>
          </p:blipFill>
          <p:spPr>
            <a:xfrm>
              <a:off x="6712180" y="-2"/>
              <a:ext cx="4658351" cy="1188000"/>
            </a:xfrm>
            <a:prstGeom prst="rect">
              <a:avLst/>
            </a:prstGeom>
          </p:spPr>
        </p:pic>
      </p:grpSp>
      <p:pic>
        <p:nvPicPr>
          <p:cNvPr id="9" name="Obraz 8"/>
          <p:cNvPicPr>
            <a:picLocks noChangeAspect="1"/>
          </p:cNvPicPr>
          <p:nvPr/>
        </p:nvPicPr>
        <p:blipFill rotWithShape="1">
          <a:blip r:embed="rId6" cstate="print">
            <a:extLst>
              <a:ext uri="{28A0092B-C50C-407E-A947-70E740481C1C}">
                <a14:useLocalDpi xmlns:a14="http://schemas.microsoft.com/office/drawing/2010/main" val="0"/>
              </a:ext>
            </a:extLst>
          </a:blip>
          <a:srcRect t="84796"/>
          <a:stretch/>
        </p:blipFill>
        <p:spPr bwMode="auto">
          <a:xfrm>
            <a:off x="-1" y="5560895"/>
            <a:ext cx="12193200" cy="13104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735831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6096001" y="1197314"/>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800" b="1" dirty="0" smtClean="0">
                <a:solidFill>
                  <a:srgbClr val="003399"/>
                </a:solidFill>
                <a:latin typeface="Century Gothic" panose="020B0502020202020204" pitchFamily="34" charset="0"/>
              </a:rPr>
              <a:t>Skirtumas tarp tvarios plėtros ir ŽE:</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600"/>
              </a:spcAft>
              <a:buFont typeface="Arial" panose="020B0604020202020204" pitchFamily="34" charset="0"/>
              <a:buChar char="•"/>
            </a:pPr>
            <a:r>
              <a:rPr sz="2400" b="1" dirty="0" smtClean="0">
                <a:solidFill>
                  <a:srgbClr val="003399"/>
                </a:solidFill>
                <a:latin typeface="Century Gothic" panose="020B0502020202020204" pitchFamily="34" charset="0"/>
              </a:rPr>
              <a:t>Kai tvariosios plėtros tikslas yra padaryti verslo veiklą (aplinkos, socialiniu ir ekonominiu požiūriu) tvaria, ŽE suvokia visus pakartotinio šaltinio srautus kaip galimybę kurti pelningus apyvartinius srautus ir vertės grandines.</a:t>
            </a:r>
          </a:p>
        </p:txBody>
      </p:sp>
    </p:spTree>
    <p:extLst>
      <p:ext uri="{BB962C8B-B14F-4D97-AF65-F5344CB8AC3E}">
        <p14:creationId xmlns:p14="http://schemas.microsoft.com/office/powerpoint/2010/main" val="78071418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3617259" y="1197314"/>
            <a:ext cx="8574741"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800" b="1" dirty="0" smtClean="0">
                <a:solidFill>
                  <a:srgbClr val="003399"/>
                </a:solidFill>
                <a:latin typeface="Century Gothic" panose="020B0502020202020204" pitchFamily="34" charset="0"/>
              </a:rPr>
              <a:t>Skirtumas tarp tvarios plėtros ir </a:t>
            </a:r>
            <a:r>
              <a:rPr sz="2800" b="1" dirty="0" err="1" smtClean="0">
                <a:solidFill>
                  <a:srgbClr val="003399"/>
                </a:solidFill>
                <a:latin typeface="Century Gothic" panose="020B0502020202020204" pitchFamily="34" charset="0"/>
              </a:rPr>
              <a:t>ŽE</a:t>
            </a:r>
            <a:r>
              <a:rPr sz="2800" b="1" dirty="0" smtClean="0">
                <a:solidFill>
                  <a:srgbClr val="003399"/>
                </a:solidFill>
                <a:latin typeface="Century Gothic" panose="020B0502020202020204" pitchFamily="34" charset="0"/>
              </a:rPr>
              <a:t>:</a:t>
            </a:r>
            <a:endParaRPr lang="pl-PL" sz="2800" b="1" dirty="0" smtClean="0">
              <a:solidFill>
                <a:srgbClr val="003399"/>
              </a:solidFill>
              <a:latin typeface="Century Gothic" panose="020B0502020202020204" pitchFamily="34" charset="0"/>
            </a:endParaRPr>
          </a:p>
          <a:p>
            <a:pPr marL="352425" indent="-352425" algn="l">
              <a:spcAft>
                <a:spcPts val="600"/>
              </a:spcAft>
              <a:buFont typeface="Arial" panose="020B0604020202020204" pitchFamily="34" charset="0"/>
              <a:buChar char="•"/>
            </a:pPr>
            <a:r>
              <a:rPr sz="2400" b="1" dirty="0" err="1" smtClean="0">
                <a:solidFill>
                  <a:srgbClr val="003399"/>
                </a:solidFill>
                <a:latin typeface="Century Gothic" panose="020B0502020202020204" pitchFamily="34" charset="0"/>
              </a:rPr>
              <a:t>Tvaraus</a:t>
            </a:r>
            <a:r>
              <a:rPr sz="2400" b="1" dirty="0" smtClean="0">
                <a:solidFill>
                  <a:srgbClr val="003399"/>
                </a:solidFill>
                <a:latin typeface="Century Gothic" panose="020B0502020202020204" pitchFamily="34" charset="0"/>
              </a:rPr>
              <a:t> vystymosi tikslas yra sumažinti žmogaus veiklos poveikį gamtai</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600"/>
              </a:spcAft>
              <a:buFont typeface="Arial" panose="020B0604020202020204" pitchFamily="34" charset="0"/>
              <a:buChar char="•"/>
            </a:pPr>
            <a:r>
              <a:rPr sz="2400" b="1" dirty="0" smtClean="0">
                <a:solidFill>
                  <a:srgbClr val="003399"/>
                </a:solidFill>
                <a:latin typeface="Century Gothic" panose="020B0502020202020204" pitchFamily="34" charset="0"/>
              </a:rPr>
              <a:t>ŽE keičia verslo modelius ir technologijas, siekdami kuo didesnio ekonominio pelno, laikydamiesi tvarumo</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600"/>
              </a:spcAft>
              <a:buFont typeface="Arial" panose="020B0604020202020204" pitchFamily="34" charset="0"/>
              <a:buChar char="•"/>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Tvarus vystymasis – tai vystymasis, atitinkantis dabarties poreikius, nepakenkiant ateities kartų galimybėms patenkinti savo pačių poreikius</a:t>
            </a:r>
            <a:endParaRPr lang="lt-LT" sz="2400" b="1" dirty="0">
              <a:solidFill>
                <a:srgbClr val="003399"/>
              </a:solidFill>
              <a:latin typeface="Century Gothic" panose="020B0502020202020204" pitchFamily="34" charset="0"/>
            </a:endParaRPr>
          </a:p>
        </p:txBody>
      </p:sp>
      <p:sp>
        <p:nvSpPr>
          <p:cNvPr id="11" name="Prostokąt 10"/>
          <p:cNvSpPr/>
          <p:nvPr/>
        </p:nvSpPr>
        <p:spPr>
          <a:xfrm>
            <a:off x="1" y="6551729"/>
            <a:ext cx="12191999"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https://</a:t>
            </a:r>
            <a:r>
              <a:rPr lang="pl-PL" sz="1400" dirty="0">
                <a:solidFill>
                  <a:srgbClr val="003399"/>
                </a:solidFill>
                <a:latin typeface="Century Gothic" panose="020B0502020202020204" pitchFamily="34" charset="0"/>
                <a:hlinkClick r:id="rId4"/>
              </a:rPr>
              <a:t>www.iisd.org/topic/sustainable-development</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386703980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0" y="1192655"/>
            <a:ext cx="7427495"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ŽE pradžia:</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pl-PL" sz="2000" b="1" dirty="0">
                <a:solidFill>
                  <a:srgbClr val="003399"/>
                </a:solidFill>
                <a:effectLst>
                  <a:outerShdw blurRad="38100" dist="38100" dir="2700000" algn="tl">
                    <a:srgbClr val="000000">
                      <a:alpha val="43137"/>
                    </a:srgbClr>
                  </a:outerShdw>
                </a:effectLst>
                <a:latin typeface="Century Gothic" panose="020B0502020202020204" pitchFamily="34" charset="0"/>
              </a:rPr>
              <a:t>Ši koncepcija išsiplėtojo per kelis dešimtmečius ir ja siekiama pateikti sprendimus, kaip įveikti daugelį dabartinių aplinkos, klimato, ir ekonominių problemų.</a:t>
            </a: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Žiedinės ekonomikos koncepcija neturi nei vieno kilmės šaltinio, nei iniciatoriaus:</a:t>
            </a:r>
          </a:p>
          <a:p>
            <a:pPr marL="352425" indent="-352425" algn="l">
              <a:spcAft>
                <a:spcPts val="600"/>
              </a:spcAft>
              <a:buFontTx/>
              <a:buChar char="-"/>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„Žemės – erdvėlaivio “ metafora, kurią 1969 m. pateikė Barbara Ward ir Kenneth Boulding,</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600"/>
              </a:spcAft>
              <a:buFontTx/>
              <a:buChar char="-"/>
            </a:pPr>
            <a:r>
              <a:rPr lang="pl-PL" sz="2000" b="1" dirty="0">
                <a:solidFill>
                  <a:srgbClr val="003399"/>
                </a:solidFill>
                <a:effectLst>
                  <a:outerShdw blurRad="38100" dist="38100" dir="2700000" algn="tl">
                    <a:srgbClr val="000000">
                      <a:alpha val="43137"/>
                    </a:srgbClr>
                  </a:outerShdw>
                </a:effectLst>
                <a:latin typeface="Century Gothic" panose="020B0502020202020204" pitchFamily="34" charset="0"/>
              </a:rPr>
              <a:t>ekonomisto Hermano Daly stabilios ekonomikos kūrimas.</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600"/>
              </a:spcAft>
              <a:buFontTx/>
              <a:buChar char="-"/>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ŽE koncepcija yra pagrįsta ekologine ir aplinkos ekonomika bei pramonine ekologija (IE).</a:t>
            </a:r>
          </a:p>
        </p:txBody>
      </p:sp>
    </p:spTree>
    <p:extLst>
      <p:ext uri="{BB962C8B-B14F-4D97-AF65-F5344CB8AC3E}">
        <p14:creationId xmlns:p14="http://schemas.microsoft.com/office/powerpoint/2010/main" val="31814038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0" y="1210761"/>
            <a:ext cx="6454588" cy="1742933"/>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Žiedinė ekonomika (ŽE) yra koncepcija, kurią šiuo metu skatina ES ir kelios nacionalinės vyriausybės, taip pat kelios įmonės visame pasaulyje.</a:t>
            </a:r>
          </a:p>
        </p:txBody>
      </p:sp>
      <p:graphicFrame>
        <p:nvGraphicFramePr>
          <p:cNvPr id="11" name="Diagram 10"/>
          <p:cNvGraphicFramePr/>
          <p:nvPr>
            <p:extLst>
              <p:ext uri="{D42A27DB-BD31-4B8C-83A1-F6EECF244321}">
                <p14:modId xmlns:p14="http://schemas.microsoft.com/office/powerpoint/2010/main" val="103042456"/>
              </p:ext>
            </p:extLst>
          </p:nvPr>
        </p:nvGraphicFramePr>
        <p:xfrm>
          <a:off x="3306015" y="2958353"/>
          <a:ext cx="8885224" cy="2597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383004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0" y="0"/>
            <a:ext cx="7202904" cy="147865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sz="2400" b="1" dirty="0" smtClean="0">
                <a:solidFill>
                  <a:srgbClr val="003399"/>
                </a:solidFill>
                <a:latin typeface="Century Gothic" panose="020B0502020202020204" pitchFamily="34" charset="0"/>
              </a:rPr>
              <a:t>Žiedinės ekonomikos idėja buvo oficialiai priimta keliose pasaulio šalyse</a:t>
            </a:r>
            <a:endParaRPr lang="lt-LT" sz="1200" b="1" i="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11" name="Obraz 10"/>
          <p:cNvPicPr>
            <a:picLocks noChangeAspect="1"/>
          </p:cNvPicPr>
          <p:nvPr/>
        </p:nvPicPr>
        <p:blipFill>
          <a:blip r:embed="rId4" cstate="print"/>
          <a:stretch>
            <a:fillRect/>
          </a:stretch>
        </p:blipFill>
        <p:spPr>
          <a:xfrm>
            <a:off x="5207322" y="2037547"/>
            <a:ext cx="1728000" cy="1141712"/>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926" y="2022114"/>
            <a:ext cx="1728000" cy="1172568"/>
          </a:xfrm>
          <a:prstGeom prst="rect">
            <a:avLst/>
          </a:prstGeom>
        </p:spPr>
      </p:pic>
      <p:pic>
        <p:nvPicPr>
          <p:cNvPr id="6" name="Obraz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4530" y="2031208"/>
            <a:ext cx="1728000" cy="1172568"/>
          </a:xfrm>
          <a:prstGeom prst="rect">
            <a:avLst/>
          </a:prstGeom>
        </p:spPr>
      </p:pic>
      <p:pic>
        <p:nvPicPr>
          <p:cNvPr id="8" name="Obraz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114" y="2031208"/>
            <a:ext cx="1728000" cy="1203424"/>
          </a:xfrm>
          <a:prstGeom prst="rect">
            <a:avLst/>
          </a:prstGeom>
        </p:spPr>
      </p:pic>
      <p:pic>
        <p:nvPicPr>
          <p:cNvPr id="12" name="Obraz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3718" y="2031208"/>
            <a:ext cx="1728000" cy="1172578"/>
          </a:xfrm>
          <a:prstGeom prst="rect">
            <a:avLst/>
          </a:prstGeom>
        </p:spPr>
      </p:pic>
      <p:pic>
        <p:nvPicPr>
          <p:cNvPr id="14" name="Obraz 1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60582" y="4505652"/>
            <a:ext cx="2016000" cy="1368000"/>
          </a:xfrm>
          <a:prstGeom prst="rect">
            <a:avLst/>
          </a:prstGeom>
        </p:spPr>
      </p:pic>
      <p:sp>
        <p:nvSpPr>
          <p:cNvPr id="17" name="Tytuł 1"/>
          <p:cNvSpPr txBox="1">
            <a:spLocks/>
          </p:cNvSpPr>
          <p:nvPr/>
        </p:nvSpPr>
        <p:spPr>
          <a:xfrm>
            <a:off x="3064042" y="4206249"/>
            <a:ext cx="9127958" cy="1966806"/>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b="1" dirty="0" smtClean="0">
                <a:solidFill>
                  <a:srgbClr val="003399"/>
                </a:solidFill>
                <a:latin typeface="Century Gothic" panose="020B0502020202020204" pitchFamily="34" charset="0"/>
              </a:rPr>
              <a:t>Kinija priėmė žiedinę ekonomiką 2002 m. dėl žalos aplinkai ir išteklių išeikvojimo, atsirandančio dėl industrializacijos.</a:t>
            </a:r>
          </a:p>
        </p:txBody>
      </p:sp>
    </p:spTree>
    <p:extLst>
      <p:ext uri="{BB962C8B-B14F-4D97-AF65-F5344CB8AC3E}">
        <p14:creationId xmlns:p14="http://schemas.microsoft.com/office/powerpoint/2010/main" val="30896758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0" y="1167491"/>
            <a:ext cx="9111916" cy="147865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b="1" dirty="0" smtClean="0">
                <a:solidFill>
                  <a:srgbClr val="003399"/>
                </a:solidFill>
                <a:latin typeface="Century Gothic" panose="020B0502020202020204" pitchFamily="34" charset="0"/>
              </a:rPr>
              <a:t>„Ciklo valdymas – Suomijos 2016–2025 m. žiedinės ekonomikos planas“ (2017 m.)</a:t>
            </a:r>
          </a:p>
        </p:txBody>
      </p:sp>
      <p:pic>
        <p:nvPicPr>
          <p:cNvPr id="11" name="Obraz 10"/>
          <p:cNvPicPr/>
          <p:nvPr/>
        </p:nvPicPr>
        <p:blipFill>
          <a:blip r:embed="rId4" cstate="print"/>
          <a:stretch>
            <a:fillRect/>
          </a:stretch>
        </p:blipFill>
        <p:spPr>
          <a:xfrm>
            <a:off x="9684661" y="1240816"/>
            <a:ext cx="2016000" cy="1332000"/>
          </a:xfrm>
          <a:prstGeom prst="rect">
            <a:avLst/>
          </a:prstGeom>
        </p:spPr>
      </p:pic>
      <p:sp>
        <p:nvSpPr>
          <p:cNvPr id="12" name="Tytuł 1"/>
          <p:cNvSpPr txBox="1">
            <a:spLocks/>
          </p:cNvSpPr>
          <p:nvPr/>
        </p:nvSpPr>
        <p:spPr>
          <a:xfrm>
            <a:off x="3064042" y="4140571"/>
            <a:ext cx="9127958" cy="14796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3399"/>
                </a:solidFill>
                <a:latin typeface="Century Gothic" panose="020B0502020202020204" pitchFamily="34" charset="0"/>
              </a:rPr>
              <a:t>2017 m. birželio 21 d. Norvegijos vyriausybė Norvegijos parlamentui pristatė Baltąją knygą dėl atliekų politikos žiedinėje ekonomikoje, kurioje daug dėmesio skiriama pakartotiniam naudojimui ir perdirbimui.</a:t>
            </a:r>
            <a:endParaRPr lang="lt-LT" sz="2400" b="1" dirty="0">
              <a:solidFill>
                <a:srgbClr val="003399"/>
              </a:solidFill>
              <a:latin typeface="Century Gothic" panose="020B0502020202020204" pitchFamily="34" charset="0"/>
            </a:endParaRPr>
          </a:p>
        </p:txBody>
      </p:sp>
      <p:pic>
        <p:nvPicPr>
          <p:cNvPr id="13" name="Obraz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60582" y="4196371"/>
            <a:ext cx="2016000" cy="1368000"/>
          </a:xfrm>
          <a:prstGeom prst="rect">
            <a:avLst/>
          </a:prstGeom>
        </p:spPr>
      </p:pic>
    </p:spTree>
    <p:extLst>
      <p:ext uri="{BB962C8B-B14F-4D97-AF65-F5344CB8AC3E}">
        <p14:creationId xmlns:p14="http://schemas.microsoft.com/office/powerpoint/2010/main" val="16760954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0" y="1221277"/>
            <a:ext cx="9111916" cy="147865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b="1" dirty="0" smtClean="0">
                <a:solidFill>
                  <a:srgbClr val="003399"/>
                </a:solidFill>
                <a:latin typeface="Century Gothic" panose="020B0502020202020204" pitchFamily="34" charset="0"/>
              </a:rPr>
              <a:t>Švedija yra toli pažengusi į priekį plastikinių butelių užstato schemų, žiedinės ekonomikos skatinimo ir švietimo srityse.  Taip pat paskelbtas labai plataus užmojo anglių naudojimo nutraukimo terminas (2022 m.)</a:t>
            </a:r>
            <a:endParaRPr lang="lt-LT" sz="1200" b="1" dirty="0">
              <a:solidFill>
                <a:srgbClr val="003399"/>
              </a:solidFill>
              <a:latin typeface="Century Gothic" panose="020B0502020202020204" pitchFamily="34" charset="0"/>
            </a:endParaRPr>
          </a:p>
        </p:txBody>
      </p:sp>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1733" y="1330602"/>
            <a:ext cx="2016000" cy="1260000"/>
          </a:xfrm>
          <a:prstGeom prst="rect">
            <a:avLst/>
          </a:prstGeom>
        </p:spPr>
      </p:pic>
      <p:sp>
        <p:nvSpPr>
          <p:cNvPr id="11" name="Tytuł 1"/>
          <p:cNvSpPr txBox="1">
            <a:spLocks/>
          </p:cNvSpPr>
          <p:nvPr/>
        </p:nvSpPr>
        <p:spPr>
          <a:xfrm>
            <a:off x="3080084" y="4139290"/>
            <a:ext cx="9111916" cy="147865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b="1" dirty="0" smtClean="0">
                <a:solidFill>
                  <a:srgbClr val="003399"/>
                </a:solidFill>
                <a:latin typeface="Century Gothic" panose="020B0502020202020204" pitchFamily="34" charset="0"/>
              </a:rPr>
              <a:t>Danijos vyriausybės žiedinės ekonomikos strategija:</a:t>
            </a:r>
          </a:p>
          <a:p>
            <a:r>
              <a:rPr lang="pl-PL" sz="2400" b="1" dirty="0">
                <a:solidFill>
                  <a:srgbClr val="003399"/>
                </a:solidFill>
                <a:latin typeface="Century Gothic" panose="020B0502020202020204" pitchFamily="34" charset="0"/>
              </a:rPr>
              <a:t>„Didesnė vertė ir geresnė aplinka</a:t>
            </a:r>
          </a:p>
          <a:p>
            <a:r>
              <a:rPr lang="en-US" sz="2400" b="1" dirty="0">
                <a:solidFill>
                  <a:srgbClr val="003399"/>
                </a:solidFill>
                <a:latin typeface="Century Gothic" panose="020B0502020202020204" pitchFamily="34" charset="0"/>
              </a:rPr>
              <a:t>kuriant, vartojant ir perdirbant“ </a:t>
            </a:r>
            <a:endParaRPr lang="lt-LT" sz="2400" b="1" dirty="0">
              <a:solidFill>
                <a:srgbClr val="003399"/>
              </a:solidFill>
              <a:latin typeface="Century Gothic" panose="020B0502020202020204" pitchFamily="34" charset="0"/>
            </a:endParaRPr>
          </a:p>
        </p:txBody>
      </p:sp>
      <p:pic>
        <p:nvPicPr>
          <p:cNvPr id="13" name="Obraz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30952" y="4194615"/>
            <a:ext cx="2016000" cy="1368000"/>
          </a:xfrm>
          <a:prstGeom prst="rect">
            <a:avLst/>
          </a:prstGeom>
        </p:spPr>
      </p:pic>
    </p:spTree>
    <p:extLst>
      <p:ext uri="{BB962C8B-B14F-4D97-AF65-F5344CB8AC3E}">
        <p14:creationId xmlns:p14="http://schemas.microsoft.com/office/powerpoint/2010/main" val="3241745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4" name="Tytuł 1"/>
          <p:cNvSpPr txBox="1">
            <a:spLocks/>
          </p:cNvSpPr>
          <p:nvPr/>
        </p:nvSpPr>
        <p:spPr>
          <a:xfrm>
            <a:off x="3064042" y="1358148"/>
            <a:ext cx="9127958" cy="2353235"/>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3399"/>
                </a:solidFill>
                <a:latin typeface="Century Gothic" panose="020B0502020202020204" pitchFamily="34" charset="0"/>
              </a:rPr>
              <a:t>Lietuva ekologinių inovacijų indekse užima aukštą (19) vieta iš 28 ES valstybių narių –. Labai efektyvi atliekų tvarkymo sistema, taip pat aukštas (atsinaujinančios) energijos vartojimo efektyvumas. ŽE įgyvendinimas grindžiamas Lietuvos inovacijų plėtros programa 2014–2020 metams ir Pažangiosios specializacijos strategija.</a:t>
            </a:r>
          </a:p>
        </p:txBody>
      </p:sp>
      <p:sp>
        <p:nvSpPr>
          <p:cNvPr id="12" name="Tytuł 1"/>
          <p:cNvSpPr txBox="1">
            <a:spLocks/>
          </p:cNvSpPr>
          <p:nvPr/>
        </p:nvSpPr>
        <p:spPr>
          <a:xfrm>
            <a:off x="0" y="4152739"/>
            <a:ext cx="9111916" cy="147865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003399"/>
                </a:solidFill>
                <a:latin typeface="Century Gothic" panose="020B0502020202020204" pitchFamily="34" charset="0"/>
              </a:rPr>
              <a:t>2014-09-10 – pritarimas veiksmų planui –</a:t>
            </a:r>
          </a:p>
          <a:p>
            <a:r>
              <a:rPr lang="en-US" sz="2400" b="1" dirty="0">
                <a:solidFill>
                  <a:srgbClr val="003399"/>
                </a:solidFill>
                <a:latin typeface="Century Gothic" panose="020B0502020202020204" pitchFamily="34" charset="0"/>
              </a:rPr>
              <a:t>perėjimas prie žiedinės ekonomikos.</a:t>
            </a:r>
            <a:r>
              <a:rPr dirty="0" smtClean="0"/>
              <a:t> </a:t>
            </a:r>
            <a:endParaRPr lang="lt-LT" sz="2400" b="1" dirty="0">
              <a:solidFill>
                <a:srgbClr val="003399"/>
              </a:solidFill>
              <a:latin typeface="Century Gothic" panose="020B0502020202020204" pitchFamily="34" charset="0"/>
            </a:endParaRPr>
          </a:p>
        </p:txBody>
      </p:sp>
      <p:pic>
        <p:nvPicPr>
          <p:cNvPr id="4" name="Obraz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99323" y="1883476"/>
            <a:ext cx="2016000" cy="1368000"/>
          </a:xfrm>
          <a:prstGeom prst="rect">
            <a:avLst/>
          </a:prstGeom>
        </p:spPr>
      </p:pic>
      <p:pic>
        <p:nvPicPr>
          <p:cNvPr id="11" name="Obraz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670485" y="4190368"/>
            <a:ext cx="2016000" cy="1368000"/>
          </a:xfrm>
          <a:prstGeom prst="rect">
            <a:avLst/>
          </a:prstGeom>
        </p:spPr>
      </p:pic>
    </p:spTree>
    <p:extLst>
      <p:ext uri="{BB962C8B-B14F-4D97-AF65-F5344CB8AC3E}">
        <p14:creationId xmlns:p14="http://schemas.microsoft.com/office/powerpoint/2010/main" val="108111152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3" name="Tytuł 1"/>
          <p:cNvSpPr txBox="1">
            <a:spLocks/>
          </p:cNvSpPr>
          <p:nvPr/>
        </p:nvSpPr>
        <p:spPr>
          <a:xfrm>
            <a:off x="3064043" y="1507958"/>
            <a:ext cx="9127958" cy="3769895"/>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b="1" dirty="0" smtClean="0">
                <a:solidFill>
                  <a:srgbClr val="003399"/>
                </a:solidFill>
                <a:latin typeface="Century Gothic" panose="020B0502020202020204" pitchFamily="34" charset="0"/>
              </a:rPr>
              <a:t>Lenkija – veiksmų planas</a:t>
            </a:r>
            <a:endParaRPr lang="lt-LT" sz="2400" b="1" dirty="0">
              <a:solidFill>
                <a:srgbClr val="003399"/>
              </a:solidFill>
              <a:latin typeface="Century Gothic" panose="020B0502020202020204" pitchFamily="34" charset="0"/>
            </a:endParaRPr>
          </a:p>
          <a:p>
            <a:r>
              <a:rPr lang="pl-PL" sz="2400" b="1" dirty="0">
                <a:solidFill>
                  <a:srgbClr val="003399"/>
                </a:solidFill>
                <a:latin typeface="Century Gothic" panose="020B0502020202020204" pitchFamily="34" charset="0"/>
              </a:rPr>
              <a:t>perėjimas prie žiedinės ekonomikos.</a:t>
            </a:r>
          </a:p>
          <a:p>
            <a:endParaRPr lang="lt-LT" sz="2400" b="1" dirty="0">
              <a:solidFill>
                <a:srgbClr val="003399"/>
              </a:solidFill>
              <a:latin typeface="Century Gothic" panose="020B0502020202020204" pitchFamily="34" charset="0"/>
            </a:endParaRPr>
          </a:p>
          <a:p>
            <a:r>
              <a:rPr lang="pl-PL" sz="2400" b="1" dirty="0" err="1" smtClean="0">
                <a:solidFill>
                  <a:srgbClr val="003399"/>
                </a:solidFill>
                <a:latin typeface="Century Gothic" panose="020B0502020202020204" pitchFamily="34" charset="0"/>
              </a:rPr>
              <a:t>Žiedinės</a:t>
            </a:r>
            <a:r>
              <a:rPr lang="pl-PL" sz="2400" b="1" dirty="0" smtClean="0">
                <a:solidFill>
                  <a:srgbClr val="003399"/>
                </a:solidFill>
                <a:latin typeface="Century Gothic" panose="020B0502020202020204" pitchFamily="34" charset="0"/>
              </a:rPr>
              <a:t> </a:t>
            </a:r>
            <a:r>
              <a:rPr lang="pl-PL" sz="2400" b="1" dirty="0" err="1" smtClean="0">
                <a:solidFill>
                  <a:srgbClr val="003399"/>
                </a:solidFill>
                <a:latin typeface="Century Gothic" panose="020B0502020202020204" pitchFamily="34" charset="0"/>
              </a:rPr>
              <a:t>ekonomikos</a:t>
            </a:r>
            <a:r>
              <a:rPr lang="pl-PL" sz="2400" b="1" dirty="0" smtClean="0">
                <a:solidFill>
                  <a:srgbClr val="003399"/>
                </a:solidFill>
                <a:latin typeface="Century Gothic" panose="020B0502020202020204" pitchFamily="34" charset="0"/>
              </a:rPr>
              <a:t> </a:t>
            </a:r>
            <a:r>
              <a:rPr lang="pl-PL" sz="2400" b="1" dirty="0" err="1" smtClean="0">
                <a:solidFill>
                  <a:srgbClr val="003399"/>
                </a:solidFill>
                <a:latin typeface="Century Gothic" panose="020B0502020202020204" pitchFamily="34" charset="0"/>
              </a:rPr>
              <a:t>prioritetai</a:t>
            </a:r>
            <a:r>
              <a:rPr lang="pl-PL" sz="2400" b="1" dirty="0" smtClean="0">
                <a:solidFill>
                  <a:srgbClr val="003399"/>
                </a:solidFill>
                <a:latin typeface="Century Gothic" panose="020B0502020202020204" pitchFamily="34" charset="0"/>
              </a:rPr>
              <a:t>:</a:t>
            </a:r>
          </a:p>
          <a:p>
            <a:pPr marL="457200" indent="-457200" algn="just">
              <a:buFont typeface="+mj-lt"/>
              <a:buAutoNum type="arabicPeriod"/>
            </a:pPr>
            <a:r>
              <a:rPr lang="lt-LT" sz="2400" b="1" dirty="0">
                <a:solidFill>
                  <a:srgbClr val="003399"/>
                </a:solidFill>
                <a:latin typeface="Century Gothic" panose="020B0502020202020204" pitchFamily="34" charset="0"/>
              </a:rPr>
              <a:t>naujovės, pramonės ir mokslo sektoriaus bendradarbiavimo stiprinimas ir įgyvendinant novatoriškus sprendimus ekonomikoje;</a:t>
            </a:r>
          </a:p>
          <a:p>
            <a:pPr marL="457200" indent="-457200" algn="just">
              <a:buFont typeface="+mj-lt"/>
              <a:buAutoNum type="arabicPeriod"/>
            </a:pPr>
            <a:r>
              <a:rPr lang="lt-LT" sz="2400" b="1" dirty="0" smtClean="0">
                <a:solidFill>
                  <a:srgbClr val="003399"/>
                </a:solidFill>
                <a:latin typeface="Century Gothic" panose="020B0502020202020204" pitchFamily="34" charset="0"/>
              </a:rPr>
              <a:t>Europos </a:t>
            </a:r>
            <a:r>
              <a:rPr lang="lt-LT" sz="2400" b="1" dirty="0">
                <a:solidFill>
                  <a:srgbClr val="003399"/>
                </a:solidFill>
                <a:latin typeface="Century Gothic" panose="020B0502020202020204" pitchFamily="34" charset="0"/>
              </a:rPr>
              <a:t>perdirbamų medžiagų rinkos kūrimas;</a:t>
            </a:r>
          </a:p>
          <a:p>
            <a:pPr marL="457200" indent="-457200" algn="just">
              <a:buFont typeface="+mj-lt"/>
              <a:buAutoNum type="arabicPeriod"/>
            </a:pPr>
            <a:r>
              <a:rPr lang="lt-LT" sz="2400" b="1" dirty="0" smtClean="0">
                <a:solidFill>
                  <a:srgbClr val="003399"/>
                </a:solidFill>
                <a:latin typeface="Century Gothic" panose="020B0502020202020204" pitchFamily="34" charset="0"/>
              </a:rPr>
              <a:t>Aukštos  </a:t>
            </a:r>
            <a:r>
              <a:rPr lang="lt-LT" sz="2400" b="1" dirty="0">
                <a:solidFill>
                  <a:srgbClr val="003399"/>
                </a:solidFill>
                <a:latin typeface="Century Gothic" panose="020B0502020202020204" pitchFamily="34" charset="0"/>
              </a:rPr>
              <a:t>antrinių žaliavų kokybės užtikrinimas;</a:t>
            </a:r>
          </a:p>
          <a:p>
            <a:pPr marL="457200" indent="-457200" algn="just">
              <a:buFont typeface="+mj-lt"/>
              <a:buAutoNum type="arabicPeriod"/>
            </a:pPr>
            <a:r>
              <a:rPr lang="lt-LT" sz="2400" b="1" dirty="0" smtClean="0">
                <a:solidFill>
                  <a:srgbClr val="003399"/>
                </a:solidFill>
                <a:latin typeface="Century Gothic" panose="020B0502020202020204" pitchFamily="34" charset="0"/>
              </a:rPr>
              <a:t>Paslaugų </a:t>
            </a:r>
            <a:r>
              <a:rPr sz="2400" b="1" dirty="0" err="1" smtClean="0">
                <a:solidFill>
                  <a:srgbClr val="003399"/>
                </a:solidFill>
                <a:latin typeface="Century Gothic" panose="020B0502020202020204" pitchFamily="34" charset="0"/>
              </a:rPr>
              <a:t>sektoriaus</a:t>
            </a:r>
            <a:r>
              <a:rPr sz="2400" b="1" dirty="0" smtClean="0">
                <a:solidFill>
                  <a:srgbClr val="003399"/>
                </a:solidFill>
                <a:latin typeface="Century Gothic" panose="020B0502020202020204" pitchFamily="34" charset="0"/>
              </a:rPr>
              <a:t> </a:t>
            </a:r>
            <a:r>
              <a:rPr sz="2400" b="1" dirty="0" err="1" smtClean="0">
                <a:solidFill>
                  <a:srgbClr val="003399"/>
                </a:solidFill>
                <a:latin typeface="Century Gothic" panose="020B0502020202020204" pitchFamily="34" charset="0"/>
              </a:rPr>
              <a:t>plėtra</a:t>
            </a:r>
            <a:r>
              <a:rPr sz="2400" b="1" dirty="0" smtClean="0">
                <a:solidFill>
                  <a:srgbClr val="003399"/>
                </a:solidFill>
                <a:latin typeface="Century Gothic" panose="020B0502020202020204" pitchFamily="34" charset="0"/>
              </a:rPr>
              <a:t>.</a:t>
            </a:r>
          </a:p>
        </p:txBody>
      </p:sp>
      <p:pic>
        <p:nvPicPr>
          <p:cNvPr id="5" name="Obraz 4"/>
          <p:cNvPicPr>
            <a:picLocks noChangeAspect="1"/>
          </p:cNvPicPr>
          <p:nvPr/>
        </p:nvPicPr>
        <p:blipFill>
          <a:blip r:embed="rId4" cstate="print"/>
          <a:stretch>
            <a:fillRect/>
          </a:stretch>
        </p:blipFill>
        <p:spPr>
          <a:xfrm>
            <a:off x="1" y="1507958"/>
            <a:ext cx="2647376" cy="3769895"/>
          </a:xfrm>
          <a:prstGeom prst="rect">
            <a:avLst/>
          </a:prstGeom>
        </p:spPr>
      </p:pic>
    </p:spTree>
    <p:extLst>
      <p:ext uri="{BB962C8B-B14F-4D97-AF65-F5344CB8AC3E}">
        <p14:creationId xmlns:p14="http://schemas.microsoft.com/office/powerpoint/2010/main" val="424106872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1785949" y="1197314"/>
            <a:ext cx="8295660" cy="1307985"/>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Pagrindiniai  </a:t>
            </a:r>
            <a:r>
              <a:t/>
            </a:r>
            <a:b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žiedinės ekonomikos principai</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2" name="Tytuł 1"/>
          <p:cNvSpPr txBox="1">
            <a:spLocks/>
          </p:cNvSpPr>
          <p:nvPr/>
        </p:nvSpPr>
        <p:spPr>
          <a:xfrm>
            <a:off x="-1" y="2940119"/>
            <a:ext cx="3240000" cy="864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Jokių atliekų</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3" name="Tytuł 1"/>
          <p:cNvSpPr txBox="1">
            <a:spLocks/>
          </p:cNvSpPr>
          <p:nvPr/>
        </p:nvSpPr>
        <p:spPr>
          <a:xfrm>
            <a:off x="-1" y="4116015"/>
            <a:ext cx="3240000" cy="936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Lopšys 2 lopšys</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4" name="Tytuł 1"/>
          <p:cNvSpPr txBox="1">
            <a:spLocks/>
          </p:cNvSpPr>
          <p:nvPr/>
        </p:nvSpPr>
        <p:spPr>
          <a:xfrm>
            <a:off x="8947199" y="2831165"/>
            <a:ext cx="3240000" cy="936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Nuo jokio iki teigiamo poveikio</a:t>
            </a:r>
            <a:endParaRPr lang="lt-LT" sz="16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7" name="Tytuł 1"/>
          <p:cNvSpPr txBox="1">
            <a:spLocks/>
          </p:cNvSpPr>
          <p:nvPr/>
        </p:nvSpPr>
        <p:spPr>
          <a:xfrm>
            <a:off x="8947199" y="4093031"/>
            <a:ext cx="3240000" cy="936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Sisteminis mąstymas</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8" name="Tytuł 1"/>
          <p:cNvSpPr txBox="1">
            <a:spLocks/>
          </p:cNvSpPr>
          <p:nvPr/>
        </p:nvSpPr>
        <p:spPr>
          <a:xfrm>
            <a:off x="4370716" y="3604181"/>
            <a:ext cx="3240000" cy="936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3 „R</a:t>
            </a:r>
            <a:r>
              <a:rPr lang="pl-PL"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      </a:t>
            </a: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9 „R“</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3" name="Prążkowana strzałka w prawo 2"/>
          <p:cNvSpPr/>
          <p:nvPr/>
        </p:nvSpPr>
        <p:spPr>
          <a:xfrm>
            <a:off x="5779368" y="3926775"/>
            <a:ext cx="422696" cy="310681"/>
          </a:xfrm>
          <a:prstGeom prst="stripedRightArrow">
            <a:avLst/>
          </a:prstGeom>
          <a:solidFill>
            <a:srgbClr val="003399"/>
          </a:solidFill>
          <a:ln>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54333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1801" y="2076119"/>
            <a:ext cx="6096000" cy="2592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4000" b="1" dirty="0">
                <a:solidFill>
                  <a:srgbClr val="003399"/>
                </a:solidFill>
                <a:effectLst>
                  <a:outerShdw blurRad="38100" dist="38100" dir="2700000" algn="tl">
                    <a:srgbClr val="000000">
                      <a:alpha val="43137"/>
                    </a:srgbClr>
                  </a:outerShdw>
                </a:effectLst>
                <a:latin typeface="Century Gothic" panose="020B0502020202020204" pitchFamily="34" charset="0"/>
              </a:rPr>
              <a:t>Apie mane</a:t>
            </a:r>
          </a:p>
          <a:p>
            <a:r>
              <a:rPr lang="pl-PL" sz="4000" dirty="0">
                <a:solidFill>
                  <a:srgbClr val="003399"/>
                </a:solidFill>
                <a:latin typeface="Century Gothic" panose="020B0502020202020204" pitchFamily="34" charset="0"/>
              </a:rPr>
              <a:t>[……………..]</a:t>
            </a:r>
            <a:endParaRPr lang="lt-LT"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44881710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0" y="1"/>
            <a:ext cx="12192000" cy="9972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Pagrindiniai  </a:t>
            </a:r>
            <a:r>
              <a:t/>
            </a:r>
            <a:b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žiedinės ekonomikos principai</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8" name="Prostokąt 7"/>
          <p:cNvSpPr/>
          <p:nvPr/>
        </p:nvSpPr>
        <p:spPr>
          <a:xfrm>
            <a:off x="0" y="6550223"/>
            <a:ext cx="1219200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https://www.researchgate.net/publication/320074659_Conceptualizing_the_Circular_Economy_An_Analysis_of_114_Definitions</a:t>
            </a:r>
            <a:endParaRPr lang="lt-LT" sz="1400" dirty="0">
              <a:solidFill>
                <a:srgbClr val="003399"/>
              </a:solidFill>
              <a:latin typeface="Century Gothic" panose="020B0502020202020204" pitchFamily="34" charset="0"/>
            </a:endParaRPr>
          </a:p>
        </p:txBody>
      </p:sp>
      <p:graphicFrame>
        <p:nvGraphicFramePr>
          <p:cNvPr id="2" name="Tabela 1"/>
          <p:cNvGraphicFramePr>
            <a:graphicFrameLocks noGrp="1"/>
          </p:cNvGraphicFramePr>
          <p:nvPr>
            <p:extLst>
              <p:ext uri="{D42A27DB-BD31-4B8C-83A1-F6EECF244321}">
                <p14:modId xmlns:p14="http://schemas.microsoft.com/office/powerpoint/2010/main" val="387983170"/>
              </p:ext>
            </p:extLst>
          </p:nvPr>
        </p:nvGraphicFramePr>
        <p:xfrm>
          <a:off x="1946370" y="997202"/>
          <a:ext cx="10245629" cy="5566599"/>
        </p:xfrm>
        <a:graphic>
          <a:graphicData uri="http://schemas.openxmlformats.org/drawingml/2006/table">
            <a:tbl>
              <a:tblPr firstRow="1" bandRow="1">
                <a:tableStyleId>{5C22544A-7EE6-4342-B048-85BDC9FD1C3A}</a:tableStyleId>
              </a:tblPr>
              <a:tblGrid>
                <a:gridCol w="1805359"/>
                <a:gridCol w="1922930"/>
                <a:gridCol w="6517340"/>
              </a:tblGrid>
              <a:tr h="382893">
                <a:tc>
                  <a:txBody>
                    <a:bodyPr/>
                    <a:lstStyle/>
                    <a:p>
                      <a:endParaRPr lang="en-US" b="1" dirty="0">
                        <a:solidFill>
                          <a:srgbClr val="003399"/>
                        </a:solidFill>
                      </a:endParaRPr>
                    </a:p>
                  </a:txBody>
                  <a:tcPr>
                    <a:solidFill>
                      <a:schemeClr val="bg1">
                        <a:alpha val="70000"/>
                      </a:schemeClr>
                    </a:solidFill>
                  </a:tcPr>
                </a:tc>
                <a:tc>
                  <a:txBody>
                    <a:bodyPr/>
                    <a:lstStyle/>
                    <a:p>
                      <a:pPr algn="ctr"/>
                      <a:r>
                        <a:rPr lang="pl-PL" b="1" dirty="0" smtClean="0">
                          <a:solidFill>
                            <a:srgbClr val="003399"/>
                          </a:solidFill>
                          <a:effectLst>
                            <a:outerShdw blurRad="38100" dist="38100" dir="2700000" algn="tl">
                              <a:srgbClr val="000000">
                                <a:alpha val="43137"/>
                              </a:srgbClr>
                            </a:outerShdw>
                          </a:effectLst>
                          <a:latin typeface="Century Gothic" panose="020B0502020202020204" pitchFamily="34" charset="0"/>
                        </a:rPr>
                        <a:t>STRATEGIJOS</a:t>
                      </a:r>
                      <a:endParaRPr lang="lt-LT" b="1"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solidFill>
                      <a:schemeClr val="bg1">
                        <a:alpha val="70000"/>
                      </a:schemeClr>
                    </a:solidFill>
                  </a:tcPr>
                </a:tc>
                <a:tc>
                  <a:txBody>
                    <a:bodyPr/>
                    <a:lstStyle/>
                    <a:p>
                      <a:endParaRPr lang="en-US" dirty="0">
                        <a:solidFill>
                          <a:srgbClr val="003399"/>
                        </a:solidFill>
                        <a:latin typeface="Century Gothic" panose="020B0502020202020204" pitchFamily="34" charset="0"/>
                      </a:endParaRPr>
                    </a:p>
                  </a:txBody>
                  <a:tcPr>
                    <a:solidFill>
                      <a:schemeClr val="bg1">
                        <a:alpha val="70000"/>
                      </a:schemeClr>
                    </a:solidFill>
                  </a:tcPr>
                </a:tc>
              </a:tr>
              <a:tr h="577332">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dirty="0" err="1">
                          <a:solidFill>
                            <a:srgbClr val="003399"/>
                          </a:solidFill>
                          <a:latin typeface="Century Gothic" panose="020B0502020202020204" pitchFamily="34" charset="0"/>
                        </a:rPr>
                        <a:t>Išmanesnis</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produktų</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naudojimas</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ir</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gamyba</a:t>
                      </a:r>
                      <a:endParaRPr lang="lt-LT" b="1" dirty="0" smtClean="0">
                        <a:solidFill>
                          <a:srgbClr val="003399"/>
                        </a:solidFill>
                        <a:latin typeface="Century Gothic" panose="020B0502020202020204" pitchFamily="34" charset="0"/>
                      </a:endParaRPr>
                    </a:p>
                  </a:txBody>
                  <a:tcPr anchor="ctr">
                    <a:solidFill>
                      <a:schemeClr val="accent1">
                        <a:lumMod val="40000"/>
                        <a:lumOff val="60000"/>
                        <a:alpha val="7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600" b="0" dirty="0" smtClean="0">
                          <a:solidFill>
                            <a:srgbClr val="003399"/>
                          </a:solidFill>
                          <a:effectLst>
                            <a:outerShdw blurRad="38100" dist="38100" dir="2700000" algn="tl">
                              <a:srgbClr val="000000">
                                <a:alpha val="43137"/>
                              </a:srgbClr>
                            </a:outerShdw>
                          </a:effectLst>
                          <a:latin typeface="Century Gothic" panose="020B0502020202020204" pitchFamily="34" charset="0"/>
                        </a:rPr>
                        <a:t>R0 Atsisakymas</a:t>
                      </a:r>
                      <a:endParaRPr lang="lt-LT" sz="1600" b="0" dirty="0" smtClean="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accent1">
                        <a:lumMod val="40000"/>
                        <a:lumOff val="60000"/>
                        <a:alpha val="70000"/>
                      </a:schemeClr>
                    </a:solidFill>
                  </a:tcPr>
                </a:tc>
                <a:tc>
                  <a:txBody>
                    <a:bodyPr/>
                    <a:lstStyle/>
                    <a:p>
                      <a:r>
                        <a:rPr sz="1400" dirty="0" err="1">
                          <a:solidFill>
                            <a:srgbClr val="003399"/>
                          </a:solidFill>
                          <a:latin typeface="Century Gothic" panose="020B0502020202020204" pitchFamily="34" charset="0"/>
                        </a:rPr>
                        <a:t>Padarykite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nereikalingą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atsisakydami</a:t>
                      </a:r>
                      <a:r>
                        <a:rPr sz="1400" dirty="0">
                          <a:solidFill>
                            <a:srgbClr val="003399"/>
                          </a:solidFill>
                          <a:latin typeface="Century Gothic" panose="020B0502020202020204" pitchFamily="34" charset="0"/>
                        </a:rPr>
                        <a:t> jo </a:t>
                      </a:r>
                      <a:r>
                        <a:rPr sz="1400" dirty="0" err="1">
                          <a:solidFill>
                            <a:srgbClr val="003399"/>
                          </a:solidFill>
                          <a:latin typeface="Century Gothic" panose="020B0502020202020204" pitchFamily="34" charset="0"/>
                        </a:rPr>
                        <a:t>funkcijos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arba</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pasiūlydami</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pačią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funkciją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su</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radikaliai</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skirtingu</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produktu</a:t>
                      </a:r>
                      <a:endParaRPr lang="lt-LT" sz="1200" dirty="0">
                        <a:solidFill>
                          <a:srgbClr val="003399"/>
                        </a:solidFill>
                        <a:latin typeface="Century Gothic" panose="020B0502020202020204" pitchFamily="34" charset="0"/>
                      </a:endParaRPr>
                    </a:p>
                  </a:txBody>
                  <a:tcPr anchor="ctr">
                    <a:solidFill>
                      <a:schemeClr val="accent1">
                        <a:lumMod val="40000"/>
                        <a:lumOff val="60000"/>
                        <a:alpha val="70000"/>
                      </a:schemeClr>
                    </a:solidFill>
                  </a:tcPr>
                </a:tc>
              </a:tr>
              <a:tr h="382893">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R1 Permąstymas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accent1">
                        <a:lumMod val="40000"/>
                        <a:lumOff val="60000"/>
                        <a:alpha val="70000"/>
                      </a:schemeClr>
                    </a:solidFill>
                  </a:tcPr>
                </a:tc>
                <a:tc>
                  <a:txBody>
                    <a:bodyPr/>
                    <a:lstStyle/>
                    <a:p>
                      <a:r>
                        <a:rPr sz="1400" dirty="0" err="1">
                          <a:solidFill>
                            <a:srgbClr val="003399"/>
                          </a:solidFill>
                          <a:latin typeface="Century Gothic" panose="020B0502020202020204" pitchFamily="34" charset="0"/>
                        </a:rPr>
                        <a:t>Padarykite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gaminio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naudojimą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intensyvesnį</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pvz</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dalijantis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produktu</a:t>
                      </a:r>
                      <a:endParaRPr lang="lt-LT" sz="1200" dirty="0">
                        <a:solidFill>
                          <a:srgbClr val="003399"/>
                        </a:solidFill>
                        <a:latin typeface="Century Gothic" panose="020B0502020202020204" pitchFamily="34" charset="0"/>
                      </a:endParaRPr>
                    </a:p>
                  </a:txBody>
                  <a:tcPr anchor="ctr">
                    <a:solidFill>
                      <a:schemeClr val="accent1">
                        <a:lumMod val="40000"/>
                        <a:lumOff val="60000"/>
                        <a:alpha val="70000"/>
                      </a:schemeClr>
                    </a:solidFill>
                  </a:tcPr>
                </a:tc>
              </a:tr>
              <a:tr h="577332">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R2</a:t>
                      </a:r>
                      <a:r>
                        <a:rPr sz="1600" dirty="0">
                          <a:solidFill>
                            <a:srgbClr val="003399"/>
                          </a:solidFill>
                          <a:latin typeface="Century Gothic" panose="020B0502020202020204" pitchFamily="34" charset="0"/>
                        </a:rPr>
                        <a:t> </a:t>
                      </a:r>
                      <a:r>
                        <a:rPr lang="pl-PL" sz="1600" baseline="0" dirty="0" smtClean="0">
                          <a:solidFill>
                            <a:srgbClr val="003399"/>
                          </a:solidFill>
                          <a:effectLst>
                            <a:outerShdw blurRad="38100" dist="38100" dir="2700000" algn="tl">
                              <a:srgbClr val="000000">
                                <a:alpha val="43137"/>
                              </a:srgbClr>
                            </a:outerShdw>
                          </a:effectLst>
                          <a:latin typeface="Century Gothic" panose="020B0502020202020204" pitchFamily="34" charset="0"/>
                        </a:rPr>
                        <a:t>Sumažinimas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accent1">
                        <a:lumMod val="40000"/>
                        <a:lumOff val="60000"/>
                        <a:alpha val="70000"/>
                      </a:schemeClr>
                    </a:solidFill>
                  </a:tcPr>
                </a:tc>
                <a:tc>
                  <a:txBody>
                    <a:bodyPr/>
                    <a:lstStyle/>
                    <a:p>
                      <a:r>
                        <a:rPr sz="1400" dirty="0" err="1">
                          <a:solidFill>
                            <a:srgbClr val="003399"/>
                          </a:solidFill>
                          <a:latin typeface="Century Gothic" panose="020B0502020202020204" pitchFamily="34" charset="0"/>
                        </a:rPr>
                        <a:t>Padidinkite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gaminių</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gamybos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naudojimo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efektyvumą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sunaudodami</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mažiau</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gamtos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išteklių</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medžiagų</a:t>
                      </a:r>
                      <a:endParaRPr lang="lt-LT" sz="1200" dirty="0">
                        <a:solidFill>
                          <a:srgbClr val="003399"/>
                        </a:solidFill>
                        <a:latin typeface="Century Gothic" panose="020B0502020202020204" pitchFamily="34" charset="0"/>
                      </a:endParaRPr>
                    </a:p>
                  </a:txBody>
                  <a:tcPr anchor="ctr">
                    <a:solidFill>
                      <a:schemeClr val="accent1">
                        <a:lumMod val="40000"/>
                        <a:lumOff val="60000"/>
                        <a:alpha val="70000"/>
                      </a:schemeClr>
                    </a:solidFill>
                  </a:tcPr>
                </a:tc>
              </a:tr>
              <a:tr h="577332">
                <a:tc rowSpan="5">
                  <a:txBody>
                    <a:bodyPr/>
                    <a:lstStyle/>
                    <a:p>
                      <a:pPr algn="ctr"/>
                      <a:r>
                        <a:rPr dirty="0" err="1">
                          <a:solidFill>
                            <a:srgbClr val="003399"/>
                          </a:solidFill>
                          <a:latin typeface="Century Gothic" panose="020B0502020202020204" pitchFamily="34" charset="0"/>
                        </a:rPr>
                        <a:t>Pailginkite</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gaminio</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ir</a:t>
                      </a:r>
                      <a:r>
                        <a:rPr dirty="0">
                          <a:solidFill>
                            <a:srgbClr val="003399"/>
                          </a:solidFill>
                          <a:latin typeface="Century Gothic" panose="020B0502020202020204" pitchFamily="34" charset="0"/>
                        </a:rPr>
                        <a:t> jo </a:t>
                      </a:r>
                      <a:r>
                        <a:rPr dirty="0" err="1">
                          <a:solidFill>
                            <a:srgbClr val="003399"/>
                          </a:solidFill>
                          <a:latin typeface="Century Gothic" panose="020B0502020202020204" pitchFamily="34" charset="0"/>
                        </a:rPr>
                        <a:t>dalių</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tarnavimo</a:t>
                      </a:r>
                      <a:r>
                        <a:rPr dirty="0">
                          <a:solidFill>
                            <a:srgbClr val="003399"/>
                          </a:solidFill>
                          <a:latin typeface="Century Gothic" panose="020B0502020202020204" pitchFamily="34" charset="0"/>
                        </a:rPr>
                        <a:t> </a:t>
                      </a:r>
                      <a:r>
                        <a:rPr dirty="0" err="1">
                          <a:solidFill>
                            <a:srgbClr val="003399"/>
                          </a:solidFill>
                          <a:latin typeface="Century Gothic" panose="020B0502020202020204" pitchFamily="34" charset="0"/>
                        </a:rPr>
                        <a:t>laiką</a:t>
                      </a:r>
                      <a:endParaRPr lang="lt-LT" b="1" dirty="0">
                        <a:solidFill>
                          <a:srgbClr val="003399"/>
                        </a:solidFill>
                        <a:latin typeface="Century Gothic" panose="020B0502020202020204" pitchFamily="34" charset="0"/>
                      </a:endParaRPr>
                    </a:p>
                  </a:txBody>
                  <a:tcPr anchor="ctr">
                    <a:solidFill>
                      <a:schemeClr val="bg1">
                        <a:alpha val="70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R3</a:t>
                      </a:r>
                      <a:r>
                        <a:rPr sz="1600">
                          <a:solidFill>
                            <a:srgbClr val="003399"/>
                          </a:solidFill>
                          <a:latin typeface="Century Gothic" panose="020B0502020202020204" pitchFamily="34" charset="0"/>
                        </a:rPr>
                        <a:t> </a:t>
                      </a:r>
                      <a:r>
                        <a:rPr lang="pl-PL" sz="1600" baseline="0" dirty="0" smtClean="0">
                          <a:solidFill>
                            <a:srgbClr val="003399"/>
                          </a:solidFill>
                          <a:effectLst>
                            <a:outerShdw blurRad="38100" dist="38100" dir="2700000" algn="tl">
                              <a:srgbClr val="000000">
                                <a:alpha val="43137"/>
                              </a:srgbClr>
                            </a:outerShdw>
                          </a:effectLst>
                          <a:latin typeface="Century Gothic" panose="020B0502020202020204" pitchFamily="34" charset="0"/>
                        </a:rPr>
                        <a:t>Pakartotinis naudojimas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bg1">
                        <a:alpha val="70000"/>
                      </a:schemeClr>
                    </a:solidFill>
                  </a:tcPr>
                </a:tc>
                <a:tc>
                  <a:txBody>
                    <a:bodyPr/>
                    <a:lstStyle/>
                    <a:p>
                      <a:r>
                        <a:rPr sz="1400" dirty="0" err="1">
                          <a:solidFill>
                            <a:srgbClr val="003399"/>
                          </a:solidFill>
                          <a:latin typeface="Century Gothic" panose="020B0502020202020204" pitchFamily="34" charset="0"/>
                        </a:rPr>
                        <a:t>Pakartotinis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panaudojimas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kitam</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vartotojui</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išmesto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produkto</a:t>
                      </a:r>
                      <a:r>
                        <a:rPr sz="1400" dirty="0">
                          <a:solidFill>
                            <a:srgbClr val="003399"/>
                          </a:solidFill>
                          <a:latin typeface="Century Gothic" panose="020B0502020202020204" pitchFamily="34" charset="0"/>
                        </a:rPr>
                        <a:t>, kuris vis </a:t>
                      </a:r>
                      <a:r>
                        <a:rPr sz="1400" dirty="0" err="1">
                          <a:solidFill>
                            <a:srgbClr val="003399"/>
                          </a:solidFill>
                          <a:latin typeface="Century Gothic" panose="020B0502020202020204" pitchFamily="34" charset="0"/>
                        </a:rPr>
                        <a:t>dar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yra</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geras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atlieka</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savo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pirminę</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funkciją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panaudojimas</a:t>
                      </a:r>
                      <a:endParaRPr lang="lt-LT" sz="1200" dirty="0">
                        <a:solidFill>
                          <a:srgbClr val="003399"/>
                        </a:solidFill>
                        <a:latin typeface="Century Gothic" panose="020B0502020202020204" pitchFamily="34" charset="0"/>
                      </a:endParaRPr>
                    </a:p>
                  </a:txBody>
                  <a:tcPr anchor="ctr">
                    <a:solidFill>
                      <a:schemeClr val="bg1">
                        <a:alpha val="70000"/>
                      </a:schemeClr>
                    </a:solidFill>
                  </a:tcPr>
                </a:tc>
              </a:tr>
              <a:tr h="577332">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R4 Remontas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bg1">
                        <a:alpha val="70000"/>
                      </a:schemeClr>
                    </a:solidFill>
                  </a:tcPr>
                </a:tc>
                <a:tc>
                  <a:txBody>
                    <a:bodyPr/>
                    <a:lstStyle/>
                    <a:p>
                      <a:r>
                        <a:rPr sz="1400" dirty="0" err="1">
                          <a:solidFill>
                            <a:srgbClr val="003399"/>
                          </a:solidFill>
                          <a:latin typeface="Century Gothic" panose="020B0502020202020204" pitchFamily="34" charset="0"/>
                        </a:rPr>
                        <a:t>Gaminio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su</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trūkumais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taisymas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techninė</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priežiūra</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kad</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jis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galėtų</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būti</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naudojamas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pagal</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savo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pradinę</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funkciją</a:t>
                      </a:r>
                      <a:endParaRPr lang="lt-LT" sz="1200" dirty="0">
                        <a:solidFill>
                          <a:srgbClr val="003399"/>
                        </a:solidFill>
                        <a:latin typeface="Century Gothic" panose="020B0502020202020204" pitchFamily="34" charset="0"/>
                      </a:endParaRPr>
                    </a:p>
                  </a:txBody>
                  <a:tcPr anchor="ctr">
                    <a:solidFill>
                      <a:schemeClr val="bg1">
                        <a:alpha val="70000"/>
                      </a:schemeClr>
                    </a:solidFill>
                  </a:tcPr>
                </a:tc>
              </a:tr>
              <a:tr h="388211">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R5 Atnaujinimas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bg1">
                        <a:alpha val="70000"/>
                      </a:schemeClr>
                    </a:solidFill>
                  </a:tcPr>
                </a:tc>
                <a:tc>
                  <a:txBody>
                    <a:bodyPr/>
                    <a:lstStyle/>
                    <a:p>
                      <a:r>
                        <a:rPr sz="1400" dirty="0" err="1">
                          <a:solidFill>
                            <a:srgbClr val="003399"/>
                          </a:solidFill>
                          <a:latin typeface="Century Gothic" panose="020B0502020202020204" pitchFamily="34" charset="0"/>
                        </a:rPr>
                        <a:t>Atkurkite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seną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ir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atnaujinkite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jį</a:t>
                      </a:r>
                      <a:endParaRPr lang="lt-LT" sz="1200" dirty="0">
                        <a:solidFill>
                          <a:srgbClr val="003399"/>
                        </a:solidFill>
                        <a:latin typeface="Century Gothic" panose="020B0502020202020204" pitchFamily="34" charset="0"/>
                      </a:endParaRPr>
                    </a:p>
                  </a:txBody>
                  <a:tcPr anchor="ctr">
                    <a:solidFill>
                      <a:schemeClr val="bg1">
                        <a:alpha val="70000"/>
                      </a:schemeClr>
                    </a:solidFill>
                  </a:tcPr>
                </a:tc>
              </a:tr>
              <a:tr h="556823">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R6 Perdirbimas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bg1">
                        <a:alpha val="70000"/>
                      </a:schemeClr>
                    </a:solidFill>
                  </a:tcPr>
                </a:tc>
                <a:tc>
                  <a:txBody>
                    <a:bodyPr/>
                    <a:lstStyle/>
                    <a:p>
                      <a:r>
                        <a:rPr sz="1400" dirty="0" err="1">
                          <a:solidFill>
                            <a:srgbClr val="003399"/>
                          </a:solidFill>
                          <a:latin typeface="Century Gothic" panose="020B0502020202020204" pitchFamily="34" charset="0"/>
                        </a:rPr>
                        <a:t>Panaudoto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produkto</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dalis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panaudokite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naujame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turinčiame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pačią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funkciją</a:t>
                      </a:r>
                      <a:endParaRPr lang="lt-LT" sz="1200" dirty="0">
                        <a:solidFill>
                          <a:srgbClr val="003399"/>
                        </a:solidFill>
                        <a:latin typeface="Century Gothic" panose="020B0502020202020204" pitchFamily="34" charset="0"/>
                      </a:endParaRPr>
                    </a:p>
                  </a:txBody>
                  <a:tcPr anchor="ctr">
                    <a:solidFill>
                      <a:schemeClr val="bg1">
                        <a:alpha val="70000"/>
                      </a:schemeClr>
                    </a:solidFill>
                  </a:tcPr>
                </a:tc>
              </a:tr>
              <a:tr h="567329">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R7 Paskirties keitimas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bg1">
                        <a:alpha val="70000"/>
                      </a:schemeClr>
                    </a:solidFill>
                  </a:tcPr>
                </a:tc>
                <a:tc>
                  <a:txBody>
                    <a:bodyPr/>
                    <a:lstStyle/>
                    <a:p>
                      <a:r>
                        <a:rPr sz="1400" dirty="0" err="1">
                          <a:solidFill>
                            <a:srgbClr val="003399"/>
                          </a:solidFill>
                          <a:latin typeface="Century Gothic" panose="020B0502020202020204" pitchFamily="34" charset="0"/>
                        </a:rPr>
                        <a:t>Panaudotą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produktą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ar</a:t>
                      </a:r>
                      <a:r>
                        <a:rPr sz="1400" dirty="0">
                          <a:solidFill>
                            <a:srgbClr val="003399"/>
                          </a:solidFill>
                          <a:latin typeface="Century Gothic" panose="020B0502020202020204" pitchFamily="34" charset="0"/>
                        </a:rPr>
                        <a:t> jo </a:t>
                      </a:r>
                      <a:r>
                        <a:rPr sz="1400" dirty="0" err="1">
                          <a:solidFill>
                            <a:srgbClr val="003399"/>
                          </a:solidFill>
                          <a:latin typeface="Century Gothic" panose="020B0502020202020204" pitchFamily="34" charset="0"/>
                        </a:rPr>
                        <a:t>dalis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naudokite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naujame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kitokios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funkcijos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gaminyje</a:t>
                      </a:r>
                      <a:endParaRPr lang="lt-LT" sz="1200" dirty="0">
                        <a:solidFill>
                          <a:srgbClr val="003399"/>
                        </a:solidFill>
                        <a:latin typeface="Century Gothic" panose="020B0502020202020204" pitchFamily="34" charset="0"/>
                      </a:endParaRPr>
                    </a:p>
                  </a:txBody>
                  <a:tcPr anchor="ctr">
                    <a:solidFill>
                      <a:schemeClr val="bg1">
                        <a:alpha val="70000"/>
                      </a:schemeClr>
                    </a:solidFill>
                  </a:tcPr>
                </a:tc>
              </a:tr>
              <a:tr h="577332">
                <a:tc rowSpan="2">
                  <a:txBody>
                    <a:bodyPr/>
                    <a:lstStyle/>
                    <a:p>
                      <a:pPr algn="ctr"/>
                      <a:r>
                        <a:rPr>
                          <a:solidFill>
                            <a:srgbClr val="003399"/>
                          </a:solidFill>
                        </a:rPr>
                        <a:t>Naudingas medžiagų pritaikymas</a:t>
                      </a:r>
                      <a:endParaRPr lang="lt-LT" b="1" dirty="0">
                        <a:solidFill>
                          <a:srgbClr val="003399"/>
                        </a:solidFill>
                      </a:endParaRPr>
                    </a:p>
                  </a:txBody>
                  <a:tcPr anchor="ctr">
                    <a:solidFill>
                      <a:schemeClr val="accent1">
                        <a:lumMod val="40000"/>
                        <a:lumOff val="60000"/>
                        <a:alpha val="70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latin typeface="Century Gothic" panose="020B0502020202020204" pitchFamily="34" charset="0"/>
                        </a:rPr>
                        <a:t>R8 Perdirbimas</a:t>
                      </a:r>
                      <a:endParaRPr lang="lt-LT" sz="1600" dirty="0">
                        <a:solidFill>
                          <a:srgbClr val="003399"/>
                        </a:solidFill>
                        <a:effectLst>
                          <a:outerShdw blurRad="38100" dist="38100" dir="2700000" algn="tl">
                            <a:srgbClr val="000000">
                              <a:alpha val="43137"/>
                            </a:srgbClr>
                          </a:outerShdw>
                        </a:effectLst>
                        <a:latin typeface="Century Gothic" panose="020B0502020202020204" pitchFamily="34" charset="0"/>
                      </a:endParaRPr>
                    </a:p>
                  </a:txBody>
                  <a:tcPr anchor="ctr">
                    <a:solidFill>
                      <a:schemeClr val="accent1">
                        <a:lumMod val="40000"/>
                        <a:lumOff val="60000"/>
                        <a:alpha val="70000"/>
                      </a:schemeClr>
                    </a:solidFill>
                  </a:tcPr>
                </a:tc>
                <a:tc>
                  <a:txBody>
                    <a:bodyPr/>
                    <a:lstStyle/>
                    <a:p>
                      <a:r>
                        <a:rPr sz="1400" dirty="0" err="1">
                          <a:solidFill>
                            <a:srgbClr val="003399"/>
                          </a:solidFill>
                          <a:latin typeface="Century Gothic" panose="020B0502020202020204" pitchFamily="34" charset="0"/>
                        </a:rPr>
                        <a:t>Apdorokite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medžiagas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kad</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gautumėte</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tokią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pačią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aukštą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ar</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žemesnę</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žemą</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kokybę</a:t>
                      </a:r>
                      <a:endParaRPr lang="lt-LT" sz="1200" dirty="0">
                        <a:solidFill>
                          <a:srgbClr val="003399"/>
                        </a:solidFill>
                        <a:latin typeface="Century Gothic" panose="020B0502020202020204" pitchFamily="34" charset="0"/>
                      </a:endParaRPr>
                    </a:p>
                  </a:txBody>
                  <a:tcPr anchor="ctr">
                    <a:solidFill>
                      <a:schemeClr val="accent1">
                        <a:lumMod val="40000"/>
                        <a:lumOff val="60000"/>
                        <a:alpha val="70000"/>
                      </a:schemeClr>
                    </a:solidFill>
                  </a:tcPr>
                </a:tc>
              </a:tr>
              <a:tr h="388211">
                <a:tc vMerge="1">
                  <a:txBody>
                    <a:bodyPr/>
                    <a:lstStyle/>
                    <a:p>
                      <a:endParaRPr lang="en-US" dirty="0">
                        <a:solidFill>
                          <a:srgbClr val="003399"/>
                        </a:solidFill>
                      </a:endParaRPr>
                    </a:p>
                  </a:txBody>
                  <a:tcPr>
                    <a:solidFill>
                      <a:schemeClr val="accent1">
                        <a:tint val="40000"/>
                        <a:alpha val="65000"/>
                      </a:schemeClr>
                    </a:solidFill>
                  </a:tcPr>
                </a:tc>
                <a:tc>
                  <a:txBody>
                    <a:bodyPr/>
                    <a:lstStyle/>
                    <a:p>
                      <a:r>
                        <a:rPr lang="pl-PL" sz="1600" dirty="0" smtClean="0">
                          <a:solidFill>
                            <a:srgbClr val="003399"/>
                          </a:solidFill>
                          <a:effectLst>
                            <a:outerShdw blurRad="38100" dist="38100" dir="2700000" algn="tl">
                              <a:srgbClr val="000000">
                                <a:alpha val="43137"/>
                              </a:srgbClr>
                            </a:outerShdw>
                          </a:effectLst>
                        </a:rPr>
                        <a:t>R9 Atkūrimas</a:t>
                      </a:r>
                      <a:endParaRPr lang="lt-LT" sz="1600" dirty="0">
                        <a:solidFill>
                          <a:srgbClr val="003399"/>
                        </a:solidFill>
                        <a:effectLst>
                          <a:outerShdw blurRad="38100" dist="38100" dir="2700000" algn="tl">
                            <a:srgbClr val="000000">
                              <a:alpha val="43137"/>
                            </a:srgbClr>
                          </a:outerShdw>
                        </a:effectLst>
                      </a:endParaRPr>
                    </a:p>
                  </a:txBody>
                  <a:tcPr anchor="ctr">
                    <a:solidFill>
                      <a:schemeClr val="accent1">
                        <a:lumMod val="40000"/>
                        <a:lumOff val="60000"/>
                        <a:alpha val="70000"/>
                      </a:schemeClr>
                    </a:solidFill>
                  </a:tcPr>
                </a:tc>
                <a:tc>
                  <a:txBody>
                    <a:bodyPr/>
                    <a:lstStyle/>
                    <a:p>
                      <a:r>
                        <a:rPr sz="1400" dirty="0" err="1">
                          <a:solidFill>
                            <a:srgbClr val="003399"/>
                          </a:solidFill>
                          <a:latin typeface="Century Gothic" panose="020B0502020202020204" pitchFamily="34" charset="0"/>
                        </a:rPr>
                        <a:t>Medžiagų</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deginimas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energijos</a:t>
                      </a:r>
                      <a:r>
                        <a:rPr sz="1400" dirty="0">
                          <a:solidFill>
                            <a:srgbClr val="003399"/>
                          </a:solidFill>
                          <a:latin typeface="Century Gothic" panose="020B0502020202020204" pitchFamily="34" charset="0"/>
                        </a:rPr>
                        <a:t> </a:t>
                      </a:r>
                      <a:r>
                        <a:rPr sz="1400" dirty="0" err="1">
                          <a:solidFill>
                            <a:srgbClr val="003399"/>
                          </a:solidFill>
                          <a:latin typeface="Century Gothic" panose="020B0502020202020204" pitchFamily="34" charset="0"/>
                        </a:rPr>
                        <a:t>gavimui</a:t>
                      </a:r>
                      <a:endParaRPr lang="lt-LT" sz="1200" dirty="0">
                        <a:solidFill>
                          <a:srgbClr val="003399"/>
                        </a:solidFill>
                        <a:latin typeface="Century Gothic" panose="020B0502020202020204" pitchFamily="34" charset="0"/>
                      </a:endParaRPr>
                    </a:p>
                  </a:txBody>
                  <a:tcPr anchor="ctr">
                    <a:solidFill>
                      <a:schemeClr val="accent1">
                        <a:lumMod val="40000"/>
                        <a:lumOff val="60000"/>
                        <a:alpha val="70000"/>
                      </a:schemeClr>
                    </a:solidFill>
                  </a:tcPr>
                </a:tc>
              </a:tr>
            </a:tbl>
          </a:graphicData>
        </a:graphic>
      </p:graphicFrame>
      <p:sp>
        <p:nvSpPr>
          <p:cNvPr id="6" name="Symbol zastępczy zawartości 2"/>
          <p:cNvSpPr txBox="1">
            <a:spLocks/>
          </p:cNvSpPr>
          <p:nvPr/>
        </p:nvSpPr>
        <p:spPr>
          <a:xfrm>
            <a:off x="1" y="997201"/>
            <a:ext cx="1946370" cy="648072"/>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sz="1800" dirty="0" err="1" smtClean="0">
                <a:solidFill>
                  <a:srgbClr val="003399"/>
                </a:solidFill>
                <a:latin typeface="Century Gothic" panose="020B0502020202020204" pitchFamily="34" charset="0"/>
              </a:rPr>
              <a:t>Žiedinė</a:t>
            </a:r>
            <a:r>
              <a:rPr sz="1800" dirty="0" smtClean="0">
                <a:solidFill>
                  <a:srgbClr val="003399"/>
                </a:solidFill>
                <a:latin typeface="Century Gothic" panose="020B0502020202020204" pitchFamily="34" charset="0"/>
              </a:rPr>
              <a:t> </a:t>
            </a:r>
            <a:r>
              <a:rPr lang="pl-PL" sz="1800" dirty="0" smtClean="0">
                <a:solidFill>
                  <a:srgbClr val="003399"/>
                </a:solidFill>
                <a:latin typeface="Century Gothic" panose="020B0502020202020204" pitchFamily="34" charset="0"/>
              </a:rPr>
              <a:t/>
            </a:r>
            <a:br>
              <a:rPr lang="pl-PL" sz="1800" dirty="0" smtClean="0">
                <a:solidFill>
                  <a:srgbClr val="003399"/>
                </a:solidFill>
                <a:latin typeface="Century Gothic" panose="020B0502020202020204" pitchFamily="34" charset="0"/>
              </a:rPr>
            </a:br>
            <a:r>
              <a:rPr sz="1800" dirty="0" err="1" smtClean="0">
                <a:solidFill>
                  <a:srgbClr val="003399"/>
                </a:solidFill>
                <a:latin typeface="Century Gothic" panose="020B0502020202020204" pitchFamily="34" charset="0"/>
              </a:rPr>
              <a:t>ekonomika</a:t>
            </a:r>
            <a:endParaRPr lang="lt-LT" sz="1100" b="1" dirty="0">
              <a:solidFill>
                <a:srgbClr val="003399"/>
              </a:solidFill>
              <a:latin typeface="Century Gothic" panose="020B0502020202020204" pitchFamily="34" charset="0"/>
            </a:endParaRPr>
          </a:p>
        </p:txBody>
      </p:sp>
      <p:sp>
        <p:nvSpPr>
          <p:cNvPr id="7" name="Symbol zastępczy zawartości 2"/>
          <p:cNvSpPr txBox="1">
            <a:spLocks/>
          </p:cNvSpPr>
          <p:nvPr/>
        </p:nvSpPr>
        <p:spPr>
          <a:xfrm>
            <a:off x="-1" y="5902150"/>
            <a:ext cx="1946370" cy="648072"/>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sz="1800" dirty="0" err="1" smtClean="0">
                <a:solidFill>
                  <a:schemeClr val="bg1"/>
                </a:solidFill>
              </a:rPr>
              <a:t>Li</a:t>
            </a:r>
            <a:r>
              <a:rPr lang="en-US" sz="1800" dirty="0" err="1">
                <a:solidFill>
                  <a:schemeClr val="bg1"/>
                </a:solidFill>
                <a:latin typeface="Century Gothic" panose="020B0502020202020204" pitchFamily="34" charset="0"/>
              </a:rPr>
              <a:t>ekonomika</a:t>
            </a:r>
            <a:r>
              <a:rPr sz="1800" dirty="0" err="1" smtClean="0">
                <a:solidFill>
                  <a:schemeClr val="bg1"/>
                </a:solidFill>
              </a:rPr>
              <a:t>nijinė</a:t>
            </a:r>
            <a:r>
              <a:rPr sz="1800" dirty="0" smtClean="0">
                <a:solidFill>
                  <a:schemeClr val="bg1"/>
                </a:solidFill>
              </a:rPr>
              <a:t> </a:t>
            </a:r>
            <a:r>
              <a:rPr lang="pl-PL" sz="1800" dirty="0" smtClean="0">
                <a:solidFill>
                  <a:schemeClr val="bg1"/>
                </a:solidFill>
              </a:rPr>
              <a:t/>
            </a:r>
            <a:br>
              <a:rPr lang="pl-PL" sz="1800" dirty="0" smtClean="0">
                <a:solidFill>
                  <a:schemeClr val="bg1"/>
                </a:solidFill>
              </a:rPr>
            </a:br>
            <a:endParaRPr lang="lt-LT" sz="1100" b="1" dirty="0">
              <a:solidFill>
                <a:schemeClr val="bg1"/>
              </a:solidFill>
              <a:latin typeface="Century Gothic" panose="020B0502020202020204" pitchFamily="34" charset="0"/>
            </a:endParaRPr>
          </a:p>
        </p:txBody>
      </p:sp>
      <p:sp>
        <p:nvSpPr>
          <p:cNvPr id="3" name="Prążkowana strzałka w prawo 2"/>
          <p:cNvSpPr/>
          <p:nvPr/>
        </p:nvSpPr>
        <p:spPr>
          <a:xfrm rot="16200000">
            <a:off x="-1006816" y="3484599"/>
            <a:ext cx="3960000" cy="578224"/>
          </a:xfrm>
          <a:prstGeom prst="stripedRightArrow">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ymbol zastępczy zawartości 2"/>
          <p:cNvSpPr txBox="1">
            <a:spLocks/>
          </p:cNvSpPr>
          <p:nvPr/>
        </p:nvSpPr>
        <p:spPr>
          <a:xfrm>
            <a:off x="747082" y="2068621"/>
            <a:ext cx="394959" cy="3759310"/>
          </a:xfrm>
          <a:prstGeom prst="rect">
            <a:avLst/>
          </a:prstGeom>
          <a:noFill/>
        </p:spPr>
        <p:txBody>
          <a:bodyPr vert="vert270"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sz="1800" dirty="0" smtClean="0">
                <a:solidFill>
                  <a:schemeClr val="bg1"/>
                </a:solidFill>
                <a:latin typeface="Century Gothic" panose="020B0502020202020204" pitchFamily="34" charset="0"/>
              </a:rPr>
              <a:t>Didėjantis cikliškumas</a:t>
            </a:r>
            <a:endParaRPr lang="lt-LT" sz="11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096512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Symbol zastępczy zawartości 2"/>
          <p:cNvSpPr txBox="1">
            <a:spLocks/>
          </p:cNvSpPr>
          <p:nvPr/>
        </p:nvSpPr>
        <p:spPr>
          <a:xfrm>
            <a:off x="9672000" y="2307608"/>
            <a:ext cx="2520000" cy="648072"/>
          </a:xfrm>
          <a:prstGeom prst="rect">
            <a:avLst/>
          </a:prstGeom>
          <a:solidFill>
            <a:schemeClr val="bg1">
              <a:alpha val="4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Dalytis</a:t>
            </a:r>
            <a:endParaRPr lang="lt-LT" b="1" dirty="0">
              <a:solidFill>
                <a:srgbClr val="003399"/>
              </a:solidFill>
              <a:latin typeface="Century Gothic" panose="020B0502020202020204" pitchFamily="34" charset="0"/>
            </a:endParaRPr>
          </a:p>
        </p:txBody>
      </p:sp>
      <p:sp>
        <p:nvSpPr>
          <p:cNvPr id="13" name="Symbol zastępczy zawartości 2"/>
          <p:cNvSpPr txBox="1">
            <a:spLocks/>
          </p:cNvSpPr>
          <p:nvPr/>
        </p:nvSpPr>
        <p:spPr>
          <a:xfrm>
            <a:off x="7152899" y="1685684"/>
            <a:ext cx="2520000" cy="648072"/>
          </a:xfrm>
          <a:prstGeom prst="rect">
            <a:avLst/>
          </a:prstGeom>
          <a:solidFill>
            <a:schemeClr val="bg1">
              <a:alpha val="4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Atkurti</a:t>
            </a:r>
            <a:endParaRPr lang="lt-LT" b="1" dirty="0">
              <a:solidFill>
                <a:srgbClr val="003399"/>
              </a:solidFill>
              <a:latin typeface="Century Gothic" panose="020B0502020202020204" pitchFamily="34" charset="0"/>
            </a:endParaRPr>
          </a:p>
        </p:txBody>
      </p:sp>
      <p:sp>
        <p:nvSpPr>
          <p:cNvPr id="14" name="Symbol zastępczy zawartości 2"/>
          <p:cNvSpPr txBox="1">
            <a:spLocks/>
          </p:cNvSpPr>
          <p:nvPr/>
        </p:nvSpPr>
        <p:spPr>
          <a:xfrm>
            <a:off x="7153198" y="2964251"/>
            <a:ext cx="2520000" cy="648072"/>
          </a:xfrm>
          <a:prstGeom prst="rect">
            <a:avLst/>
          </a:prstGeom>
          <a:solidFill>
            <a:schemeClr val="bg1">
              <a:alpha val="4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Optimizuoti</a:t>
            </a:r>
            <a:endParaRPr lang="lt-LT" b="1" dirty="0">
              <a:solidFill>
                <a:srgbClr val="003399"/>
              </a:solidFill>
              <a:latin typeface="Century Gothic" panose="020B0502020202020204" pitchFamily="34" charset="0"/>
            </a:endParaRPr>
          </a:p>
        </p:txBody>
      </p:sp>
      <p:sp>
        <p:nvSpPr>
          <p:cNvPr id="16" name="Symbol zastępczy zawartości 2"/>
          <p:cNvSpPr txBox="1">
            <a:spLocks/>
          </p:cNvSpPr>
          <p:nvPr/>
        </p:nvSpPr>
        <p:spPr>
          <a:xfrm>
            <a:off x="9672000" y="3601271"/>
            <a:ext cx="2520000" cy="648072"/>
          </a:xfrm>
          <a:prstGeom prst="rect">
            <a:avLst/>
          </a:prstGeom>
          <a:solidFill>
            <a:schemeClr val="bg1">
              <a:alpha val="4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Ciklas</a:t>
            </a:r>
            <a:endParaRPr lang="lt-LT" b="1" dirty="0">
              <a:solidFill>
                <a:srgbClr val="003399"/>
              </a:solidFill>
              <a:latin typeface="Century Gothic" panose="020B0502020202020204" pitchFamily="34" charset="0"/>
            </a:endParaRPr>
          </a:p>
        </p:txBody>
      </p:sp>
      <p:sp>
        <p:nvSpPr>
          <p:cNvPr id="17" name="Symbol zastępczy zawartości 2"/>
          <p:cNvSpPr txBox="1">
            <a:spLocks/>
          </p:cNvSpPr>
          <p:nvPr/>
        </p:nvSpPr>
        <p:spPr>
          <a:xfrm>
            <a:off x="7153198" y="4255433"/>
            <a:ext cx="2520000" cy="648072"/>
          </a:xfrm>
          <a:prstGeom prst="rect">
            <a:avLst/>
          </a:prstGeom>
          <a:solidFill>
            <a:schemeClr val="bg1">
              <a:alpha val="45000"/>
            </a:schemeClr>
          </a:solidFill>
        </p:spPr>
        <p:txBody>
          <a:bodyPr anchor="ctr" anchorCtr="0"/>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sz="2800" b="1" dirty="0">
                <a:solidFill>
                  <a:srgbClr val="003399"/>
                </a:solidFill>
                <a:latin typeface="Century Gothic" panose="020B0502020202020204" pitchFamily="34" charset="0"/>
              </a:rPr>
              <a:t>Virtualizacija</a:t>
            </a:r>
            <a:endParaRPr lang="lt-LT" sz="2800" b="1" dirty="0">
              <a:solidFill>
                <a:srgbClr val="003399"/>
              </a:solidFill>
              <a:latin typeface="Century Gothic" panose="020B0502020202020204" pitchFamily="34" charset="0"/>
            </a:endParaRPr>
          </a:p>
        </p:txBody>
      </p:sp>
      <p:sp>
        <p:nvSpPr>
          <p:cNvPr id="18" name="Symbol zastępczy zawartości 2"/>
          <p:cNvSpPr txBox="1">
            <a:spLocks/>
          </p:cNvSpPr>
          <p:nvPr/>
        </p:nvSpPr>
        <p:spPr>
          <a:xfrm>
            <a:off x="9673199" y="4908164"/>
            <a:ext cx="2520000" cy="648072"/>
          </a:xfrm>
          <a:prstGeom prst="rect">
            <a:avLst/>
          </a:prstGeom>
          <a:solidFill>
            <a:schemeClr val="bg1">
              <a:alpha val="4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Mainai</a:t>
            </a:r>
          </a:p>
        </p:txBody>
      </p:sp>
      <p:sp>
        <p:nvSpPr>
          <p:cNvPr id="19" name="Tytuł 1"/>
          <p:cNvSpPr txBox="1">
            <a:spLocks/>
          </p:cNvSpPr>
          <p:nvPr/>
        </p:nvSpPr>
        <p:spPr>
          <a:xfrm>
            <a:off x="0" y="1198280"/>
            <a:ext cx="3799499" cy="1361109"/>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Sukūrė Ellen MacArthur fondas</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20" name="Obraz 19"/>
          <p:cNvPicPr>
            <a:picLocks noChangeAspect="1"/>
          </p:cNvPicPr>
          <p:nvPr/>
        </p:nvPicPr>
        <p:blipFill>
          <a:blip r:embed="rId4" cstate="print"/>
          <a:stretch>
            <a:fillRect/>
          </a:stretch>
        </p:blipFill>
        <p:spPr>
          <a:xfrm>
            <a:off x="3799499" y="1192655"/>
            <a:ext cx="3352800" cy="1362075"/>
          </a:xfrm>
          <a:prstGeom prst="rect">
            <a:avLst/>
          </a:prstGeom>
        </p:spPr>
      </p:pic>
      <p:sp>
        <p:nvSpPr>
          <p:cNvPr id="22" name="Tytuł 1"/>
          <p:cNvSpPr txBox="1">
            <a:spLocks/>
          </p:cNvSpPr>
          <p:nvPr/>
        </p:nvSpPr>
        <p:spPr>
          <a:xfrm>
            <a:off x="-3552" y="3872372"/>
            <a:ext cx="3803051" cy="168953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Pagrindiniai cikliškumo principai </a:t>
            </a:r>
          </a:p>
          <a:p>
            <a:pPr algn="l"/>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ir jų taikymas šešiems veiksmams:</a:t>
            </a:r>
          </a:p>
        </p:txBody>
      </p:sp>
      <p:grpSp>
        <p:nvGrpSpPr>
          <p:cNvPr id="5" name="Grupa 4"/>
          <p:cNvGrpSpPr/>
          <p:nvPr/>
        </p:nvGrpSpPr>
        <p:grpSpPr>
          <a:xfrm>
            <a:off x="812228" y="2559389"/>
            <a:ext cx="3621029" cy="1308326"/>
            <a:chOff x="812228" y="2559389"/>
            <a:chExt cx="3621029" cy="1308326"/>
          </a:xfrm>
          <a:solidFill>
            <a:schemeClr val="bg1">
              <a:alpha val="65000"/>
            </a:schemeClr>
          </a:solidFill>
        </p:grpSpPr>
        <p:sp>
          <p:nvSpPr>
            <p:cNvPr id="2" name="Pięciokąt 1"/>
            <p:cNvSpPr/>
            <p:nvPr/>
          </p:nvSpPr>
          <p:spPr>
            <a:xfrm>
              <a:off x="812228" y="2559389"/>
              <a:ext cx="2621443" cy="130832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gon 3"/>
            <p:cNvSpPr/>
            <p:nvPr/>
          </p:nvSpPr>
          <p:spPr>
            <a:xfrm>
              <a:off x="3181972" y="2559389"/>
              <a:ext cx="1251285" cy="130832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ytuł 1"/>
          <p:cNvSpPr txBox="1">
            <a:spLocks/>
          </p:cNvSpPr>
          <p:nvPr/>
        </p:nvSpPr>
        <p:spPr>
          <a:xfrm>
            <a:off x="-3552" y="2559389"/>
            <a:ext cx="3803051" cy="1308326"/>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4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Spręsti</a:t>
            </a:r>
            <a:endParaRPr lang="lt-LT" sz="40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91452533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9" name="Shape 146"/>
          <p:cNvSpPr/>
          <p:nvPr/>
        </p:nvSpPr>
        <p:spPr>
          <a:xfrm>
            <a:off x="3707615" y="1052045"/>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20" name="Shape 147"/>
          <p:cNvSpPr txBox="1"/>
          <p:nvPr/>
        </p:nvSpPr>
        <p:spPr>
          <a:xfrm>
            <a:off x="3707614" y="1052045"/>
            <a:ext cx="2222357" cy="2222357"/>
          </a:xfrm>
          <a:prstGeom prst="rect">
            <a:avLst/>
          </a:prstGeom>
          <a:noFill/>
          <a:ln>
            <a:noFill/>
          </a:ln>
        </p:spPr>
        <p:txBody>
          <a:bodyPr spcFirstLastPara="1" wrap="square" lIns="91425" tIns="45700" rIns="91425" bIns="45700" anchor="ctr" anchorCtr="0">
            <a:noAutofit/>
          </a:bodyPr>
          <a:lstStyle/>
          <a:p>
            <a:pPr lvl="0" algn="ctr"/>
            <a:r>
              <a:rPr b="1" dirty="0" smtClean="0">
                <a:solidFill>
                  <a:schemeClr val="bg1"/>
                </a:solidFill>
                <a:latin typeface="Century Gothic" panose="020B0502020202020204" pitchFamily="34" charset="0"/>
              </a:rPr>
              <a:t>Perėjimas prie atsinaujinančios energijos ir medžiagų</a:t>
            </a:r>
          </a:p>
        </p:txBody>
      </p:sp>
      <p:sp>
        <p:nvSpPr>
          <p:cNvPr id="37" name="Shape 146"/>
          <p:cNvSpPr/>
          <p:nvPr/>
        </p:nvSpPr>
        <p:spPr>
          <a:xfrm>
            <a:off x="1035172" y="3474490"/>
            <a:ext cx="2222357" cy="2222357"/>
          </a:xfrm>
          <a:prstGeom prst="ellipse">
            <a:avLst/>
          </a:prstGeom>
          <a:solidFill>
            <a:schemeClr val="bg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38" name="Shape 147"/>
          <p:cNvSpPr txBox="1"/>
          <p:nvPr/>
        </p:nvSpPr>
        <p:spPr>
          <a:xfrm>
            <a:off x="1023060" y="3524371"/>
            <a:ext cx="2222357" cy="2222357"/>
          </a:xfrm>
          <a:prstGeom prst="rect">
            <a:avLst/>
          </a:prstGeom>
          <a:noFill/>
          <a:ln>
            <a:noFill/>
          </a:ln>
        </p:spPr>
        <p:txBody>
          <a:bodyPr spcFirstLastPara="1" wrap="square" lIns="91425" tIns="45700" rIns="91425" bIns="45700" anchor="ctr" anchorCtr="0">
            <a:noAutofit/>
          </a:bodyPr>
          <a:lstStyle/>
          <a:p>
            <a:pPr lvl="0" algn="ctr"/>
            <a:r>
              <a:rPr b="1" dirty="0" smtClean="0">
                <a:solidFill>
                  <a:srgbClr val="003399"/>
                </a:solidFill>
                <a:latin typeface="Century Gothic" panose="020B0502020202020204" pitchFamily="34" charset="0"/>
              </a:rPr>
              <a:t>Dalijimasis turtu (pvz., automobiliais, kambariais, prietaisais)</a:t>
            </a:r>
          </a:p>
        </p:txBody>
      </p:sp>
      <p:sp>
        <p:nvSpPr>
          <p:cNvPr id="40" name="Shape 146"/>
          <p:cNvSpPr/>
          <p:nvPr/>
        </p:nvSpPr>
        <p:spPr>
          <a:xfrm>
            <a:off x="3719723" y="3474491"/>
            <a:ext cx="2222357" cy="2222357"/>
          </a:xfrm>
          <a:prstGeom prst="ellipse">
            <a:avLst/>
          </a:prstGeom>
          <a:solidFill>
            <a:schemeClr val="bg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41" name="Shape 147"/>
          <p:cNvSpPr txBox="1"/>
          <p:nvPr/>
        </p:nvSpPr>
        <p:spPr>
          <a:xfrm>
            <a:off x="3707612" y="3408842"/>
            <a:ext cx="2222357" cy="2217699"/>
          </a:xfrm>
          <a:prstGeom prst="rect">
            <a:avLst/>
          </a:prstGeom>
          <a:noFill/>
          <a:ln>
            <a:noFill/>
          </a:ln>
        </p:spPr>
        <p:txBody>
          <a:bodyPr spcFirstLastPara="1" wrap="square" lIns="91425" tIns="45700" rIns="91425" bIns="45700" anchor="ctr" anchorCtr="0">
            <a:noAutofit/>
          </a:bodyPr>
          <a:lstStyle/>
          <a:p>
            <a:pPr lvl="0" algn="ctr"/>
            <a:r>
              <a:rPr lang="pl-PL" sz="2000" b="1" dirty="0">
                <a:solidFill>
                  <a:srgbClr val="003399"/>
                </a:solidFill>
                <a:latin typeface="Century Gothic" panose="020B0502020202020204" pitchFamily="34" charset="0"/>
                <a:sym typeface="Impact"/>
              </a:rPr>
              <a:t>Pakartotinis panaudojimas</a:t>
            </a:r>
            <a:endParaRPr lang="lt-LT" sz="2000" b="1" dirty="0">
              <a:solidFill>
                <a:srgbClr val="003399"/>
              </a:solidFill>
              <a:latin typeface="Century Gothic" panose="020B0502020202020204" pitchFamily="34" charset="0"/>
              <a:cs typeface="Calibri" panose="020F0502020204030204" pitchFamily="34" charset="0"/>
              <a:sym typeface="Impact"/>
            </a:endParaRPr>
          </a:p>
        </p:txBody>
      </p:sp>
      <p:sp>
        <p:nvSpPr>
          <p:cNvPr id="24" name="Symbol zastępczy zawartości 2"/>
          <p:cNvSpPr txBox="1">
            <a:spLocks/>
          </p:cNvSpPr>
          <p:nvPr/>
        </p:nvSpPr>
        <p:spPr>
          <a:xfrm>
            <a:off x="-1" y="1839187"/>
            <a:ext cx="2880000" cy="648072"/>
          </a:xfrm>
          <a:prstGeom prst="rect">
            <a:avLst/>
          </a:prstGeom>
          <a:solidFill>
            <a:srgbClr val="003399">
              <a:alpha val="65000"/>
            </a:srgb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chemeClr val="bg1"/>
                </a:solidFill>
                <a:latin typeface="Century Gothic" panose="020B0502020202020204" pitchFamily="34" charset="0"/>
              </a:rPr>
              <a:t>Atkurti</a:t>
            </a:r>
            <a:endParaRPr lang="lt-LT" b="1" dirty="0">
              <a:solidFill>
                <a:schemeClr val="bg1"/>
              </a:solidFill>
              <a:latin typeface="Century Gothic" panose="020B0502020202020204" pitchFamily="34" charset="0"/>
            </a:endParaRPr>
          </a:p>
        </p:txBody>
      </p:sp>
      <p:grpSp>
        <p:nvGrpSpPr>
          <p:cNvPr id="2" name="Grupa 1"/>
          <p:cNvGrpSpPr/>
          <p:nvPr/>
        </p:nvGrpSpPr>
        <p:grpSpPr>
          <a:xfrm>
            <a:off x="6392164" y="1052046"/>
            <a:ext cx="2222359" cy="2249766"/>
            <a:chOff x="6392164" y="1052046"/>
            <a:chExt cx="2222359" cy="2249766"/>
          </a:xfrm>
        </p:grpSpPr>
        <p:sp>
          <p:nvSpPr>
            <p:cNvPr id="27" name="Shape 146"/>
            <p:cNvSpPr/>
            <p:nvPr/>
          </p:nvSpPr>
          <p:spPr>
            <a:xfrm>
              <a:off x="6392166" y="1052046"/>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28" name="Shape 147"/>
            <p:cNvSpPr txBox="1"/>
            <p:nvPr/>
          </p:nvSpPr>
          <p:spPr>
            <a:xfrm>
              <a:off x="6392164" y="1079455"/>
              <a:ext cx="2222357" cy="2222357"/>
            </a:xfrm>
            <a:prstGeom prst="rect">
              <a:avLst/>
            </a:prstGeom>
            <a:noFill/>
            <a:ln>
              <a:noFill/>
            </a:ln>
          </p:spPr>
          <p:txBody>
            <a:bodyPr spcFirstLastPara="1" wrap="square" lIns="91425" tIns="45700" rIns="91425" bIns="45700" anchor="ctr" anchorCtr="0">
              <a:noAutofit/>
            </a:bodyPr>
            <a:lstStyle/>
            <a:p>
              <a:pPr lvl="0" algn="ctr"/>
              <a:r>
                <a:rPr b="1" dirty="0" smtClean="0">
                  <a:solidFill>
                    <a:schemeClr val="bg1"/>
                  </a:solidFill>
                  <a:latin typeface="Century Gothic" panose="020B0502020202020204" pitchFamily="34" charset="0"/>
                </a:rPr>
                <a:t>Ekosistemų sveikatos atkūrimas, išlaikymas, išsaugojimas</a:t>
              </a:r>
              <a:endParaRPr lang="lt-LT" sz="2400" b="1" dirty="0">
                <a:solidFill>
                  <a:schemeClr val="bg1"/>
                </a:solidFill>
                <a:latin typeface="Century Gothic" panose="020B0502020202020204" pitchFamily="34" charset="0"/>
                <a:cs typeface="Calibri" panose="020F0502020204030204" pitchFamily="34" charset="0"/>
                <a:sym typeface="Impact"/>
              </a:endParaRPr>
            </a:p>
          </p:txBody>
        </p:sp>
      </p:grpSp>
      <p:grpSp>
        <p:nvGrpSpPr>
          <p:cNvPr id="3" name="Grupa 2"/>
          <p:cNvGrpSpPr/>
          <p:nvPr/>
        </p:nvGrpSpPr>
        <p:grpSpPr>
          <a:xfrm>
            <a:off x="9041356" y="836550"/>
            <a:ext cx="2257714" cy="2431761"/>
            <a:chOff x="9041356" y="836550"/>
            <a:chExt cx="2257714" cy="2431761"/>
          </a:xfrm>
        </p:grpSpPr>
        <p:sp>
          <p:nvSpPr>
            <p:cNvPr id="30" name="Shape 146"/>
            <p:cNvSpPr/>
            <p:nvPr/>
          </p:nvSpPr>
          <p:spPr>
            <a:xfrm>
              <a:off x="9041356" y="1045954"/>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31" name="Shape 147"/>
            <p:cNvSpPr txBox="1"/>
            <p:nvPr/>
          </p:nvSpPr>
          <p:spPr>
            <a:xfrm>
              <a:off x="9076713" y="836550"/>
              <a:ext cx="2222357" cy="2431761"/>
            </a:xfrm>
            <a:prstGeom prst="rect">
              <a:avLst/>
            </a:prstGeom>
            <a:noFill/>
            <a:ln>
              <a:noFill/>
            </a:ln>
          </p:spPr>
          <p:txBody>
            <a:bodyPr spcFirstLastPara="1" wrap="square" lIns="91425" tIns="45700" rIns="91425" bIns="45700" anchor="ctr" anchorCtr="0">
              <a:noAutofit/>
            </a:bodyPr>
            <a:lstStyle/>
            <a:p>
              <a:pPr lvl="0" algn="ctr"/>
              <a:r>
                <a:rPr b="1" dirty="0" err="1" smtClean="0">
                  <a:solidFill>
                    <a:schemeClr val="bg1"/>
                  </a:solidFill>
                  <a:latin typeface="Century Gothic" panose="020B0502020202020204" pitchFamily="34" charset="0"/>
                </a:rPr>
                <a:t>Atgautų</a:t>
              </a:r>
              <a:r>
                <a:rPr b="1" dirty="0" smtClean="0">
                  <a:solidFill>
                    <a:schemeClr val="bg1"/>
                  </a:solidFill>
                  <a:latin typeface="Century Gothic" panose="020B0502020202020204" pitchFamily="34" charset="0"/>
                </a:rPr>
                <a:t> </a:t>
              </a:r>
              <a:r>
                <a:rPr lang="pl-PL" b="1" dirty="0" smtClean="0">
                  <a:solidFill>
                    <a:schemeClr val="bg1"/>
                  </a:solidFill>
                  <a:latin typeface="Century Gothic" panose="020B0502020202020204" pitchFamily="34" charset="0"/>
                </a:rPr>
                <a:t/>
              </a:r>
              <a:br>
                <a:rPr lang="pl-PL" b="1" dirty="0" smtClean="0">
                  <a:solidFill>
                    <a:schemeClr val="bg1"/>
                  </a:solidFill>
                  <a:latin typeface="Century Gothic" panose="020B0502020202020204" pitchFamily="34" charset="0"/>
                </a:rPr>
              </a:br>
              <a:r>
                <a:rPr b="1" dirty="0" err="1" smtClean="0">
                  <a:solidFill>
                    <a:schemeClr val="bg1"/>
                  </a:solidFill>
                  <a:latin typeface="Century Gothic" panose="020B0502020202020204" pitchFamily="34" charset="0"/>
                </a:rPr>
                <a:t>biologinių</a:t>
              </a:r>
              <a:r>
                <a:rPr b="1" dirty="0" smtClean="0">
                  <a:solidFill>
                    <a:schemeClr val="bg1"/>
                  </a:solidFill>
                  <a:latin typeface="Century Gothic" panose="020B0502020202020204" pitchFamily="34" charset="0"/>
                </a:rPr>
                <a:t> išteklių grąžinimas į biosferą</a:t>
              </a:r>
              <a:endParaRPr lang="lt-LT" sz="2000" b="1" dirty="0">
                <a:solidFill>
                  <a:schemeClr val="bg1"/>
                </a:solidFill>
                <a:latin typeface="Century Gothic" panose="020B0502020202020204" pitchFamily="34" charset="0"/>
                <a:cs typeface="Calibri" panose="020F0502020204030204" pitchFamily="34" charset="0"/>
                <a:sym typeface="Impact"/>
              </a:endParaRPr>
            </a:p>
          </p:txBody>
        </p:sp>
      </p:grpSp>
      <p:sp>
        <p:nvSpPr>
          <p:cNvPr id="32" name="Symbol zastępczy zawartości 2"/>
          <p:cNvSpPr txBox="1">
            <a:spLocks/>
          </p:cNvSpPr>
          <p:nvPr/>
        </p:nvSpPr>
        <p:spPr>
          <a:xfrm>
            <a:off x="9313199" y="4311514"/>
            <a:ext cx="2880000" cy="648072"/>
          </a:xfrm>
          <a:prstGeom prst="rect">
            <a:avLst/>
          </a:prstGeom>
          <a:solidFill>
            <a:schemeClr val="bg1">
              <a:alpha val="6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Dalytis</a:t>
            </a:r>
            <a:endParaRPr lang="lt-LT" b="1" dirty="0">
              <a:solidFill>
                <a:srgbClr val="003399"/>
              </a:solidFill>
              <a:latin typeface="Century Gothic" panose="020B0502020202020204" pitchFamily="34" charset="0"/>
            </a:endParaRPr>
          </a:p>
        </p:txBody>
      </p:sp>
      <p:grpSp>
        <p:nvGrpSpPr>
          <p:cNvPr id="42" name="Shape 145"/>
          <p:cNvGrpSpPr/>
          <p:nvPr/>
        </p:nvGrpSpPr>
        <p:grpSpPr>
          <a:xfrm>
            <a:off x="6392164" y="3301812"/>
            <a:ext cx="2222358" cy="2431761"/>
            <a:chOff x="6157363" y="2326754"/>
            <a:chExt cx="2222358" cy="2431761"/>
          </a:xfrm>
        </p:grpSpPr>
        <p:sp>
          <p:nvSpPr>
            <p:cNvPr id="43"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44" name="Shape 147"/>
            <p:cNvSpPr txBox="1"/>
            <p:nvPr/>
          </p:nvSpPr>
          <p:spPr>
            <a:xfrm>
              <a:off x="6157363" y="2326754"/>
              <a:ext cx="2222357" cy="2431761"/>
            </a:xfrm>
            <a:prstGeom prst="rect">
              <a:avLst/>
            </a:prstGeom>
            <a:noFill/>
            <a:ln>
              <a:noFill/>
            </a:ln>
          </p:spPr>
          <p:txBody>
            <a:bodyPr spcFirstLastPara="1" wrap="square" lIns="91425" tIns="45700" rIns="91425" bIns="45700" anchor="ctr" anchorCtr="0">
              <a:noAutofit/>
            </a:bodyPr>
            <a:lstStyle/>
            <a:p>
              <a:pPr lvl="0" algn="ctr"/>
              <a:endParaRPr lang="pl-PL" sz="1600" b="1" dirty="0" smtClean="0">
                <a:solidFill>
                  <a:srgbClr val="003399"/>
                </a:solidFill>
                <a:latin typeface="Century Gothic" panose="020B0502020202020204" pitchFamily="34" charset="0"/>
              </a:endParaRPr>
            </a:p>
            <a:p>
              <a:pPr lvl="0" algn="ctr"/>
              <a:endParaRPr lang="pl-PL" sz="1600" b="1" dirty="0">
                <a:solidFill>
                  <a:srgbClr val="003399"/>
                </a:solidFill>
                <a:latin typeface="Century Gothic" panose="020B0502020202020204" pitchFamily="34" charset="0"/>
              </a:endParaRPr>
            </a:p>
            <a:p>
              <a:pPr lvl="0" algn="ctr"/>
              <a:r>
                <a:rPr sz="1600" b="1" dirty="0" err="1" smtClean="0">
                  <a:solidFill>
                    <a:srgbClr val="003399"/>
                  </a:solidFill>
                  <a:latin typeface="Century Gothic" panose="020B0502020202020204" pitchFamily="34" charset="0"/>
                </a:rPr>
                <a:t>Ilgaamžiškumas</a:t>
              </a:r>
              <a:r>
                <a:rPr sz="1600" b="1" dirty="0" smtClean="0">
                  <a:solidFill>
                    <a:srgbClr val="003399"/>
                  </a:solidFill>
                  <a:latin typeface="Century Gothic" panose="020B0502020202020204" pitchFamily="34" charset="0"/>
                </a:rPr>
                <a:t> per techninę priežiūrą, patvarumo dizainas, atnaujinamumas ir t.t.</a:t>
              </a:r>
            </a:p>
          </p:txBody>
        </p:sp>
      </p:grpSp>
    </p:spTree>
    <p:extLst>
      <p:ext uri="{BB962C8B-B14F-4D97-AF65-F5344CB8AC3E}">
        <p14:creationId xmlns:p14="http://schemas.microsoft.com/office/powerpoint/2010/main" val="191816817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9" name="Shape 146"/>
          <p:cNvSpPr/>
          <p:nvPr/>
        </p:nvSpPr>
        <p:spPr>
          <a:xfrm>
            <a:off x="3707615" y="1052045"/>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37" name="Shape 146"/>
          <p:cNvSpPr/>
          <p:nvPr/>
        </p:nvSpPr>
        <p:spPr>
          <a:xfrm>
            <a:off x="1035172" y="3474490"/>
            <a:ext cx="2222357" cy="2222357"/>
          </a:xfrm>
          <a:prstGeom prst="ellipse">
            <a:avLst/>
          </a:prstGeom>
          <a:solidFill>
            <a:schemeClr val="bg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40" name="Shape 146"/>
          <p:cNvSpPr/>
          <p:nvPr/>
        </p:nvSpPr>
        <p:spPr>
          <a:xfrm>
            <a:off x="3719723" y="3474491"/>
            <a:ext cx="2222357" cy="2222357"/>
          </a:xfrm>
          <a:prstGeom prst="ellipse">
            <a:avLst/>
          </a:prstGeom>
          <a:solidFill>
            <a:schemeClr val="bg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20" name="Shape 147"/>
          <p:cNvSpPr txBox="1"/>
          <p:nvPr/>
        </p:nvSpPr>
        <p:spPr>
          <a:xfrm>
            <a:off x="3707614" y="1052045"/>
            <a:ext cx="2222357" cy="2222357"/>
          </a:xfrm>
          <a:prstGeom prst="rect">
            <a:avLst/>
          </a:prstGeom>
          <a:noFill/>
          <a:ln>
            <a:noFill/>
          </a:ln>
        </p:spPr>
        <p:txBody>
          <a:bodyPr spcFirstLastPara="1" wrap="square" lIns="91425" tIns="45700" rIns="91425" bIns="45700" anchor="ctr" anchorCtr="0">
            <a:noAutofit/>
          </a:bodyPr>
          <a:lstStyle/>
          <a:p>
            <a:pPr lvl="0" algn="ctr"/>
            <a:r>
              <a:rPr lang="pl-PL" sz="2400" b="1" dirty="0">
                <a:solidFill>
                  <a:schemeClr val="bg1"/>
                </a:solidFill>
                <a:latin typeface="Century Gothic" panose="020B0502020202020204" pitchFamily="34" charset="0"/>
                <a:sym typeface="Impact"/>
              </a:rPr>
              <a:t>Padidinkite produkto našumą / efektyvumą</a:t>
            </a:r>
            <a:endParaRPr lang="lt-LT" sz="2400" b="1" dirty="0">
              <a:solidFill>
                <a:schemeClr val="bg1"/>
              </a:solidFill>
              <a:latin typeface="Century Gothic" panose="020B0502020202020204" pitchFamily="34" charset="0"/>
              <a:cs typeface="Calibri" panose="020F0502020204030204" pitchFamily="34" charset="0"/>
              <a:sym typeface="Impact"/>
            </a:endParaRPr>
          </a:p>
        </p:txBody>
      </p:sp>
      <p:sp>
        <p:nvSpPr>
          <p:cNvPr id="38" name="Shape 147"/>
          <p:cNvSpPr txBox="1"/>
          <p:nvPr/>
        </p:nvSpPr>
        <p:spPr>
          <a:xfrm>
            <a:off x="1023059" y="3524371"/>
            <a:ext cx="2222357" cy="2222357"/>
          </a:xfrm>
          <a:prstGeom prst="rect">
            <a:avLst/>
          </a:prstGeom>
          <a:noFill/>
          <a:ln>
            <a:noFill/>
          </a:ln>
        </p:spPr>
        <p:txBody>
          <a:bodyPr spcFirstLastPara="1" wrap="square" lIns="91425" tIns="45700" rIns="91425" bIns="45700" anchor="ctr" anchorCtr="0">
            <a:noAutofit/>
          </a:bodyPr>
          <a:lstStyle/>
          <a:p>
            <a:pPr lvl="0" algn="ctr"/>
            <a:r>
              <a:rPr sz="2000" b="1" dirty="0" smtClean="0">
                <a:solidFill>
                  <a:srgbClr val="003399"/>
                </a:solidFill>
                <a:latin typeface="Century Gothic" panose="020B0502020202020204" pitchFamily="34" charset="0"/>
              </a:rPr>
              <a:t>Perdirbkite produktus ar komponentus</a:t>
            </a:r>
            <a:endParaRPr lang="lt-LT" sz="2400" b="1" dirty="0">
              <a:solidFill>
                <a:srgbClr val="003399"/>
              </a:solidFill>
              <a:latin typeface="Century Gothic" panose="020B0502020202020204" pitchFamily="34" charset="0"/>
              <a:cs typeface="Calibri" panose="020F0502020204030204" pitchFamily="34" charset="0"/>
              <a:sym typeface="Impact"/>
            </a:endParaRPr>
          </a:p>
        </p:txBody>
      </p:sp>
      <p:sp>
        <p:nvSpPr>
          <p:cNvPr id="41" name="Shape 147"/>
          <p:cNvSpPr txBox="1"/>
          <p:nvPr/>
        </p:nvSpPr>
        <p:spPr>
          <a:xfrm>
            <a:off x="3719723" y="3511215"/>
            <a:ext cx="2222357" cy="2222357"/>
          </a:xfrm>
          <a:prstGeom prst="rect">
            <a:avLst/>
          </a:prstGeom>
          <a:noFill/>
          <a:ln>
            <a:noFill/>
          </a:ln>
        </p:spPr>
        <p:txBody>
          <a:bodyPr spcFirstLastPara="1" wrap="square" lIns="91425" tIns="45700" rIns="91425" bIns="45700" anchor="ctr" anchorCtr="0">
            <a:noAutofit/>
          </a:bodyPr>
          <a:lstStyle/>
          <a:p>
            <a:pPr lvl="0" algn="ctr"/>
            <a:r>
              <a:rPr sz="2000" b="1" dirty="0" smtClean="0">
                <a:solidFill>
                  <a:srgbClr val="003399"/>
                </a:solidFill>
                <a:latin typeface="Century Gothic" panose="020B0502020202020204" pitchFamily="34" charset="0"/>
              </a:rPr>
              <a:t>Perdirbkite medžiagas anaerobiniu būdu</a:t>
            </a:r>
            <a:endParaRPr lang="lt-LT" sz="2800" b="1" dirty="0">
              <a:solidFill>
                <a:srgbClr val="003399"/>
              </a:solidFill>
              <a:latin typeface="Century Gothic" panose="020B0502020202020204" pitchFamily="34" charset="0"/>
              <a:cs typeface="Calibri" panose="020F0502020204030204" pitchFamily="34" charset="0"/>
              <a:sym typeface="Impact"/>
            </a:endParaRPr>
          </a:p>
        </p:txBody>
      </p:sp>
      <p:sp>
        <p:nvSpPr>
          <p:cNvPr id="24" name="Symbol zastępczy zawartości 2"/>
          <p:cNvSpPr txBox="1">
            <a:spLocks/>
          </p:cNvSpPr>
          <p:nvPr/>
        </p:nvSpPr>
        <p:spPr>
          <a:xfrm>
            <a:off x="-1" y="1839187"/>
            <a:ext cx="2880000" cy="648072"/>
          </a:xfrm>
          <a:prstGeom prst="rect">
            <a:avLst/>
          </a:prstGeom>
          <a:solidFill>
            <a:srgbClr val="003399">
              <a:alpha val="65000"/>
            </a:srgb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chemeClr val="bg1"/>
                </a:solidFill>
                <a:latin typeface="Century Gothic" panose="020B0502020202020204" pitchFamily="34" charset="0"/>
              </a:rPr>
              <a:t>Optimizuoti</a:t>
            </a:r>
            <a:endParaRPr lang="lt-LT" b="1" dirty="0">
              <a:solidFill>
                <a:schemeClr val="bg1"/>
              </a:solidFill>
              <a:latin typeface="Century Gothic" panose="020B0502020202020204" pitchFamily="34" charset="0"/>
            </a:endParaRPr>
          </a:p>
        </p:txBody>
      </p:sp>
      <p:grpSp>
        <p:nvGrpSpPr>
          <p:cNvPr id="26" name="Shape 145"/>
          <p:cNvGrpSpPr/>
          <p:nvPr/>
        </p:nvGrpSpPr>
        <p:grpSpPr>
          <a:xfrm>
            <a:off x="6392166" y="1052046"/>
            <a:ext cx="2234464" cy="2236061"/>
            <a:chOff x="6157364" y="2536158"/>
            <a:chExt cx="2234464" cy="2236061"/>
          </a:xfrm>
        </p:grpSpPr>
        <p:sp>
          <p:nvSpPr>
            <p:cNvPr id="27" name="Shape 146"/>
            <p:cNvSpPr/>
            <p:nvPr/>
          </p:nvSpPr>
          <p:spPr>
            <a:xfrm>
              <a:off x="6157364" y="2536158"/>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28" name="Shape 147"/>
            <p:cNvSpPr txBox="1"/>
            <p:nvPr/>
          </p:nvSpPr>
          <p:spPr>
            <a:xfrm>
              <a:off x="6169471" y="2549862"/>
              <a:ext cx="2222357" cy="2222357"/>
            </a:xfrm>
            <a:prstGeom prst="rect">
              <a:avLst/>
            </a:prstGeom>
            <a:noFill/>
            <a:ln>
              <a:noFill/>
            </a:ln>
          </p:spPr>
          <p:txBody>
            <a:bodyPr spcFirstLastPara="1" wrap="square" lIns="91425" tIns="45700" rIns="91425" bIns="45700" anchor="ctr" anchorCtr="0">
              <a:noAutofit/>
            </a:bodyPr>
            <a:lstStyle/>
            <a:p>
              <a:pPr lvl="0" algn="ctr"/>
              <a:r>
                <a:rPr sz="2000" b="1" dirty="0" smtClean="0">
                  <a:solidFill>
                    <a:schemeClr val="bg1"/>
                  </a:solidFill>
                  <a:latin typeface="Century Gothic" panose="020B0502020202020204" pitchFamily="34" charset="0"/>
                </a:rPr>
                <a:t>Pašalinkite atliekas gamybos ir tiekimo grandinėje</a:t>
              </a:r>
              <a:endParaRPr lang="lt-LT" sz="2800" b="1" dirty="0">
                <a:solidFill>
                  <a:schemeClr val="bg1"/>
                </a:solidFill>
                <a:latin typeface="Century Gothic" panose="020B0502020202020204" pitchFamily="34" charset="0"/>
                <a:cs typeface="Calibri" panose="020F0502020204030204" pitchFamily="34" charset="0"/>
                <a:sym typeface="Impact"/>
              </a:endParaRPr>
            </a:p>
          </p:txBody>
        </p:sp>
      </p:grpSp>
      <p:grpSp>
        <p:nvGrpSpPr>
          <p:cNvPr id="29" name="Shape 145"/>
          <p:cNvGrpSpPr/>
          <p:nvPr/>
        </p:nvGrpSpPr>
        <p:grpSpPr>
          <a:xfrm>
            <a:off x="9041356" y="1045954"/>
            <a:ext cx="2257718" cy="2222357"/>
            <a:chOff x="6157364" y="2536158"/>
            <a:chExt cx="2257718" cy="2222357"/>
          </a:xfrm>
        </p:grpSpPr>
        <p:sp>
          <p:nvSpPr>
            <p:cNvPr id="30" name="Shape 146"/>
            <p:cNvSpPr/>
            <p:nvPr/>
          </p:nvSpPr>
          <p:spPr>
            <a:xfrm>
              <a:off x="6157364" y="2536158"/>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31" name="Shape 147"/>
            <p:cNvSpPr txBox="1"/>
            <p:nvPr/>
          </p:nvSpPr>
          <p:spPr>
            <a:xfrm>
              <a:off x="6192725" y="2626975"/>
              <a:ext cx="2222357" cy="2080313"/>
            </a:xfrm>
            <a:prstGeom prst="rect">
              <a:avLst/>
            </a:prstGeom>
            <a:noFill/>
            <a:ln>
              <a:noFill/>
            </a:ln>
          </p:spPr>
          <p:txBody>
            <a:bodyPr spcFirstLastPara="1" wrap="square" lIns="91425" tIns="45700" rIns="91425" bIns="45700" anchor="ctr" anchorCtr="0">
              <a:noAutofit/>
            </a:bodyPr>
            <a:lstStyle/>
            <a:p>
              <a:pPr lvl="0" algn="ctr"/>
              <a:r>
                <a:rPr b="1" dirty="0" smtClean="0">
                  <a:solidFill>
                    <a:schemeClr val="bg1"/>
                  </a:solidFill>
                  <a:latin typeface="Century Gothic" panose="020B0502020202020204" pitchFamily="34" charset="0"/>
                </a:rPr>
                <a:t>Dideli duomenys, automatika, nuotolinis valdymas, jutikliai ir vairavimas</a:t>
              </a:r>
              <a:endParaRPr lang="lt-LT" sz="2000" b="1" dirty="0">
                <a:solidFill>
                  <a:schemeClr val="bg1"/>
                </a:solidFill>
                <a:latin typeface="Century Gothic" panose="020B0502020202020204" pitchFamily="34" charset="0"/>
                <a:cs typeface="Calibri" panose="020F0502020204030204" pitchFamily="34" charset="0"/>
                <a:sym typeface="Impact"/>
              </a:endParaRPr>
            </a:p>
          </p:txBody>
        </p:sp>
      </p:grpSp>
      <p:sp>
        <p:nvSpPr>
          <p:cNvPr id="32" name="Symbol zastępczy zawartości 2"/>
          <p:cNvSpPr txBox="1">
            <a:spLocks/>
          </p:cNvSpPr>
          <p:nvPr/>
        </p:nvSpPr>
        <p:spPr>
          <a:xfrm>
            <a:off x="9313199" y="4311514"/>
            <a:ext cx="2880000" cy="648072"/>
          </a:xfrm>
          <a:prstGeom prst="rect">
            <a:avLst/>
          </a:prstGeom>
          <a:solidFill>
            <a:schemeClr val="bg1">
              <a:alpha val="6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Ciklas</a:t>
            </a:r>
            <a:endParaRPr lang="lt-LT" b="1" dirty="0">
              <a:solidFill>
                <a:srgbClr val="003399"/>
              </a:solidFill>
              <a:latin typeface="Century Gothic" panose="020B0502020202020204" pitchFamily="34" charset="0"/>
            </a:endParaRPr>
          </a:p>
        </p:txBody>
      </p:sp>
      <p:grpSp>
        <p:nvGrpSpPr>
          <p:cNvPr id="42" name="Shape 145"/>
          <p:cNvGrpSpPr/>
          <p:nvPr/>
        </p:nvGrpSpPr>
        <p:grpSpPr>
          <a:xfrm>
            <a:off x="6392164" y="3301812"/>
            <a:ext cx="2222358" cy="2431761"/>
            <a:chOff x="6157363" y="2326754"/>
            <a:chExt cx="2222358" cy="2431761"/>
          </a:xfrm>
        </p:grpSpPr>
        <p:sp>
          <p:nvSpPr>
            <p:cNvPr id="43"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44" name="Shape 147"/>
            <p:cNvSpPr txBox="1"/>
            <p:nvPr/>
          </p:nvSpPr>
          <p:spPr>
            <a:xfrm>
              <a:off x="6157363" y="2326754"/>
              <a:ext cx="2222357" cy="2431761"/>
            </a:xfrm>
            <a:prstGeom prst="rect">
              <a:avLst/>
            </a:prstGeom>
            <a:noFill/>
            <a:ln>
              <a:noFill/>
            </a:ln>
          </p:spPr>
          <p:txBody>
            <a:bodyPr spcFirstLastPara="1" wrap="square" lIns="91425" tIns="45700" rIns="91425" bIns="45700" anchor="ctr" anchorCtr="0">
              <a:noAutofit/>
            </a:bodyPr>
            <a:lstStyle/>
            <a:p>
              <a:pPr lvl="0" algn="ctr"/>
              <a:r>
                <a:rPr sz="2000" b="1" dirty="0" smtClean="0">
                  <a:solidFill>
                    <a:srgbClr val="003399"/>
                  </a:solidFill>
                  <a:latin typeface="Century Gothic" panose="020B0502020202020204" pitchFamily="34" charset="0"/>
                </a:rPr>
                <a:t>Iš organinių atliekų išgaukite biochemines medžiagas</a:t>
              </a:r>
            </a:p>
          </p:txBody>
        </p:sp>
      </p:grpSp>
    </p:spTree>
    <p:extLst>
      <p:ext uri="{BB962C8B-B14F-4D97-AF65-F5344CB8AC3E}">
        <p14:creationId xmlns:p14="http://schemas.microsoft.com/office/powerpoint/2010/main" val="33619135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9" name="Shape 146"/>
          <p:cNvSpPr/>
          <p:nvPr/>
        </p:nvSpPr>
        <p:spPr>
          <a:xfrm>
            <a:off x="3707615" y="1052045"/>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37" name="Shape 146"/>
          <p:cNvSpPr/>
          <p:nvPr/>
        </p:nvSpPr>
        <p:spPr>
          <a:xfrm>
            <a:off x="1035172" y="3474490"/>
            <a:ext cx="2222357" cy="2222357"/>
          </a:xfrm>
          <a:prstGeom prst="ellipse">
            <a:avLst/>
          </a:prstGeom>
          <a:solidFill>
            <a:schemeClr val="bg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40" name="Shape 146"/>
          <p:cNvSpPr/>
          <p:nvPr/>
        </p:nvSpPr>
        <p:spPr>
          <a:xfrm>
            <a:off x="3719723" y="3474491"/>
            <a:ext cx="2222357" cy="2222357"/>
          </a:xfrm>
          <a:prstGeom prst="ellipse">
            <a:avLst/>
          </a:prstGeom>
          <a:solidFill>
            <a:schemeClr val="bg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bg1"/>
              </a:solidFill>
              <a:latin typeface="Century Gothic" panose="020B0502020202020204" pitchFamily="34" charset="0"/>
              <a:ea typeface="Calibri"/>
              <a:cs typeface="Calibri"/>
              <a:sym typeface="Calibri"/>
            </a:endParaRPr>
          </a:p>
        </p:txBody>
      </p:sp>
      <p:sp>
        <p:nvSpPr>
          <p:cNvPr id="20" name="Shape 147"/>
          <p:cNvSpPr txBox="1"/>
          <p:nvPr/>
        </p:nvSpPr>
        <p:spPr>
          <a:xfrm>
            <a:off x="3707614" y="1052045"/>
            <a:ext cx="2222357" cy="2222357"/>
          </a:xfrm>
          <a:prstGeom prst="rect">
            <a:avLst/>
          </a:prstGeom>
          <a:noFill/>
          <a:ln>
            <a:noFill/>
          </a:ln>
        </p:spPr>
        <p:txBody>
          <a:bodyPr spcFirstLastPara="1" wrap="square" lIns="91425" tIns="45700" rIns="91425" bIns="45700" anchor="ctr" anchorCtr="0">
            <a:noAutofit/>
          </a:bodyPr>
          <a:lstStyle/>
          <a:p>
            <a:pPr lvl="0" algn="ctr"/>
            <a:r>
              <a:rPr lang="pl-PL" sz="2400" b="1" dirty="0">
                <a:solidFill>
                  <a:schemeClr val="bg1"/>
                </a:solidFill>
                <a:latin typeface="Century Gothic" panose="020B0502020202020204" pitchFamily="34" charset="0"/>
                <a:sym typeface="Impact"/>
              </a:rPr>
              <a:t>Knygos, muzika</a:t>
            </a:r>
            <a:endParaRPr lang="lt-LT" sz="2400" b="1" dirty="0">
              <a:solidFill>
                <a:schemeClr val="bg1"/>
              </a:solidFill>
              <a:latin typeface="Century Gothic" panose="020B0502020202020204" pitchFamily="34" charset="0"/>
              <a:cs typeface="Calibri" panose="020F0502020204030204" pitchFamily="34" charset="0"/>
              <a:sym typeface="Impact"/>
            </a:endParaRPr>
          </a:p>
        </p:txBody>
      </p:sp>
      <p:sp>
        <p:nvSpPr>
          <p:cNvPr id="38" name="Shape 147"/>
          <p:cNvSpPr txBox="1"/>
          <p:nvPr/>
        </p:nvSpPr>
        <p:spPr>
          <a:xfrm>
            <a:off x="1035171" y="3524371"/>
            <a:ext cx="2222357" cy="2222357"/>
          </a:xfrm>
          <a:prstGeom prst="rect">
            <a:avLst/>
          </a:prstGeom>
          <a:noFill/>
          <a:ln>
            <a:noFill/>
          </a:ln>
        </p:spPr>
        <p:txBody>
          <a:bodyPr spcFirstLastPara="1" wrap="square" lIns="91425" tIns="45700" rIns="91425" bIns="45700" anchor="ctr" anchorCtr="0">
            <a:noAutofit/>
          </a:bodyPr>
          <a:lstStyle/>
          <a:p>
            <a:pPr lvl="0" algn="ctr"/>
            <a:r>
              <a:rPr sz="1600" b="1" dirty="0" smtClean="0">
                <a:solidFill>
                  <a:srgbClr val="003399"/>
                </a:solidFill>
                <a:latin typeface="Century Gothic" panose="020B0502020202020204" pitchFamily="34" charset="0"/>
              </a:rPr>
              <a:t>Senus produktus pakeiskite moderniomis neatsinaujinančiomis medžiagomis</a:t>
            </a:r>
          </a:p>
        </p:txBody>
      </p:sp>
      <p:sp>
        <p:nvSpPr>
          <p:cNvPr id="41" name="Shape 147"/>
          <p:cNvSpPr txBox="1"/>
          <p:nvPr/>
        </p:nvSpPr>
        <p:spPr>
          <a:xfrm>
            <a:off x="3707612" y="3474490"/>
            <a:ext cx="2222357" cy="2222357"/>
          </a:xfrm>
          <a:prstGeom prst="rect">
            <a:avLst/>
          </a:prstGeom>
          <a:noFill/>
          <a:ln>
            <a:noFill/>
          </a:ln>
        </p:spPr>
        <p:txBody>
          <a:bodyPr spcFirstLastPara="1" wrap="square" lIns="91425" tIns="45700" rIns="91425" bIns="45700" anchor="ctr" anchorCtr="0">
            <a:noAutofit/>
          </a:bodyPr>
          <a:lstStyle/>
          <a:p>
            <a:pPr lvl="0" algn="ctr"/>
            <a:r>
              <a:rPr b="1" dirty="0" smtClean="0">
                <a:solidFill>
                  <a:srgbClr val="003399"/>
                </a:solidFill>
                <a:latin typeface="Century Gothic" panose="020B0502020202020204" pitchFamily="34" charset="0"/>
              </a:rPr>
              <a:t>Taikykite naujas technologijas (pvz., 3D spausdinimą)</a:t>
            </a:r>
          </a:p>
        </p:txBody>
      </p:sp>
      <p:sp>
        <p:nvSpPr>
          <p:cNvPr id="24" name="Symbol zastępczy zawartości 2"/>
          <p:cNvSpPr txBox="1">
            <a:spLocks/>
          </p:cNvSpPr>
          <p:nvPr/>
        </p:nvSpPr>
        <p:spPr>
          <a:xfrm>
            <a:off x="-1" y="1839187"/>
            <a:ext cx="2880000" cy="648072"/>
          </a:xfrm>
          <a:prstGeom prst="rect">
            <a:avLst/>
          </a:prstGeom>
          <a:solidFill>
            <a:srgbClr val="003399">
              <a:alpha val="65000"/>
            </a:srgb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chemeClr val="bg1"/>
                </a:solidFill>
                <a:latin typeface="Century Gothic" panose="020B0502020202020204" pitchFamily="34" charset="0"/>
              </a:rPr>
              <a:t>Virtualizacija</a:t>
            </a:r>
            <a:endParaRPr lang="lt-LT" b="1" dirty="0">
              <a:solidFill>
                <a:schemeClr val="bg1"/>
              </a:solidFill>
              <a:latin typeface="Century Gothic" panose="020B0502020202020204" pitchFamily="34" charset="0"/>
            </a:endParaRPr>
          </a:p>
        </p:txBody>
      </p:sp>
      <p:grpSp>
        <p:nvGrpSpPr>
          <p:cNvPr id="26" name="Shape 145"/>
          <p:cNvGrpSpPr/>
          <p:nvPr/>
        </p:nvGrpSpPr>
        <p:grpSpPr>
          <a:xfrm>
            <a:off x="6392166" y="961048"/>
            <a:ext cx="2246092" cy="2313355"/>
            <a:chOff x="6157364" y="2445160"/>
            <a:chExt cx="2246092" cy="2313355"/>
          </a:xfrm>
        </p:grpSpPr>
        <p:sp>
          <p:nvSpPr>
            <p:cNvPr id="27" name="Shape 146"/>
            <p:cNvSpPr/>
            <p:nvPr/>
          </p:nvSpPr>
          <p:spPr>
            <a:xfrm>
              <a:off x="6157364" y="2536158"/>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28" name="Shape 147"/>
            <p:cNvSpPr txBox="1"/>
            <p:nvPr/>
          </p:nvSpPr>
          <p:spPr>
            <a:xfrm>
              <a:off x="6181099" y="2445160"/>
              <a:ext cx="2222357" cy="2222357"/>
            </a:xfrm>
            <a:prstGeom prst="rect">
              <a:avLst/>
            </a:prstGeom>
            <a:noFill/>
            <a:ln>
              <a:noFill/>
            </a:ln>
          </p:spPr>
          <p:txBody>
            <a:bodyPr spcFirstLastPara="1" wrap="square" lIns="91425" tIns="45700" rIns="91425" bIns="45700" anchor="ctr" anchorCtr="0">
              <a:noAutofit/>
            </a:bodyPr>
            <a:lstStyle/>
            <a:p>
              <a:pPr lvl="0" algn="ctr"/>
              <a:r>
                <a:rPr sz="2000" b="1" dirty="0" smtClean="0">
                  <a:solidFill>
                    <a:schemeClr val="bg1"/>
                  </a:solidFill>
                  <a:latin typeface="Century Gothic" panose="020B0502020202020204" pitchFamily="34" charset="0"/>
                </a:rPr>
                <a:t>Kelionės, autonominės transporto priemonės ir kt.</a:t>
              </a:r>
            </a:p>
          </p:txBody>
        </p:sp>
      </p:grpSp>
      <p:grpSp>
        <p:nvGrpSpPr>
          <p:cNvPr id="29" name="Shape 145"/>
          <p:cNvGrpSpPr/>
          <p:nvPr/>
        </p:nvGrpSpPr>
        <p:grpSpPr>
          <a:xfrm>
            <a:off x="9041356" y="1045954"/>
            <a:ext cx="2222357" cy="2222357"/>
            <a:chOff x="6157364" y="2536158"/>
            <a:chExt cx="2222357" cy="2222357"/>
          </a:xfrm>
        </p:grpSpPr>
        <p:sp>
          <p:nvSpPr>
            <p:cNvPr id="30" name="Shape 146"/>
            <p:cNvSpPr/>
            <p:nvPr/>
          </p:nvSpPr>
          <p:spPr>
            <a:xfrm>
              <a:off x="6157364" y="2536158"/>
              <a:ext cx="2222357" cy="2222357"/>
            </a:xfrm>
            <a:prstGeom prst="ellipse">
              <a:avLst/>
            </a:prstGeom>
            <a:solidFill>
              <a:srgbClr val="003399">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31" name="Shape 147"/>
            <p:cNvSpPr txBox="1"/>
            <p:nvPr/>
          </p:nvSpPr>
          <p:spPr>
            <a:xfrm>
              <a:off x="6157364" y="2536158"/>
              <a:ext cx="2222357" cy="2080313"/>
            </a:xfrm>
            <a:prstGeom prst="rect">
              <a:avLst/>
            </a:prstGeom>
            <a:noFill/>
            <a:ln>
              <a:noFill/>
            </a:ln>
          </p:spPr>
          <p:txBody>
            <a:bodyPr spcFirstLastPara="1" wrap="square" lIns="91425" tIns="45700" rIns="91425" bIns="45700" anchor="ctr" anchorCtr="0">
              <a:noAutofit/>
            </a:bodyPr>
            <a:lstStyle/>
            <a:p>
              <a:pPr lvl="0" algn="ctr"/>
              <a:r>
                <a:rPr lang="pl-PL" sz="2400" b="1" dirty="0">
                  <a:solidFill>
                    <a:schemeClr val="bg1"/>
                  </a:solidFill>
                  <a:latin typeface="Century Gothic" panose="020B0502020202020204" pitchFamily="34" charset="0"/>
                  <a:sym typeface="Impact"/>
                </a:rPr>
                <a:t>Pirkimas internetu</a:t>
              </a:r>
            </a:p>
          </p:txBody>
        </p:sp>
      </p:grpSp>
      <p:sp>
        <p:nvSpPr>
          <p:cNvPr id="32" name="Symbol zastępczy zawartości 2"/>
          <p:cNvSpPr txBox="1">
            <a:spLocks/>
          </p:cNvSpPr>
          <p:nvPr/>
        </p:nvSpPr>
        <p:spPr>
          <a:xfrm>
            <a:off x="9313199" y="4311514"/>
            <a:ext cx="2880000" cy="648072"/>
          </a:xfrm>
          <a:prstGeom prst="rect">
            <a:avLst/>
          </a:prstGeom>
          <a:solidFill>
            <a:schemeClr val="bg1">
              <a:alpha val="6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l-PL" b="1" dirty="0">
                <a:solidFill>
                  <a:srgbClr val="003399"/>
                </a:solidFill>
                <a:latin typeface="Century Gothic" panose="020B0502020202020204" pitchFamily="34" charset="0"/>
              </a:rPr>
              <a:t>Mainai</a:t>
            </a:r>
          </a:p>
        </p:txBody>
      </p:sp>
      <p:grpSp>
        <p:nvGrpSpPr>
          <p:cNvPr id="42" name="Shape 145"/>
          <p:cNvGrpSpPr/>
          <p:nvPr/>
        </p:nvGrpSpPr>
        <p:grpSpPr>
          <a:xfrm>
            <a:off x="6392164" y="3301812"/>
            <a:ext cx="2222358" cy="2431761"/>
            <a:chOff x="6157363" y="2326754"/>
            <a:chExt cx="2222358" cy="2431761"/>
          </a:xfrm>
        </p:grpSpPr>
        <p:sp>
          <p:nvSpPr>
            <p:cNvPr id="43"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44" name="Shape 147"/>
            <p:cNvSpPr txBox="1"/>
            <p:nvPr/>
          </p:nvSpPr>
          <p:spPr>
            <a:xfrm>
              <a:off x="6157363" y="2326754"/>
              <a:ext cx="2222357" cy="2431761"/>
            </a:xfrm>
            <a:prstGeom prst="rect">
              <a:avLst/>
            </a:prstGeom>
            <a:noFill/>
            <a:ln>
              <a:noFill/>
            </a:ln>
          </p:spPr>
          <p:txBody>
            <a:bodyPr spcFirstLastPara="1" wrap="square" lIns="91425" tIns="45700" rIns="91425" bIns="45700" anchor="ctr" anchorCtr="0">
              <a:noAutofit/>
            </a:bodyPr>
            <a:lstStyle/>
            <a:p>
              <a:pPr lvl="0" algn="ctr"/>
              <a:r>
                <a:rPr b="1" dirty="0" err="1" smtClean="0">
                  <a:solidFill>
                    <a:srgbClr val="003399"/>
                  </a:solidFill>
                  <a:latin typeface="Century Gothic" panose="020B0502020202020204" pitchFamily="34" charset="0"/>
                </a:rPr>
                <a:t>Pasirinkite</a:t>
              </a:r>
              <a:r>
                <a:rPr b="1" dirty="0" smtClean="0">
                  <a:solidFill>
                    <a:srgbClr val="003399"/>
                  </a:solidFill>
                  <a:latin typeface="Century Gothic" panose="020B0502020202020204" pitchFamily="34" charset="0"/>
                </a:rPr>
                <a:t> </a:t>
              </a:r>
              <a:endParaRPr lang="pl-PL" b="1" dirty="0" smtClean="0">
                <a:solidFill>
                  <a:srgbClr val="003399"/>
                </a:solidFill>
                <a:latin typeface="Century Gothic" panose="020B0502020202020204" pitchFamily="34" charset="0"/>
              </a:endParaRPr>
            </a:p>
            <a:p>
              <a:pPr lvl="0" algn="ctr"/>
              <a:r>
                <a:rPr b="1" dirty="0" err="1" smtClean="0">
                  <a:solidFill>
                    <a:srgbClr val="003399"/>
                  </a:solidFill>
                  <a:latin typeface="Century Gothic" panose="020B0502020202020204" pitchFamily="34" charset="0"/>
                </a:rPr>
                <a:t>naują</a:t>
              </a:r>
              <a:r>
                <a:rPr b="1" dirty="0" smtClean="0">
                  <a:solidFill>
                    <a:srgbClr val="003399"/>
                  </a:solidFill>
                  <a:latin typeface="Century Gothic" panose="020B0502020202020204" pitchFamily="34" charset="0"/>
                </a:rPr>
                <a:t> produktą / paslaugą (pvz., multimodalinį transportą)</a:t>
              </a:r>
            </a:p>
          </p:txBody>
        </p:sp>
      </p:grpSp>
    </p:spTree>
    <p:extLst>
      <p:ext uri="{BB962C8B-B14F-4D97-AF65-F5344CB8AC3E}">
        <p14:creationId xmlns:p14="http://schemas.microsoft.com/office/powerpoint/2010/main" val="17027713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7556" y="1212995"/>
            <a:ext cx="6244636" cy="936104"/>
          </a:xfrm>
          <a:prstGeom prst="rect">
            <a:avLst/>
          </a:prstGeom>
          <a:solidFill>
            <a:schemeClr val="bg1">
              <a:alpha val="65000"/>
            </a:schemeClr>
          </a:solidFill>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KAIP pereiti prie ŽE modelio?</a:t>
            </a:r>
          </a:p>
        </p:txBody>
      </p:sp>
      <p:grpSp>
        <p:nvGrpSpPr>
          <p:cNvPr id="20" name="Shape 145"/>
          <p:cNvGrpSpPr/>
          <p:nvPr/>
        </p:nvGrpSpPr>
        <p:grpSpPr>
          <a:xfrm>
            <a:off x="8428435" y="1305361"/>
            <a:ext cx="3343702" cy="2880000"/>
            <a:chOff x="5745512" y="2346895"/>
            <a:chExt cx="3343702" cy="2880000"/>
          </a:xfrm>
        </p:grpSpPr>
        <p:sp>
          <p:nvSpPr>
            <p:cNvPr id="21" name="Shape 146"/>
            <p:cNvSpPr/>
            <p:nvPr/>
          </p:nvSpPr>
          <p:spPr>
            <a:xfrm>
              <a:off x="5962700" y="2346895"/>
              <a:ext cx="2880000" cy="2880000"/>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22" name="Shape 147"/>
            <p:cNvSpPr txBox="1"/>
            <p:nvPr/>
          </p:nvSpPr>
          <p:spPr>
            <a:xfrm>
              <a:off x="5745512" y="3366006"/>
              <a:ext cx="3343702" cy="523220"/>
            </a:xfrm>
            <a:prstGeom prst="rect">
              <a:avLst/>
            </a:prstGeom>
            <a:noFill/>
            <a:ln>
              <a:noFill/>
            </a:ln>
          </p:spPr>
          <p:txBody>
            <a:bodyPr spcFirstLastPara="1" wrap="square" lIns="91425" tIns="45700" rIns="91425" bIns="45700" anchor="t" anchorCtr="0">
              <a:noAutofit/>
            </a:bodyPr>
            <a:lstStyle/>
            <a:p>
              <a:pPr lvl="0" algn="ctr"/>
              <a:r>
                <a:rPr sz="2400" b="1" dirty="0" smtClean="0">
                  <a:solidFill>
                    <a:srgbClr val="003399"/>
                  </a:solidFill>
                  <a:latin typeface="Century Gothic" panose="020B0502020202020204" pitchFamily="34" charset="0"/>
                </a:rPr>
                <a:t>ORGANIZACINIAI POKYČIAI</a:t>
              </a:r>
              <a:endParaRPr lang="lt-LT" sz="3200" b="1" strike="sngStrike" dirty="0">
                <a:solidFill>
                  <a:srgbClr val="003399"/>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Impact"/>
              </a:endParaRPr>
            </a:p>
          </p:txBody>
        </p:sp>
      </p:grpSp>
      <p:grpSp>
        <p:nvGrpSpPr>
          <p:cNvPr id="23" name="Shape 145"/>
          <p:cNvGrpSpPr/>
          <p:nvPr/>
        </p:nvGrpSpPr>
        <p:grpSpPr>
          <a:xfrm>
            <a:off x="4644007" y="3118884"/>
            <a:ext cx="3343702" cy="2038307"/>
            <a:chOff x="5592950" y="2536157"/>
            <a:chExt cx="3343702" cy="2038307"/>
          </a:xfrm>
        </p:grpSpPr>
        <p:sp>
          <p:nvSpPr>
            <p:cNvPr id="24" name="Shape 146"/>
            <p:cNvSpPr/>
            <p:nvPr/>
          </p:nvSpPr>
          <p:spPr>
            <a:xfrm>
              <a:off x="6250864" y="2536157"/>
              <a:ext cx="2027875" cy="203830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25" name="Shape 147"/>
            <p:cNvSpPr txBox="1"/>
            <p:nvPr/>
          </p:nvSpPr>
          <p:spPr>
            <a:xfrm>
              <a:off x="5592950" y="3117377"/>
              <a:ext cx="3343702" cy="970513"/>
            </a:xfrm>
            <a:prstGeom prst="rect">
              <a:avLst/>
            </a:prstGeom>
            <a:noFill/>
            <a:ln>
              <a:noFill/>
            </a:ln>
          </p:spPr>
          <p:txBody>
            <a:bodyPr spcFirstLastPara="1" wrap="square" lIns="91425" tIns="45700" rIns="91425" bIns="45700" anchor="t" anchorCtr="0">
              <a:noAutofit/>
            </a:bodyPr>
            <a:lstStyle/>
            <a:p>
              <a:pPr lvl="0" algn="ctr"/>
              <a:r>
                <a:rPr lang="pl-PL" sz="2400" b="1" dirty="0">
                  <a:solidFill>
                    <a:srgbClr val="003399"/>
                  </a:solidFill>
                  <a:effectLst>
                    <a:outerShdw blurRad="38100" dist="38100" dir="2700000" algn="tl">
                      <a:srgbClr val="000000">
                        <a:alpha val="43137"/>
                      </a:srgbClr>
                    </a:outerShdw>
                  </a:effectLst>
                  <a:latin typeface="Century Gothic" panose="020B0502020202020204" pitchFamily="34" charset="0"/>
                  <a:sym typeface="Impact"/>
                </a:rPr>
                <a:t>SOCIALINIAI</a:t>
              </a:r>
              <a:r>
                <a:rPr dirty="0"/>
                <a:t/>
              </a:r>
              <a:br>
                <a:rPr dirty="0"/>
              </a:br>
              <a:r>
                <a:rPr lang="pl-PL" sz="2400" b="1" dirty="0">
                  <a:solidFill>
                    <a:srgbClr val="003399"/>
                  </a:solidFill>
                  <a:effectLst>
                    <a:outerShdw blurRad="38100" dist="38100" dir="2700000" algn="tl">
                      <a:srgbClr val="000000">
                        <a:alpha val="43137"/>
                      </a:srgbClr>
                    </a:outerShdw>
                  </a:effectLst>
                  <a:latin typeface="Century Gothic" panose="020B0502020202020204" pitchFamily="34" charset="0"/>
                  <a:sym typeface="Impact"/>
                </a:rPr>
                <a:t>POKYČIAI</a:t>
              </a:r>
              <a:endParaRPr lang="lt-LT" sz="2400" dirty="0">
                <a:solidFill>
                  <a:srgbClr val="003399"/>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Impact"/>
              </a:endParaRPr>
            </a:p>
          </p:txBody>
        </p:sp>
      </p:grpSp>
      <p:grpSp>
        <p:nvGrpSpPr>
          <p:cNvPr id="26" name="Shape 145"/>
          <p:cNvGrpSpPr/>
          <p:nvPr/>
        </p:nvGrpSpPr>
        <p:grpSpPr>
          <a:xfrm>
            <a:off x="133890" y="3118884"/>
            <a:ext cx="3343702" cy="2700000"/>
            <a:chOff x="5819649" y="2536157"/>
            <a:chExt cx="3343702" cy="2700000"/>
          </a:xfrm>
        </p:grpSpPr>
        <p:sp>
          <p:nvSpPr>
            <p:cNvPr id="27" name="Shape 146"/>
            <p:cNvSpPr/>
            <p:nvPr/>
          </p:nvSpPr>
          <p:spPr>
            <a:xfrm>
              <a:off x="6157363" y="2536157"/>
              <a:ext cx="2700000" cy="2700000"/>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28" name="Shape 147"/>
            <p:cNvSpPr txBox="1"/>
            <p:nvPr/>
          </p:nvSpPr>
          <p:spPr>
            <a:xfrm>
              <a:off x="5819649" y="3484436"/>
              <a:ext cx="3343702" cy="523220"/>
            </a:xfrm>
            <a:prstGeom prst="rect">
              <a:avLst/>
            </a:prstGeom>
            <a:noFill/>
            <a:ln>
              <a:noFill/>
            </a:ln>
          </p:spPr>
          <p:txBody>
            <a:bodyPr spcFirstLastPara="1" wrap="square" lIns="91425" tIns="45700" rIns="91425" bIns="45700" anchor="t" anchorCtr="0">
              <a:noAutofit/>
            </a:bodyPr>
            <a:lstStyle/>
            <a:p>
              <a:pPr lvl="0" algn="ctr"/>
              <a:r>
                <a:rPr sz="2400" b="1" dirty="0" smtClean="0">
                  <a:solidFill>
                    <a:srgbClr val="003399"/>
                  </a:solidFill>
                  <a:latin typeface="Century Gothic" panose="020B0502020202020204" pitchFamily="34" charset="0"/>
                </a:rPr>
                <a:t>TECHNOLOGINIAI POKYČIAI</a:t>
              </a:r>
              <a:endParaRPr lang="lt-LT" sz="3200" b="1" dirty="0">
                <a:solidFill>
                  <a:srgbClr val="003399"/>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sym typeface="Impact"/>
              </a:endParaRPr>
            </a:p>
          </p:txBody>
        </p:sp>
      </p:grpSp>
    </p:spTree>
    <p:extLst>
      <p:ext uri="{BB962C8B-B14F-4D97-AF65-F5344CB8AC3E}">
        <p14:creationId xmlns:p14="http://schemas.microsoft.com/office/powerpoint/2010/main" val="379520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1801" y="1482119"/>
            <a:ext cx="6096000" cy="3780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rPr>
              <a:t>Kelionės į žiedinę ekonomiką </a:t>
            </a:r>
            <a:r>
              <a:rPr lang="lt-LT"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pradžia</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r>
              <a:rPr lang="pl-PL" sz="4000" dirty="0" smtClean="0">
                <a:solidFill>
                  <a:srgbClr val="003399"/>
                </a:solidFill>
                <a:latin typeface="Century Gothic" panose="020B0502020202020204" pitchFamily="34" charset="0"/>
              </a:rPr>
              <a:t>2 </a:t>
            </a:r>
            <a:r>
              <a:rPr lang="pl-PL" sz="4000" dirty="0">
                <a:solidFill>
                  <a:srgbClr val="003399"/>
                </a:solidFill>
                <a:latin typeface="Century Gothic" panose="020B0502020202020204" pitchFamily="34" charset="0"/>
              </a:rPr>
              <a:t>dalis.</a:t>
            </a:r>
          </a:p>
          <a:p>
            <a:r>
              <a:rPr sz="4000" dirty="0" smtClean="0">
                <a:solidFill>
                  <a:srgbClr val="003399"/>
                </a:solidFill>
                <a:latin typeface="Century Gothic" panose="020B0502020202020204" pitchFamily="34" charset="0"/>
              </a:rPr>
              <a:t>Žiedinė ekonomika turizme – modelis ir geroji patirtis</a:t>
            </a:r>
            <a:endParaRPr lang="lt-LT" sz="40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215735831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2000" b="-22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0" y="1198280"/>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2000" b="1" dirty="0">
                <a:solidFill>
                  <a:srgbClr val="003399"/>
                </a:solidFill>
                <a:effectLst>
                  <a:outerShdw blurRad="38100" dist="38100" dir="2700000" algn="tl">
                    <a:srgbClr val="000000">
                      <a:alpha val="43137"/>
                    </a:srgbClr>
                  </a:outerShdw>
                </a:effectLst>
                <a:latin typeface="Century Gothic" panose="020B0502020202020204" pitchFamily="34" charset="0"/>
              </a:rPr>
              <a:t>Turizmas:</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400"/>
              </a:spcAft>
              <a:buFont typeface="Arial" panose="020B0604020202020204" pitchFamily="34" charset="0"/>
              <a:buChar char="•"/>
            </a:pPr>
            <a:r>
              <a:rPr sz="2000" b="1" dirty="0" smtClean="0">
                <a:solidFill>
                  <a:srgbClr val="003399"/>
                </a:solidFill>
                <a:latin typeface="Century Gothic" panose="020B0502020202020204" pitchFamily="34" charset="0"/>
              </a:rPr>
              <a:t>yra ne tik ekonominė veikla, nes turistų lankomos vietos siūlo ne tik produktus ir paslaugas – tai ištisa gamtos, kultūrų ir istorijos sistema, dėl kurių paskirties vieta tampa kitokia ir konkurencinga.</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400"/>
              </a:spcAft>
              <a:buFont typeface="Arial" panose="020B0604020202020204" pitchFamily="34" charset="0"/>
              <a:buChar char="•"/>
            </a:pPr>
            <a:r>
              <a:rPr lang="pl-PL"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t</a:t>
            </a:r>
            <a:r>
              <a:rPr lang="en-US" sz="2000" b="1" dirty="0" err="1" smtClean="0">
                <a:solidFill>
                  <a:srgbClr val="003399"/>
                </a:solidFill>
                <a:effectLst>
                  <a:outerShdw blurRad="38100" dist="38100" dir="2700000" algn="tl">
                    <a:srgbClr val="000000">
                      <a:alpha val="43137"/>
                    </a:srgbClr>
                  </a:outerShdw>
                </a:effectLst>
                <a:latin typeface="Century Gothic" panose="020B0502020202020204" pitchFamily="34" charset="0"/>
              </a:rPr>
              <a:t>ai</a:t>
            </a:r>
            <a:r>
              <a:rPr lang="en-US"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 </a:t>
            </a: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priemonė, skirta vietos klestėjimui, matoma per tvaraus vystymosi akiratį, kuri turi gerbti tiek vietinius žmones, tiek keliautojus, kultūros paveldą ir aplinką (UNESCO, 2006). </a:t>
            </a:r>
          </a:p>
        </p:txBody>
      </p:sp>
    </p:spTree>
    <p:extLst>
      <p:ext uri="{BB962C8B-B14F-4D97-AF65-F5344CB8AC3E}">
        <p14:creationId xmlns:p14="http://schemas.microsoft.com/office/powerpoint/2010/main" val="40896829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0" y="1198280"/>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Išsilavinimas:</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4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svarbu ne tik verslas, bet ir klientai, nes tai silpniausias vertės grandinės taškas.</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400"/>
              </a:spcAft>
            </a:pP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400"/>
              </a:spcAft>
            </a:pPr>
            <a:r>
              <a:rPr lang="en-US" sz="2000" b="1" u="sng" dirty="0">
                <a:solidFill>
                  <a:srgbClr val="003399"/>
                </a:solidFill>
                <a:effectLst>
                  <a:outerShdw blurRad="38100" dist="38100" dir="2700000" algn="tl">
                    <a:srgbClr val="000000">
                      <a:alpha val="43137"/>
                    </a:srgbClr>
                  </a:outerShdw>
                </a:effectLst>
                <a:latin typeface="Century Gothic" panose="020B0502020202020204" pitchFamily="34" charset="0"/>
              </a:rPr>
              <a:t>Turistų vartojimas vyksta pagal tam </a:t>
            </a:r>
            <a:r>
              <a:rPr lang="en-US" sz="2000" b="1" u="sng" dirty="0" err="1">
                <a:solidFill>
                  <a:srgbClr val="003399"/>
                </a:solidFill>
                <a:effectLst>
                  <a:outerShdw blurRad="38100" dist="38100" dir="2700000" algn="tl">
                    <a:srgbClr val="000000">
                      <a:alpha val="43137"/>
                    </a:srgbClr>
                  </a:outerShdw>
                </a:effectLst>
                <a:latin typeface="Century Gothic" panose="020B0502020202020204" pitchFamily="34" charset="0"/>
              </a:rPr>
              <a:t>tikrą</a:t>
            </a:r>
            <a:r>
              <a:rPr lang="en-US" sz="2000" b="1" u="sng" dirty="0">
                <a:solidFill>
                  <a:srgbClr val="003399"/>
                </a:solidFill>
                <a:effectLst>
                  <a:outerShdw blurRad="38100" dist="38100" dir="2700000" algn="tl">
                    <a:srgbClr val="000000">
                      <a:alpha val="43137"/>
                    </a:srgbClr>
                  </a:outerShdw>
                </a:effectLst>
                <a:latin typeface="Century Gothic" panose="020B0502020202020204" pitchFamily="34" charset="0"/>
              </a:rPr>
              <a:t> </a:t>
            </a:r>
            <a:r>
              <a:rPr lang="en-US" sz="2000" b="1" u="sng" dirty="0" err="1" smtClean="0">
                <a:solidFill>
                  <a:srgbClr val="003399"/>
                </a:solidFill>
                <a:effectLst>
                  <a:outerShdw blurRad="38100" dist="38100" dir="2700000" algn="tl">
                    <a:srgbClr val="000000">
                      <a:alpha val="43137"/>
                    </a:srgbClr>
                  </a:outerShdw>
                </a:effectLst>
                <a:latin typeface="Century Gothic" panose="020B0502020202020204" pitchFamily="34" charset="0"/>
              </a:rPr>
              <a:t>modelį</a:t>
            </a:r>
            <a:r>
              <a:rPr dirty="0" smtClean="0">
                <a:solidFill>
                  <a:srgbClr val="003399"/>
                </a:solidFill>
                <a:latin typeface="Century Gothic" panose="020B0502020202020204" pitchFamily="34" charset="0"/>
              </a:rPr>
              <a:t>, </a:t>
            </a: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kurį turėtų pakeisti rinkodaros instrumentų priemonės, pabrėžiant vertybes, o ne patį vartojimą. Tokios rinkodaros politikos pagrindas turi būti tikroji turizmo prigimtis, t.y. patirti ką nors kitokio.  </a:t>
            </a:r>
          </a:p>
        </p:txBody>
      </p:sp>
    </p:spTree>
    <p:extLst>
      <p:ext uri="{BB962C8B-B14F-4D97-AF65-F5344CB8AC3E}">
        <p14:creationId xmlns:p14="http://schemas.microsoft.com/office/powerpoint/2010/main" val="355853047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0" y="-1"/>
            <a:ext cx="12191999" cy="713999"/>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ŽE identifikavimo aplinkosauginis aspektas vertės grandinėje </a:t>
            </a:r>
          </a:p>
        </p:txBody>
      </p:sp>
      <p:sp>
        <p:nvSpPr>
          <p:cNvPr id="7" name="Prostokąt 6"/>
          <p:cNvSpPr/>
          <p:nvPr/>
        </p:nvSpPr>
        <p:spPr>
          <a:xfrm>
            <a:off x="0" y="6550223"/>
            <a:ext cx="12192000" cy="400110"/>
          </a:xfrm>
          <a:prstGeom prst="rect">
            <a:avLst/>
          </a:prstGeom>
          <a:solidFill>
            <a:schemeClr val="bg1">
              <a:alpha val="65000"/>
            </a:schemeClr>
          </a:solidFill>
        </p:spPr>
        <p:txBody>
          <a:bodyPr wrap="square">
            <a:spAutoFit/>
          </a:bodyPr>
          <a:lstStyle/>
          <a:p>
            <a:pPr algn="ctr"/>
            <a:r>
              <a:rPr lang="fr-FR" sz="2000" dirty="0">
                <a:solidFill>
                  <a:schemeClr val="bg1"/>
                </a:solidFill>
                <a:latin typeface="Century Gothic" panose="020B0502020202020204" pitchFamily="34" charset="0"/>
              </a:rPr>
              <a:t>Šaltinis: </a:t>
            </a:r>
            <a:r>
              <a:rPr lang="pl-PL" sz="2000" dirty="0">
                <a:solidFill>
                  <a:schemeClr val="bg1"/>
                </a:solidFill>
                <a:latin typeface="Century Gothic" panose="020B0502020202020204" pitchFamily="34" charset="0"/>
                <a:hlinkClick r:id="rId4"/>
              </a:rPr>
              <a:t>http:\susproc.jrc.ec.europa.eu\activities\emas\documents\TourismBEMP.pdf</a:t>
            </a:r>
            <a:endParaRPr lang="lt-LT" sz="2000" dirty="0">
              <a:solidFill>
                <a:schemeClr val="bg1"/>
              </a:solidFill>
              <a:latin typeface="Century Gothic" panose="020B0502020202020204" pitchFamily="34" charset="0"/>
            </a:endParaRPr>
          </a:p>
        </p:txBody>
      </p:sp>
      <p:grpSp>
        <p:nvGrpSpPr>
          <p:cNvPr id="48" name="Grupa 47"/>
          <p:cNvGrpSpPr/>
          <p:nvPr/>
        </p:nvGrpSpPr>
        <p:grpSpPr>
          <a:xfrm>
            <a:off x="1265621" y="709120"/>
            <a:ext cx="9660756" cy="5836222"/>
            <a:chOff x="2422124" y="292546"/>
            <a:chExt cx="9660756" cy="5836222"/>
          </a:xfrm>
        </p:grpSpPr>
        <p:sp>
          <p:nvSpPr>
            <p:cNvPr id="9" name="Tytuł 1"/>
            <p:cNvSpPr txBox="1">
              <a:spLocks/>
            </p:cNvSpPr>
            <p:nvPr/>
          </p:nvSpPr>
          <p:spPr>
            <a:xfrm>
              <a:off x="2422124" y="294181"/>
              <a:ext cx="144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lang="pl-PL" sz="2000" b="1" dirty="0">
                  <a:solidFill>
                    <a:schemeClr val="bg1"/>
                  </a:solidFill>
                  <a:effectLst>
                    <a:outerShdw blurRad="38100" dist="38100" dir="2700000" algn="tl">
                      <a:srgbClr val="000000">
                        <a:alpha val="43137"/>
                      </a:srgbClr>
                    </a:outerShdw>
                  </a:effectLst>
                  <a:latin typeface="Century Gothic" panose="020B0502020202020204" pitchFamily="34" charset="0"/>
                </a:rPr>
                <a:t>Energijos vartojimas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0" name="Tytuł 1"/>
            <p:cNvSpPr txBox="1">
              <a:spLocks/>
            </p:cNvSpPr>
            <p:nvPr/>
          </p:nvSpPr>
          <p:spPr>
            <a:xfrm>
              <a:off x="4018313" y="292546"/>
              <a:ext cx="144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Vandens naudojimas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1" name="Tytuł 1"/>
            <p:cNvSpPr txBox="1">
              <a:spLocks/>
            </p:cNvSpPr>
            <p:nvPr/>
          </p:nvSpPr>
          <p:spPr>
            <a:xfrm>
              <a:off x="5614502" y="292546"/>
              <a:ext cx="2196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Medžiagų naudojimas (įskaitant pavojingas medžiagas)</a:t>
              </a:r>
            </a:p>
          </p:txBody>
        </p:sp>
        <p:sp>
          <p:nvSpPr>
            <p:cNvPr id="13" name="Tytuł 1"/>
            <p:cNvSpPr txBox="1">
              <a:spLocks/>
            </p:cNvSpPr>
            <p:nvPr/>
          </p:nvSpPr>
          <p:spPr>
            <a:xfrm>
              <a:off x="7966691" y="292546"/>
              <a:ext cx="198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lang="pl-PL" sz="2000" b="1" dirty="0">
                  <a:solidFill>
                    <a:schemeClr val="bg1"/>
                  </a:solidFill>
                  <a:effectLst>
                    <a:outerShdw blurRad="38100" dist="38100" dir="2700000" algn="tl">
                      <a:srgbClr val="000000">
                        <a:alpha val="43137"/>
                      </a:srgbClr>
                    </a:outerShdw>
                  </a:effectLst>
                  <a:latin typeface="Century Gothic" panose="020B0502020202020204" pitchFamily="34" charset="0"/>
                </a:rPr>
                <a:t>Žemės naudojimas ir kraštovaizdžio formavimas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4" name="Tytuł 1"/>
            <p:cNvSpPr txBox="1">
              <a:spLocks/>
            </p:cNvSpPr>
            <p:nvPr/>
          </p:nvSpPr>
          <p:spPr>
            <a:xfrm>
              <a:off x="10102880" y="292546"/>
              <a:ext cx="198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Svečio elgsena</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5" name="Tytuł 1"/>
            <p:cNvSpPr txBox="1">
              <a:spLocks/>
            </p:cNvSpPr>
            <p:nvPr/>
          </p:nvSpPr>
          <p:spPr>
            <a:xfrm>
              <a:off x="3478313" y="2490657"/>
              <a:ext cx="198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Svečiai / klientai</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6" name="Tytuł 1"/>
            <p:cNvSpPr txBox="1">
              <a:spLocks/>
            </p:cNvSpPr>
            <p:nvPr/>
          </p:nvSpPr>
          <p:spPr>
            <a:xfrm>
              <a:off x="6260047" y="2490657"/>
              <a:ext cx="2196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lang="pl-PL" sz="2000" b="1" dirty="0">
                  <a:solidFill>
                    <a:schemeClr val="bg1"/>
                  </a:solidFill>
                  <a:effectLst>
                    <a:outerShdw blurRad="38100" dist="38100" dir="2700000" algn="tl">
                      <a:srgbClr val="000000">
                        <a:alpha val="43137"/>
                      </a:srgbClr>
                    </a:outerShdw>
                  </a:effectLst>
                  <a:latin typeface="Century Gothic" panose="020B0502020202020204" pitchFamily="34" charset="0"/>
                </a:rPr>
                <a:t>Turizmo paslaugos</a:t>
              </a:r>
            </a:p>
          </p:txBody>
        </p:sp>
        <p:sp>
          <p:nvSpPr>
            <p:cNvPr id="17" name="Tytuł 1"/>
            <p:cNvSpPr txBox="1">
              <a:spLocks/>
            </p:cNvSpPr>
            <p:nvPr/>
          </p:nvSpPr>
          <p:spPr>
            <a:xfrm>
              <a:off x="9267660" y="2490657"/>
              <a:ext cx="2196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Patenkinti svečiai / klientai</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8" name="Tytuł 1"/>
            <p:cNvSpPr txBox="1">
              <a:spLocks/>
            </p:cNvSpPr>
            <p:nvPr/>
          </p:nvSpPr>
          <p:spPr>
            <a:xfrm>
              <a:off x="2422124" y="4688768"/>
              <a:ext cx="180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Oro teršalų išmetimas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9" name="Tytuł 1"/>
            <p:cNvSpPr txBox="1">
              <a:spLocks/>
            </p:cNvSpPr>
            <p:nvPr/>
          </p:nvSpPr>
          <p:spPr>
            <a:xfrm>
              <a:off x="4331369" y="4688768"/>
              <a:ext cx="180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Nuotekų išleidimas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0" name="Tytuł 1"/>
            <p:cNvSpPr txBox="1">
              <a:spLocks/>
            </p:cNvSpPr>
            <p:nvPr/>
          </p:nvSpPr>
          <p:spPr>
            <a:xfrm>
              <a:off x="6231103" y="4688768"/>
              <a:ext cx="180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lang="pl-PL" sz="2000" b="1" dirty="0">
                  <a:solidFill>
                    <a:schemeClr val="bg1"/>
                  </a:solidFill>
                  <a:effectLst>
                    <a:outerShdw blurRad="38100" dist="38100" dir="2700000" algn="tl">
                      <a:srgbClr val="000000">
                        <a:alpha val="43137"/>
                      </a:srgbClr>
                    </a:outerShdw>
                  </a:effectLst>
                  <a:latin typeface="Century Gothic" panose="020B0502020202020204" pitchFamily="34" charset="0"/>
                </a:rPr>
                <a:t>Atliekų susidarymas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1" name="Tytuł 1"/>
            <p:cNvSpPr txBox="1">
              <a:spLocks/>
            </p:cNvSpPr>
            <p:nvPr/>
          </p:nvSpPr>
          <p:spPr>
            <a:xfrm>
              <a:off x="8146691" y="4688768"/>
              <a:ext cx="180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Kvapų ir triukšmo susidarymas</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22" name="Tytuł 1"/>
            <p:cNvSpPr txBox="1">
              <a:spLocks/>
            </p:cNvSpPr>
            <p:nvPr/>
          </p:nvSpPr>
          <p:spPr>
            <a:xfrm>
              <a:off x="10055834" y="4688768"/>
              <a:ext cx="1980000" cy="1440000"/>
            </a:xfrm>
            <a:prstGeom prst="rect">
              <a:avLst/>
            </a:prstGeom>
            <a:solidFill>
              <a:srgbClr val="003399">
                <a:alpha val="65000"/>
              </a:srgb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77900">
                <a:spcAft>
                  <a:spcPts val="600"/>
                </a:spcAft>
              </a:pPr>
              <a:r>
                <a:rPr sz="2000" dirty="0" smtClean="0">
                  <a:solidFill>
                    <a:schemeClr val="bg1"/>
                  </a:solidFill>
                  <a:latin typeface="Century Gothic" panose="020B0502020202020204" pitchFamily="34" charset="0"/>
                </a:rPr>
                <a:t>Pasekmės biologinei įvairovei</a:t>
              </a:r>
              <a:endParaRPr lang="lt-LT" sz="20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cxnSp>
          <p:nvCxnSpPr>
            <p:cNvPr id="25" name="Łącznik prosty ze strzałką 24"/>
            <p:cNvCxnSpPr/>
            <p:nvPr/>
          </p:nvCxnSpPr>
          <p:spPr>
            <a:xfrm>
              <a:off x="3451166" y="1815509"/>
              <a:ext cx="2937923" cy="641686"/>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Łącznik prosty ze strzałką 25"/>
            <p:cNvCxnSpPr/>
            <p:nvPr/>
          </p:nvCxnSpPr>
          <p:spPr>
            <a:xfrm>
              <a:off x="4738313" y="1790758"/>
              <a:ext cx="2296961" cy="625882"/>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Łącznik prosty ze strzałką 27"/>
            <p:cNvCxnSpPr/>
            <p:nvPr/>
          </p:nvCxnSpPr>
          <p:spPr>
            <a:xfrm>
              <a:off x="6712502" y="1827321"/>
              <a:ext cx="645545" cy="629874"/>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1" name="Łącznik prosty ze strzałką 30"/>
            <p:cNvCxnSpPr/>
            <p:nvPr/>
          </p:nvCxnSpPr>
          <p:spPr>
            <a:xfrm flipH="1">
              <a:off x="7909586" y="1798778"/>
              <a:ext cx="911685" cy="647491"/>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Łącznik prosty ze strzałką 32"/>
            <p:cNvCxnSpPr/>
            <p:nvPr/>
          </p:nvCxnSpPr>
          <p:spPr>
            <a:xfrm flipH="1">
              <a:off x="8428920" y="1774749"/>
              <a:ext cx="2631351" cy="702729"/>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Łącznik prosty ze strzałką 34"/>
            <p:cNvCxnSpPr/>
            <p:nvPr/>
          </p:nvCxnSpPr>
          <p:spPr>
            <a:xfrm>
              <a:off x="8511660" y="3170316"/>
              <a:ext cx="720000" cy="0"/>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Łącznik prosty ze strzałką 39"/>
            <p:cNvCxnSpPr/>
            <p:nvPr/>
          </p:nvCxnSpPr>
          <p:spPr>
            <a:xfrm flipH="1" flipV="1">
              <a:off x="5511103" y="3170316"/>
              <a:ext cx="720000" cy="0"/>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p:cNvCxnSpPr/>
            <p:nvPr/>
          </p:nvCxnSpPr>
          <p:spPr>
            <a:xfrm>
              <a:off x="8122348" y="3973065"/>
              <a:ext cx="2937923" cy="641686"/>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p:cNvCxnSpPr/>
            <p:nvPr/>
          </p:nvCxnSpPr>
          <p:spPr>
            <a:xfrm>
              <a:off x="7823918" y="4004674"/>
              <a:ext cx="645545" cy="629874"/>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p:cNvCxnSpPr/>
            <p:nvPr/>
          </p:nvCxnSpPr>
          <p:spPr>
            <a:xfrm flipH="1">
              <a:off x="5511103" y="3967260"/>
              <a:ext cx="911685" cy="647491"/>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Łącznik prosty ze strzałką 43"/>
            <p:cNvCxnSpPr/>
            <p:nvPr/>
          </p:nvCxnSpPr>
          <p:spPr>
            <a:xfrm flipH="1">
              <a:off x="3487818" y="3947388"/>
              <a:ext cx="2631351" cy="702729"/>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5" name="Łącznik prosty ze strzałką 44"/>
            <p:cNvCxnSpPr/>
            <p:nvPr/>
          </p:nvCxnSpPr>
          <p:spPr>
            <a:xfrm flipH="1">
              <a:off x="7035274" y="3992188"/>
              <a:ext cx="162252" cy="642360"/>
            </a:xfrm>
            <a:prstGeom prst="straightConnector1">
              <a:avLst/>
            </a:prstGeom>
            <a:ln w="34925">
              <a:solidFill>
                <a:srgbClr val="003399"/>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7432210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1" y="1901307"/>
            <a:ext cx="3067730" cy="76121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3200" b="1" dirty="0">
                <a:solidFill>
                  <a:srgbClr val="003399"/>
                </a:solidFill>
                <a:effectLst>
                  <a:outerShdw blurRad="38100" dist="38100" dir="2700000" algn="tl">
                    <a:srgbClr val="000000">
                      <a:alpha val="43137"/>
                    </a:srgbClr>
                  </a:outerShdw>
                </a:effectLst>
                <a:latin typeface="Century Gothic" panose="020B0502020202020204" pitchFamily="34" charset="0"/>
              </a:rPr>
              <a:t>Laiko planas</a:t>
            </a:r>
          </a:p>
        </p:txBody>
      </p:sp>
      <p:graphicFrame>
        <p:nvGraphicFramePr>
          <p:cNvPr id="14" name="Diagram 13"/>
          <p:cNvGraphicFramePr/>
          <p:nvPr>
            <p:extLst>
              <p:ext uri="{D42A27DB-BD31-4B8C-83A1-F6EECF244321}">
                <p14:modId xmlns:p14="http://schemas.microsoft.com/office/powerpoint/2010/main" val="1417158096"/>
              </p:ext>
            </p:extLst>
          </p:nvPr>
        </p:nvGraphicFramePr>
        <p:xfrm>
          <a:off x="3306015" y="2958353"/>
          <a:ext cx="8885224" cy="2597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452251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l="-5000" r="-5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6096001" y="1197314"/>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ŽE nauda turizmo pramonei:</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4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energijos taupymas</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4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mažesnis išteklių sunaudojimas</a:t>
            </a:r>
          </a:p>
          <a:p>
            <a:pPr marL="352425" indent="-352425" algn="l">
              <a:spcAft>
                <a:spcPts val="4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sumažėjęs atliekų susidarymas</a:t>
            </a:r>
          </a:p>
          <a:p>
            <a:pPr marL="352425" indent="-352425" algn="l">
              <a:spcAft>
                <a:spcPts val="4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mažesnė priklausomybė nuo augančių energijos kainų</a:t>
            </a:r>
          </a:p>
        </p:txBody>
      </p:sp>
    </p:spTree>
    <p:extLst>
      <p:ext uri="{BB962C8B-B14F-4D97-AF65-F5344CB8AC3E}">
        <p14:creationId xmlns:p14="http://schemas.microsoft.com/office/powerpoint/2010/main" val="283068085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6096001" y="1197314"/>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ŽE nauda turizmo pramonei:</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6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siūlyti produktus ir (arba) paslaugas, atitinkančius aplinką tausojančių klientų lūkesčius</a:t>
            </a:r>
          </a:p>
          <a:p>
            <a:pPr marL="352425" indent="-352425" algn="l">
              <a:spcAft>
                <a:spcPts val="6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įmonės prekės ženklo stiprinimas, remiantis ŽE</a:t>
            </a:r>
          </a:p>
          <a:p>
            <a:pPr marL="352425" indent="-352425" algn="l">
              <a:spcAft>
                <a:spcPts val="6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tvarių pramonės standartų kūrimas</a:t>
            </a:r>
          </a:p>
        </p:txBody>
      </p:sp>
    </p:spTree>
    <p:extLst>
      <p:ext uri="{BB962C8B-B14F-4D97-AF65-F5344CB8AC3E}">
        <p14:creationId xmlns:p14="http://schemas.microsoft.com/office/powerpoint/2010/main" val="103976568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1" y="1192657"/>
            <a:ext cx="5089661" cy="1133448"/>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ŽE nauda turizmo pramonei:</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nvGrpSpPr>
          <p:cNvPr id="8" name="Grupa 7"/>
          <p:cNvGrpSpPr/>
          <p:nvPr/>
        </p:nvGrpSpPr>
        <p:grpSpPr>
          <a:xfrm>
            <a:off x="7123445" y="1900897"/>
            <a:ext cx="3240000" cy="3240000"/>
            <a:chOff x="876672" y="3191805"/>
            <a:chExt cx="2222358" cy="2222357"/>
          </a:xfrm>
        </p:grpSpPr>
        <p:sp>
          <p:nvSpPr>
            <p:cNvPr id="11" name="Shape 146"/>
            <p:cNvSpPr/>
            <p:nvPr/>
          </p:nvSpPr>
          <p:spPr>
            <a:xfrm>
              <a:off x="876672" y="3191805"/>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Shape 147"/>
            <p:cNvSpPr txBox="1"/>
            <p:nvPr/>
          </p:nvSpPr>
          <p:spPr>
            <a:xfrm>
              <a:off x="876673" y="3195325"/>
              <a:ext cx="2222357" cy="2218836"/>
            </a:xfrm>
            <a:prstGeom prst="rect">
              <a:avLst/>
            </a:prstGeom>
            <a:noFill/>
            <a:ln>
              <a:noFill/>
            </a:ln>
          </p:spPr>
          <p:txBody>
            <a:bodyPr spcFirstLastPara="1" wrap="square" lIns="91425" tIns="45700" rIns="91425" bIns="45700" anchor="ctr" anchorCtr="0">
              <a:noAutofit/>
            </a:bodyPr>
            <a:lstStyle/>
            <a:p>
              <a:pPr lvl="0" algn="ctr"/>
              <a:r>
                <a:rPr sz="3200" dirty="0" smtClean="0">
                  <a:solidFill>
                    <a:srgbClr val="003399"/>
                  </a:solidFill>
                  <a:effectLst>
                    <a:outerShdw blurRad="38100" dist="38100" dir="2700000" algn="tl">
                      <a:srgbClr val="000000">
                        <a:alpha val="43137"/>
                      </a:srgbClr>
                    </a:outerShdw>
                  </a:effectLst>
                  <a:latin typeface="Century Gothic" panose="020B0502020202020204" pitchFamily="34" charset="0"/>
                </a:rPr>
                <a:t>Visų turistinių vietų prekės ženklas ir standartai</a:t>
              </a:r>
              <a:endParaRPr lang="lt-LT" sz="3200" dirty="0">
                <a:solidFill>
                  <a:srgbClr val="003399"/>
                </a:solidFill>
                <a:effectLst>
                  <a:outerShdw blurRad="38100" dist="38100" dir="2700000" algn="tl">
                    <a:srgbClr val="000000">
                      <a:alpha val="43137"/>
                    </a:srgbClr>
                  </a:outerShdw>
                </a:effectLst>
                <a:latin typeface="Century Gothic" panose="020B0502020202020204" pitchFamily="34" charset="0"/>
                <a:cs typeface="Calibri" panose="020F0502020204030204" pitchFamily="34" charset="0"/>
              </a:endParaRPr>
            </a:p>
          </p:txBody>
        </p:sp>
      </p:grpSp>
    </p:spTree>
    <p:extLst>
      <p:ext uri="{BB962C8B-B14F-4D97-AF65-F5344CB8AC3E}">
        <p14:creationId xmlns:p14="http://schemas.microsoft.com/office/powerpoint/2010/main" val="173005434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1037857" y="2709314"/>
            <a:ext cx="2880000" cy="288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„Avocado“ veganiškas restoranėlis</a:t>
            </a:r>
          </a:p>
        </p:txBody>
      </p:sp>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355" y="1197314"/>
            <a:ext cx="4392000" cy="4392000"/>
          </a:xfrm>
          <a:prstGeom prst="rect">
            <a:avLst/>
          </a:prstGeom>
        </p:spPr>
      </p:pic>
      <p:sp>
        <p:nvSpPr>
          <p:cNvPr id="11" name="Tytuł 1"/>
          <p:cNvSpPr txBox="1">
            <a:spLocks/>
          </p:cNvSpPr>
          <p:nvPr/>
        </p:nvSpPr>
        <p:spPr>
          <a:xfrm>
            <a:off x="3917857" y="6138000"/>
            <a:ext cx="2927498" cy="7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400" dirty="0">
                <a:solidFill>
                  <a:srgbClr val="003399"/>
                </a:solidFill>
                <a:latin typeface="Century Gothic" panose="020B0502020202020204" pitchFamily="34" charset="0"/>
              </a:rPr>
              <a:t>Šaltinis: https://</a:t>
            </a:r>
            <a:r>
              <a:rPr lang="pl-PL" sz="1400" dirty="0">
                <a:solidFill>
                  <a:srgbClr val="003399"/>
                </a:solidFill>
                <a:latin typeface="Century Gothic" panose="020B0502020202020204" pitchFamily="34" charset="0"/>
                <a:hlinkClick r:id="rId5"/>
              </a:rPr>
              <a:t>www.facebook.com/avocadoveganbistro</a:t>
            </a:r>
            <a:r>
              <a:rPr lang="pl-PL" sz="1400" dirty="0">
                <a:solidFill>
                  <a:srgbClr val="003399"/>
                </a:solidFill>
                <a:latin typeface="Century Gothic" panose="020B0502020202020204" pitchFamily="34" charset="0"/>
              </a:rPr>
              <a:t>/</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3550779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3" name="Tytuł 1"/>
          <p:cNvSpPr txBox="1">
            <a:spLocks/>
          </p:cNvSpPr>
          <p:nvPr/>
        </p:nvSpPr>
        <p:spPr>
          <a:xfrm>
            <a:off x="0" y="1198280"/>
            <a:ext cx="4528412"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Siekiama tvarios ekonominės, socialinės ir aplinkos plėtros, kuri būtų naudinga dabartinėms ir būsimoms kartoms</a:t>
            </a: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	</a:t>
            </a:r>
            <a:endParaRPr lang="lt-LT" sz="2300" b="1" i="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2" name="Obraz 1"/>
          <p:cNvPicPr>
            <a:picLocks noChangeAspect="1"/>
          </p:cNvPicPr>
          <p:nvPr/>
        </p:nvPicPr>
        <p:blipFill>
          <a:blip r:embed="rId4" cstate="print"/>
          <a:stretch>
            <a:fillRect/>
          </a:stretch>
        </p:blipFill>
        <p:spPr>
          <a:xfrm>
            <a:off x="4528412" y="1215559"/>
            <a:ext cx="7664787" cy="4351523"/>
          </a:xfrm>
          <a:prstGeom prst="rect">
            <a:avLst/>
          </a:prstGeom>
        </p:spPr>
      </p:pic>
    </p:spTree>
    <p:extLst>
      <p:ext uri="{BB962C8B-B14F-4D97-AF65-F5344CB8AC3E}">
        <p14:creationId xmlns:p14="http://schemas.microsoft.com/office/powerpoint/2010/main" val="6473919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4940" y="1204039"/>
            <a:ext cx="4392302" cy="4374000"/>
          </a:xfrm>
          <a:prstGeom prst="rect">
            <a:avLst/>
          </a:prstGeom>
        </p:spPr>
      </p:pic>
      <p:sp>
        <p:nvSpPr>
          <p:cNvPr id="11"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sz="2300" b="1" dirty="0" smtClean="0">
                <a:solidFill>
                  <a:srgbClr val="003399"/>
                </a:solidFill>
                <a:latin typeface="Century Gothic" panose="020B0502020202020204" pitchFamily="34" charset="0"/>
              </a:rPr>
              <a:t>Sumažinti pakuočių saugojimo vietą ir išlaidas, kai klientai skatinami atsinešti savo puodelį kavai ar pakuotę likučių išsinešimui.</a:t>
            </a:r>
            <a:endParaRPr lang="lt-LT" sz="2300" b="1" i="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9793932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39000" b="-3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sz="2300" b="1" dirty="0" smtClean="0">
                <a:solidFill>
                  <a:srgbClr val="003399"/>
                </a:solidFill>
                <a:latin typeface="Century Gothic" panose="020B0502020202020204" pitchFamily="34" charset="0"/>
              </a:rPr>
              <a:t>Galimybė klientams užsisakyti patiekalus naudojantis mobiliąja programa. Padeda, kai restorano plotas yra ribotas</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3355" y="1186605"/>
            <a:ext cx="4374000" cy="4374000"/>
          </a:xfrm>
          <a:prstGeom prst="rect">
            <a:avLst/>
          </a:prstGeom>
        </p:spPr>
      </p:pic>
    </p:spTree>
    <p:extLst>
      <p:ext uri="{BB962C8B-B14F-4D97-AF65-F5344CB8AC3E}">
        <p14:creationId xmlns:p14="http://schemas.microsoft.com/office/powerpoint/2010/main" val="319300793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endParaRPr lang="lt-LT" sz="1400" dirty="0">
              <a:solidFill>
                <a:srgbClr val="003399"/>
              </a:solidFill>
              <a:latin typeface="Century Gothic" panose="020B0502020202020204" pitchFamily="34" charset="0"/>
            </a:endParaRPr>
          </a:p>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marL="342900" indent="-342900" algn="l">
              <a:buFont typeface="Arial" panose="020B0604020202020204" pitchFamily="34" charset="0"/>
              <a:buChar char="•"/>
            </a:pPr>
            <a:r>
              <a:rPr sz="2300" b="1" dirty="0" smtClean="0">
                <a:solidFill>
                  <a:srgbClr val="003399"/>
                </a:solidFill>
                <a:latin typeface="Century Gothic" panose="020B0502020202020204" pitchFamily="34" charset="0"/>
              </a:rPr>
              <a:t>Meniu pritaikymas</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42900" indent="-342900" algn="l">
              <a:buFont typeface="Arial" panose="020B0604020202020204" pitchFamily="34" charset="0"/>
              <a:buChar char="•"/>
            </a:pPr>
            <a:r>
              <a:rPr sz="2300" b="1" dirty="0" smtClean="0">
                <a:solidFill>
                  <a:srgbClr val="003399"/>
                </a:solidFill>
                <a:latin typeface="Century Gothic" panose="020B0502020202020204" pitchFamily="34" charset="0"/>
              </a:rPr>
              <a:t>Rodomas dabartinis meniu restorano „Facebook“ profilyje</a:t>
            </a:r>
          </a:p>
        </p:txBody>
      </p:sp>
      <p:pic>
        <p:nvPicPr>
          <p:cNvPr id="3" name="Obraz 2"/>
          <p:cNvPicPr>
            <a:picLocks noChangeAspect="1"/>
          </p:cNvPicPr>
          <p:nvPr/>
        </p:nvPicPr>
        <p:blipFill rotWithShape="1">
          <a:blip r:embed="rId4" cstate="print">
            <a:extLst>
              <a:ext uri="{28A0092B-C50C-407E-A947-70E740481C1C}">
                <a14:useLocalDpi xmlns:a14="http://schemas.microsoft.com/office/drawing/2010/main" val="0"/>
              </a:ext>
            </a:extLst>
          </a:blip>
          <a:srcRect t="6904" b="12862"/>
          <a:stretch/>
        </p:blipFill>
        <p:spPr>
          <a:xfrm>
            <a:off x="6863603" y="1196008"/>
            <a:ext cx="4355503" cy="4368238"/>
          </a:xfrm>
          <a:prstGeom prst="rect">
            <a:avLst/>
          </a:prstGeom>
        </p:spPr>
      </p:pic>
    </p:spTree>
    <p:extLst>
      <p:ext uri="{BB962C8B-B14F-4D97-AF65-F5344CB8AC3E}">
        <p14:creationId xmlns:p14="http://schemas.microsoft.com/office/powerpoint/2010/main" val="26699448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7000" b="-7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1037857" y="2709314"/>
            <a:ext cx="2880000" cy="288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400" dirty="0">
                <a:solidFill>
                  <a:srgbClr val="003399"/>
                </a:solidFill>
                <a:latin typeface="Century Gothic" panose="020B0502020202020204" pitchFamily="34" charset="0"/>
              </a:rPr>
              <a:t>ATVEJO ANALIZĖ</a:t>
            </a:r>
            <a:endParaRPr lang="lt-LT" sz="2400" i="1" dirty="0">
              <a:solidFill>
                <a:srgbClr val="003399"/>
              </a:solidFill>
              <a:latin typeface="Century Gothic" panose="020B0502020202020204" pitchFamily="34" charset="0"/>
            </a:endParaRPr>
          </a:p>
          <a:p>
            <a:pPr marL="174625" algn="just"/>
            <a:r>
              <a:rPr lang="pl-PL" sz="2400" b="1" dirty="0">
                <a:solidFill>
                  <a:srgbClr val="003399"/>
                </a:solidFill>
                <a:effectLst>
                  <a:outerShdw blurRad="38100" dist="38100" dir="2700000" algn="tl">
                    <a:srgbClr val="000000">
                      <a:alpha val="43137"/>
                    </a:srgbClr>
                  </a:outerShdw>
                </a:effectLst>
                <a:latin typeface="Century Gothic" panose="020B0502020202020204" pitchFamily="34" charset="0"/>
              </a:rPr>
              <a:t>„Notera“ viešbučio SPA</a:t>
            </a:r>
          </a:p>
          <a:p>
            <a:pPr marL="174625" algn="just"/>
            <a:r>
              <a:rPr lang="pl-PL" sz="2400" b="1" dirty="0">
                <a:solidFill>
                  <a:srgbClr val="003399"/>
                </a:solidFill>
                <a:effectLst>
                  <a:outerShdw blurRad="38100" dist="38100" dir="2700000" algn="tl">
                    <a:srgbClr val="000000">
                      <a:alpha val="43137"/>
                    </a:srgbClr>
                  </a:outerShdw>
                </a:effectLst>
                <a:latin typeface="Century Gothic" panose="020B0502020202020204" pitchFamily="34" charset="0"/>
              </a:rPr>
              <a:t>Bory Tucholskie</a:t>
            </a:r>
          </a:p>
        </p:txBody>
      </p:sp>
      <p:grpSp>
        <p:nvGrpSpPr>
          <p:cNvPr id="5" name="Grupa 4"/>
          <p:cNvGrpSpPr/>
          <p:nvPr/>
        </p:nvGrpSpPr>
        <p:grpSpPr>
          <a:xfrm>
            <a:off x="6845355" y="1197314"/>
            <a:ext cx="4392000" cy="4392000"/>
            <a:chOff x="6845355" y="1197314"/>
            <a:chExt cx="4392000" cy="4392000"/>
          </a:xfrm>
        </p:grpSpPr>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355" y="1197314"/>
              <a:ext cx="4392000" cy="4392000"/>
            </a:xfrm>
            <a:prstGeom prst="rect">
              <a:avLst/>
            </a:prstGeom>
          </p:spPr>
        </p:pic>
        <p:pic>
          <p:nvPicPr>
            <p:cNvPr id="4" name="Obraz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5355" y="2532604"/>
              <a:ext cx="4392000" cy="1679025"/>
            </a:xfrm>
            <a:prstGeom prst="rect">
              <a:avLst/>
            </a:prstGeom>
          </p:spPr>
        </p:pic>
      </p:grpSp>
      <p:sp>
        <p:nvSpPr>
          <p:cNvPr id="11" name="Tytuł 1"/>
          <p:cNvSpPr txBox="1">
            <a:spLocks/>
          </p:cNvSpPr>
          <p:nvPr/>
        </p:nvSpPr>
        <p:spPr>
          <a:xfrm>
            <a:off x="3917857" y="6138000"/>
            <a:ext cx="2927498" cy="7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6"/>
              </a:rPr>
              <a:t>https://hotelnotera.pl/en/hotel/#eco-friendly-hotel</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221586006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l="-9000" r="-9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0" y="1208246"/>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sz="2300" b="1" dirty="0" smtClean="0">
                <a:solidFill>
                  <a:srgbClr val="003399"/>
                </a:solidFill>
                <a:latin typeface="Century Gothic" panose="020B0502020202020204" pitchFamily="34" charset="0"/>
              </a:rPr>
              <a:t>Pakartotinis lietaus vandens panaudojimas augalams laistyti.</a:t>
            </a:r>
          </a:p>
          <a:p>
            <a:pPr algn="l"/>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Šilumos iš baseino vandens perdirbimas</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4" name="Obraz 3"/>
          <p:cNvPicPr>
            <a:picLocks noChangeAspect="1"/>
          </p:cNvPicPr>
          <p:nvPr/>
        </p:nvPicPr>
        <p:blipFill rotWithShape="1">
          <a:blip r:embed="rId4" cstate="print">
            <a:extLst>
              <a:ext uri="{28A0092B-C50C-407E-A947-70E740481C1C}">
                <a14:useLocalDpi xmlns:a14="http://schemas.microsoft.com/office/drawing/2010/main" val="0"/>
              </a:ext>
            </a:extLst>
          </a:blip>
          <a:srcRect l="16670" r="16670"/>
          <a:stretch/>
        </p:blipFill>
        <p:spPr>
          <a:xfrm>
            <a:off x="6863355" y="1208246"/>
            <a:ext cx="4356000" cy="4356000"/>
          </a:xfrm>
          <a:prstGeom prst="rect">
            <a:avLst/>
          </a:prstGeom>
        </p:spPr>
      </p:pic>
    </p:spTree>
    <p:extLst>
      <p:ext uri="{BB962C8B-B14F-4D97-AF65-F5344CB8AC3E}">
        <p14:creationId xmlns:p14="http://schemas.microsoft.com/office/powerpoint/2010/main" val="405517306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6096001" y="1197314"/>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Žiedinė ekonomika (ŽE)</a:t>
            </a:r>
          </a:p>
          <a:p>
            <a:pPr marL="342900" indent="-342900" algn="l">
              <a:spcAft>
                <a:spcPts val="600"/>
              </a:spcAft>
              <a:buFont typeface="Arial" panose="020B0604020202020204" pitchFamily="34" charset="0"/>
              <a:buChar char="•"/>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2015: ŽE yra ekonomika, „kai produktų, medžiagų ir išteklių vertė ekonomikoje palaikoma kuo ilgiau, o atliekų susidarymas sumažinamas iki minimumo“.</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dirty="0">
                <a:solidFill>
                  <a:srgbClr val="003399"/>
                </a:solidFill>
                <a:latin typeface="Century Gothic" panose="020B0502020202020204" pitchFamily="34" charset="0"/>
              </a:rPr>
              <a:t>Šaltinis: Kilpos uždarymas – ES žiedinės ekonomikos veiksmų planas (COM Nr. 614, 2015) </a:t>
            </a:r>
          </a:p>
        </p:txBody>
      </p:sp>
      <p:pic>
        <p:nvPicPr>
          <p:cNvPr id="1026" name="Picture 2" descr="https://cirtoinno.eu/wp-content/themes/cirtoinno/img/schemat-ce-1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713" y="1197313"/>
            <a:ext cx="5614514" cy="4392000"/>
          </a:xfrm>
          <a:prstGeom prst="rect">
            <a:avLst/>
          </a:prstGeom>
          <a:solidFill>
            <a:schemeClr val="bg1">
              <a:alpha val="85000"/>
            </a:schemeClr>
          </a:solidFill>
        </p:spPr>
      </p:pic>
    </p:spTree>
    <p:extLst>
      <p:ext uri="{BB962C8B-B14F-4D97-AF65-F5344CB8AC3E}">
        <p14:creationId xmlns:p14="http://schemas.microsoft.com/office/powerpoint/2010/main" val="17316715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Energiją taupančio apšvietimo įrengimas visame objekte ir sprendimai, skirti išvengti elektros energijos švaistymo</a:t>
            </a:r>
          </a:p>
        </p:txBody>
      </p:sp>
      <p:pic>
        <p:nvPicPr>
          <p:cNvPr id="2" name="Obraz 1"/>
          <p:cNvPicPr>
            <a:picLocks noChangeAspect="1"/>
          </p:cNvPicPr>
          <p:nvPr/>
        </p:nvPicPr>
        <p:blipFill rotWithShape="1">
          <a:blip r:embed="rId4" cstate="print">
            <a:extLst>
              <a:ext uri="{28A0092B-C50C-407E-A947-70E740481C1C}">
                <a14:useLocalDpi xmlns:a14="http://schemas.microsoft.com/office/drawing/2010/main" val="0"/>
              </a:ext>
            </a:extLst>
          </a:blip>
          <a:srcRect l="29269" t="-240" r="4071" b="240"/>
          <a:stretch/>
        </p:blipFill>
        <p:spPr>
          <a:xfrm>
            <a:off x="6844924" y="1206288"/>
            <a:ext cx="4374000" cy="4374000"/>
          </a:xfrm>
          <a:prstGeom prst="rect">
            <a:avLst/>
          </a:prstGeom>
        </p:spPr>
      </p:pic>
    </p:spTree>
    <p:extLst>
      <p:ext uri="{BB962C8B-B14F-4D97-AF65-F5344CB8AC3E}">
        <p14:creationId xmlns:p14="http://schemas.microsoft.com/office/powerpoint/2010/main" val="368115684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marL="342900" indent="-342900" algn="l">
              <a:buFont typeface="Arial" panose="020B0604020202020204" pitchFamily="34" charset="0"/>
              <a:buChar char="•"/>
            </a:pPr>
            <a:r>
              <a:rPr sz="2300" b="1" dirty="0" smtClean="0">
                <a:solidFill>
                  <a:srgbClr val="003399"/>
                </a:solidFill>
                <a:latin typeface="Century Gothic" panose="020B0502020202020204" pitchFamily="34" charset="0"/>
              </a:rPr>
              <a:t>Naudojama tik vietos augmenija, nereikalaujanti intensyvios priežiūros procesų</a:t>
            </a:r>
          </a:p>
          <a:p>
            <a:pPr marL="342900" indent="-342900" algn="l">
              <a:buFont typeface="Arial" panose="020B0604020202020204" pitchFamily="34" charset="0"/>
              <a:buChar char="•"/>
            </a:pPr>
            <a:r>
              <a:rPr lang="pl-PL" sz="2300" b="1" dirty="0">
                <a:solidFill>
                  <a:srgbClr val="003399"/>
                </a:solidFill>
                <a:latin typeface="Century Gothic" panose="020B0502020202020204" pitchFamily="34" charset="0"/>
              </a:rPr>
              <a:t>Regiono plėtra ir vietos gamintojų rėmimas</a:t>
            </a:r>
          </a:p>
        </p:txBody>
      </p:sp>
      <p:pic>
        <p:nvPicPr>
          <p:cNvPr id="3" name="Obraz 2"/>
          <p:cNvPicPr>
            <a:picLocks noChangeAspect="1"/>
          </p:cNvPicPr>
          <p:nvPr/>
        </p:nvPicPr>
        <p:blipFill rotWithShape="1">
          <a:blip r:embed="rId4" cstate="print">
            <a:extLst>
              <a:ext uri="{28A0092B-C50C-407E-A947-70E740481C1C}">
                <a14:useLocalDpi xmlns:a14="http://schemas.microsoft.com/office/drawing/2010/main" val="0"/>
              </a:ext>
            </a:extLst>
          </a:blip>
          <a:srcRect t="16670" b="16670"/>
          <a:stretch/>
        </p:blipFill>
        <p:spPr>
          <a:xfrm>
            <a:off x="6846650" y="1206288"/>
            <a:ext cx="4374000" cy="4374000"/>
          </a:xfrm>
          <a:prstGeom prst="rect">
            <a:avLst/>
          </a:prstGeom>
        </p:spPr>
      </p:pic>
    </p:spTree>
    <p:extLst>
      <p:ext uri="{BB962C8B-B14F-4D97-AF65-F5344CB8AC3E}">
        <p14:creationId xmlns:p14="http://schemas.microsoft.com/office/powerpoint/2010/main" val="337908385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17000" b="-17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1037857" y="2686761"/>
            <a:ext cx="2880000" cy="288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Žaliųjų sprendimų namas</a:t>
            </a:r>
          </a:p>
        </p:txBody>
      </p:sp>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8155" y="1210761"/>
            <a:ext cx="3775200" cy="4356000"/>
          </a:xfrm>
          <a:prstGeom prst="rect">
            <a:avLst/>
          </a:prstGeom>
          <a:solidFill>
            <a:schemeClr val="bg1"/>
          </a:solidFill>
        </p:spPr>
      </p:pic>
      <p:sp>
        <p:nvSpPr>
          <p:cNvPr id="11" name="Tytuł 1"/>
          <p:cNvSpPr txBox="1">
            <a:spLocks/>
          </p:cNvSpPr>
          <p:nvPr/>
        </p:nvSpPr>
        <p:spPr>
          <a:xfrm>
            <a:off x="3917857" y="6138000"/>
            <a:ext cx="3220298" cy="7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400" dirty="0">
                <a:solidFill>
                  <a:srgbClr val="003399"/>
                </a:solidFill>
                <a:latin typeface="Century Gothic" panose="020B0502020202020204" pitchFamily="34" charset="0"/>
              </a:rPr>
              <a:t>Šaltinis: http://</a:t>
            </a:r>
            <a:r>
              <a:rPr lang="pl-PL" sz="1400" dirty="0">
                <a:solidFill>
                  <a:srgbClr val="003399"/>
                </a:solidFill>
                <a:latin typeface="Century Gothic" panose="020B0502020202020204" pitchFamily="34" charset="0"/>
                <a:hlinkClick r:id="rId5"/>
              </a:rPr>
              <a:t>www.greensolutionhouse.dk/en/green-solutions-2</a:t>
            </a:r>
            <a:r>
              <a:rPr lang="pl-PL" sz="1400" dirty="0">
                <a:solidFill>
                  <a:srgbClr val="003399"/>
                </a:solidFill>
                <a:latin typeface="Century Gothic" panose="020B0502020202020204" pitchFamily="34" charset="0"/>
              </a:rPr>
              <a:t>/</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12915090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1037857" y="2702278"/>
            <a:ext cx="2880000" cy="288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Žaliųjų sprendimų namas</a:t>
            </a:r>
          </a:p>
        </p:txBody>
      </p:sp>
      <p:grpSp>
        <p:nvGrpSpPr>
          <p:cNvPr id="14" name="Grupa 13"/>
          <p:cNvGrpSpPr/>
          <p:nvPr/>
        </p:nvGrpSpPr>
        <p:grpSpPr>
          <a:xfrm>
            <a:off x="7202323" y="1270271"/>
            <a:ext cx="3600000" cy="3600000"/>
            <a:chOff x="7202323" y="1270271"/>
            <a:chExt cx="3600000" cy="3600000"/>
          </a:xfrm>
        </p:grpSpPr>
        <p:sp>
          <p:nvSpPr>
            <p:cNvPr id="5" name="Prostokąt 4"/>
            <p:cNvSpPr/>
            <p:nvPr/>
          </p:nvSpPr>
          <p:spPr>
            <a:xfrm>
              <a:off x="7202323" y="1270271"/>
              <a:ext cx="3600000" cy="3600000"/>
            </a:xfrm>
            <a:prstGeom prst="rect">
              <a:avLst/>
            </a:prstGeom>
            <a:solidFill>
              <a:schemeClr val="bg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ole tekstowe 7"/>
            <p:cNvSpPr txBox="1"/>
            <p:nvPr/>
          </p:nvSpPr>
          <p:spPr>
            <a:xfrm>
              <a:off x="7317900" y="1633029"/>
              <a:ext cx="3384000" cy="2862322"/>
            </a:xfrm>
            <a:prstGeom prst="rect">
              <a:avLst/>
            </a:prstGeom>
            <a:noFill/>
          </p:spPr>
          <p:txBody>
            <a:bodyPr wrap="square" rtlCol="0" anchor="ctr" anchorCtr="0">
              <a:spAutoFit/>
            </a:bodyPr>
            <a:lstStyle/>
            <a:p>
              <a:pPr algn="ctr"/>
              <a:r>
                <a:rPr lang="pl-PL" sz="2000" b="1" dirty="0">
                  <a:latin typeface="Lucida Sans Unicode" panose="020B0602030504020204" pitchFamily="34" charset="0"/>
                </a:rPr>
                <a:t>Renovuotas ir restauruotas viešbutis su naujai pastatytu konferencijų centru yra pagrįstas holistiniu požiūriu į tvarumą ir žiedinį principą, integruotą į beveik visus jo veiklos aspektus.</a:t>
              </a:r>
              <a:endParaRPr lang="lt-LT" sz="1000" b="1" dirty="0">
                <a:latin typeface="Lucida Sans Unicode" panose="020B0602030504020204" pitchFamily="34" charset="0"/>
                <a:cs typeface="Lucida Sans Unicode" panose="020B0602030504020204" pitchFamily="34" charset="0"/>
              </a:endParaRPr>
            </a:p>
          </p:txBody>
        </p:sp>
      </p:grpSp>
      <p:sp>
        <p:nvSpPr>
          <p:cNvPr id="17" name="Prostokąt 16"/>
          <p:cNvSpPr/>
          <p:nvPr/>
        </p:nvSpPr>
        <p:spPr>
          <a:xfrm>
            <a:off x="7138152" y="4931842"/>
            <a:ext cx="3744000" cy="648000"/>
          </a:xfrm>
          <a:prstGeom prst="rect">
            <a:avLst/>
          </a:prstGeom>
          <a:solidFill>
            <a:schemeClr val="bg1"/>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3158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17000" b="-17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0" y="1206288"/>
            <a:ext cx="5602801"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Aukštas viešbučio ekologinis profilis:</a:t>
            </a:r>
          </a:p>
          <a:p>
            <a:pPr marL="352425" indent="-352425" algn="l">
              <a:buFont typeface="Arial" panose="020B0604020202020204" pitchFamily="34" charset="0"/>
              <a:buChar char="•"/>
            </a:pPr>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kaip tyrimo, atlikto regioninei verslo plėtros agentūrai, rezultatas</a:t>
            </a:r>
          </a:p>
          <a:p>
            <a:pPr marL="352425" indent="-352425" algn="l">
              <a:buFont typeface="Arial" panose="020B0604020202020204" pitchFamily="34" charset="0"/>
              <a:buChar char="•"/>
            </a:pPr>
            <a:r>
              <a:rPr sz="2300" b="1" dirty="0" smtClean="0">
                <a:solidFill>
                  <a:srgbClr val="003399"/>
                </a:solidFill>
                <a:latin typeface="Century Gothic" panose="020B0502020202020204" pitchFamily="34" charset="0"/>
              </a:rPr>
              <a:t>„Šviesiai žalios salos“ strategija Bornholmui</a:t>
            </a:r>
          </a:p>
        </p:txBody>
      </p:sp>
      <p:pic>
        <p:nvPicPr>
          <p:cNvPr id="2" name="Obraz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4000" y="1189564"/>
            <a:ext cx="6588000" cy="4392000"/>
          </a:xfrm>
          <a:prstGeom prst="rect">
            <a:avLst/>
          </a:prstGeom>
        </p:spPr>
      </p:pic>
      <p:sp>
        <p:nvSpPr>
          <p:cNvPr id="14" name="Tytuł 1"/>
          <p:cNvSpPr txBox="1">
            <a:spLocks/>
          </p:cNvSpPr>
          <p:nvPr/>
        </p:nvSpPr>
        <p:spPr>
          <a:xfrm>
            <a:off x="9995117" y="4983136"/>
            <a:ext cx="2196883" cy="597152"/>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1200" dirty="0">
                <a:solidFill>
                  <a:schemeClr val="bg1"/>
                </a:solidFill>
                <a:effectLst>
                  <a:outerShdw blurRad="38100" dist="38100" dir="2700000" algn="tl">
                    <a:srgbClr val="000000">
                      <a:alpha val="43137"/>
                    </a:srgbClr>
                  </a:outerShdw>
                </a:effectLst>
                <a:latin typeface="Century Gothic" panose="020B0502020202020204" pitchFamily="34" charset="0"/>
              </a:rPr>
              <a:t>Adomo Mørko nuotrauka</a:t>
            </a:r>
            <a:endParaRPr lang="lt-LT" sz="1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76920155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1" y="1206288"/>
            <a:ext cx="5616000"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spcAft>
                <a:spcPts val="600"/>
              </a:spcAft>
            </a:pPr>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Energija gaunama iš:</a:t>
            </a:r>
          </a:p>
          <a:p>
            <a:pPr marL="342900" indent="-342900" algn="l">
              <a:spcAft>
                <a:spcPts val="600"/>
              </a:spcAft>
              <a:buFont typeface="Arial" panose="020B0604020202020204" pitchFamily="34" charset="0"/>
              <a:buChar char="•"/>
            </a:pPr>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saulės baterijų, integruotų į fasadus, ir įstiklintas lubas </a:t>
            </a: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42900" indent="-342900" algn="l">
              <a:buFont typeface="Arial" panose="020B0604020202020204" pitchFamily="34" charset="0"/>
              <a:buChar char="•"/>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vietoje esančio pirolizės įrenginio, perdirbančio organines atliekas </a:t>
            </a:r>
          </a:p>
        </p:txBody>
      </p:sp>
      <p:pic>
        <p:nvPicPr>
          <p:cNvPr id="14" name="Obraz 13"/>
          <p:cNvPicPr>
            <a:picLocks/>
          </p:cNvPicPr>
          <p:nvPr/>
        </p:nvPicPr>
        <p:blipFill rotWithShape="1">
          <a:blip r:embed="rId4" cstate="print">
            <a:extLst>
              <a:ext uri="{28A0092B-C50C-407E-A947-70E740481C1C}">
                <a14:useLocalDpi xmlns:a14="http://schemas.microsoft.com/office/drawing/2010/main" val="0"/>
              </a:ext>
            </a:extLst>
          </a:blip>
          <a:srcRect b="12116"/>
          <a:stretch/>
        </p:blipFill>
        <p:spPr>
          <a:xfrm>
            <a:off x="5604140" y="1206289"/>
            <a:ext cx="6588000" cy="4374000"/>
          </a:xfrm>
          <a:prstGeom prst="rect">
            <a:avLst/>
          </a:prstGeom>
        </p:spPr>
      </p:pic>
    </p:spTree>
    <p:extLst>
      <p:ext uri="{BB962C8B-B14F-4D97-AF65-F5344CB8AC3E}">
        <p14:creationId xmlns:p14="http://schemas.microsoft.com/office/powerpoint/2010/main" val="197688070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0" y="1206288"/>
            <a:ext cx="5616000"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r>
              <a:rPr lang="pl-PL" sz="2300" b="1" dirty="0">
                <a:solidFill>
                  <a:srgbClr val="003399"/>
                </a:solidFill>
                <a:latin typeface="Century Gothic" panose="020B0502020202020204" pitchFamily="34" charset="0"/>
              </a:rPr>
              <a:t>Šiluma:</a:t>
            </a:r>
          </a:p>
          <a:p>
            <a:pPr marL="342900" indent="-342900" algn="l">
              <a:spcAft>
                <a:spcPts val="600"/>
              </a:spcAft>
              <a:buFont typeface="Arial" panose="020B0604020202020204" pitchFamily="34" charset="0"/>
              <a:buChar char="•"/>
            </a:pPr>
            <a:r>
              <a:rPr lang="pl-PL" sz="2300" b="1" dirty="0">
                <a:solidFill>
                  <a:srgbClr val="003399"/>
                </a:solidFill>
                <a:latin typeface="Century Gothic" panose="020B0502020202020204" pitchFamily="34" charset="0"/>
              </a:rPr>
              <a:t>gaunama iš vietoje esančio pirolizės įrenginio ir saulės elektrinės</a:t>
            </a:r>
            <a:endParaRPr lang="lt-LT" sz="2300" b="1" dirty="0">
              <a:solidFill>
                <a:srgbClr val="003399"/>
              </a:solidFill>
              <a:latin typeface="Century Gothic" panose="020B0502020202020204" pitchFamily="34" charset="0"/>
            </a:endParaRPr>
          </a:p>
          <a:p>
            <a:pPr marL="342900" indent="-342900" algn="l">
              <a:buFont typeface="Arial" panose="020B0604020202020204" pitchFamily="34" charset="0"/>
              <a:buChar char="•"/>
            </a:pPr>
            <a:r>
              <a:rPr sz="2300" b="1" dirty="0" smtClean="0">
                <a:solidFill>
                  <a:srgbClr val="003399"/>
                </a:solidFill>
                <a:latin typeface="Century Gothic" panose="020B0502020202020204" pitchFamily="34" charset="0"/>
              </a:rPr>
              <a:t>laikomi 30 metų senumo baseine, paverstame labai izoliuota energijos saugykla</a:t>
            </a:r>
          </a:p>
        </p:txBody>
      </p:sp>
      <p:pic>
        <p:nvPicPr>
          <p:cNvPr id="13" name="Obraz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604140" y="1206288"/>
            <a:ext cx="6588000" cy="4374000"/>
          </a:xfrm>
          <a:prstGeom prst="rect">
            <a:avLst/>
          </a:prstGeom>
        </p:spPr>
      </p:pic>
    </p:spTree>
    <p:extLst>
      <p:ext uri="{BB962C8B-B14F-4D97-AF65-F5344CB8AC3E}">
        <p14:creationId xmlns:p14="http://schemas.microsoft.com/office/powerpoint/2010/main" val="398780656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1" y="1206288"/>
            <a:ext cx="5617448"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spcAft>
                <a:spcPts val="600"/>
              </a:spcAft>
            </a:pPr>
            <a:r>
              <a:rPr lang="pl-PL" sz="2300" b="1" dirty="0">
                <a:solidFill>
                  <a:srgbClr val="003399"/>
                </a:solidFill>
                <a:latin typeface="Century Gothic" panose="020B0502020202020204" pitchFamily="34" charset="0"/>
              </a:rPr>
              <a:t>Baldai:</a:t>
            </a:r>
          </a:p>
          <a:p>
            <a:pPr marL="342900" indent="-342900" algn="l">
              <a:spcAft>
                <a:spcPts val="600"/>
              </a:spcAft>
              <a:buFont typeface="Arial" panose="020B0604020202020204" pitchFamily="34" charset="0"/>
              <a:buChar char="•"/>
            </a:pPr>
            <a:r>
              <a:rPr lang="en-US" sz="2300" b="1" dirty="0">
                <a:solidFill>
                  <a:srgbClr val="003399"/>
                </a:solidFill>
                <a:latin typeface="Century Gothic" panose="020B0502020202020204" pitchFamily="34" charset="0"/>
              </a:rPr>
              <a:t>palikta didžioji dalis originalių viešbučio baldų</a:t>
            </a:r>
            <a:endParaRPr lang="lt-LT" sz="2300" b="1" dirty="0">
              <a:solidFill>
                <a:srgbClr val="003399"/>
              </a:solidFill>
              <a:latin typeface="Century Gothic" panose="020B0502020202020204" pitchFamily="34" charset="0"/>
            </a:endParaRPr>
          </a:p>
          <a:p>
            <a:pPr marL="342900" indent="-342900" algn="l">
              <a:buFont typeface="Arial" panose="020B0604020202020204" pitchFamily="34" charset="0"/>
              <a:buChar char="•"/>
            </a:pPr>
            <a:r>
              <a:rPr sz="2300" b="1" dirty="0" smtClean="0">
                <a:solidFill>
                  <a:srgbClr val="003399"/>
                </a:solidFill>
                <a:latin typeface="Century Gothic" panose="020B0502020202020204" pitchFamily="34" charset="0"/>
              </a:rPr>
              <a:t>atnaujinti naudojant ekologiškus audinius</a:t>
            </a:r>
          </a:p>
        </p:txBody>
      </p:sp>
      <p:pic>
        <p:nvPicPr>
          <p:cNvPr id="14" name="Obraz 1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617447" y="1203011"/>
            <a:ext cx="6588000" cy="4374000"/>
          </a:xfrm>
          <a:prstGeom prst="rect">
            <a:avLst/>
          </a:prstGeom>
        </p:spPr>
      </p:pic>
      <p:sp>
        <p:nvSpPr>
          <p:cNvPr id="16" name="Tytuł 1"/>
          <p:cNvSpPr txBox="1">
            <a:spLocks/>
          </p:cNvSpPr>
          <p:nvPr/>
        </p:nvSpPr>
        <p:spPr>
          <a:xfrm>
            <a:off x="9995117" y="4983136"/>
            <a:ext cx="2196883" cy="597152"/>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1200" dirty="0">
                <a:solidFill>
                  <a:schemeClr val="bg1"/>
                </a:solidFill>
                <a:effectLst>
                  <a:outerShdw blurRad="38100" dist="38100" dir="2700000" algn="tl">
                    <a:srgbClr val="000000">
                      <a:alpha val="43137"/>
                    </a:srgbClr>
                  </a:outerShdw>
                </a:effectLst>
                <a:latin typeface="Century Gothic" panose="020B0502020202020204" pitchFamily="34" charset="0"/>
              </a:rPr>
              <a:t>Adomo Mørko nuotrauka</a:t>
            </a:r>
            <a:endParaRPr lang="lt-LT" sz="1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04918524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1" y="1206288"/>
            <a:ext cx="5652000"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12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marL="342900" indent="-342900" algn="l">
              <a:spcAft>
                <a:spcPts val="1200"/>
              </a:spcAft>
              <a:buFont typeface="Arial" panose="020B0604020202020204" pitchFamily="34" charset="0"/>
              <a:buChar char="•"/>
            </a:pPr>
            <a:r>
              <a:rPr sz="2300" b="1" dirty="0" smtClean="0">
                <a:solidFill>
                  <a:srgbClr val="003399"/>
                </a:solidFill>
                <a:latin typeface="Century Gothic" panose="020B0502020202020204" pitchFamily="34" charset="0"/>
              </a:rPr>
              <a:t>Viešbučio virtuvė yra sertifikuota ekologiniu ženklu „Bronze“</a:t>
            </a:r>
            <a:endParaRPr lang="lt-LT" sz="2300" b="1" dirty="0">
              <a:solidFill>
                <a:srgbClr val="003399"/>
              </a:solidFill>
              <a:latin typeface="Century Gothic" panose="020B0502020202020204" pitchFamily="34" charset="0"/>
            </a:endParaRPr>
          </a:p>
          <a:p>
            <a:pPr marL="342900" indent="-342900" algn="l">
              <a:buFont typeface="Arial" panose="020B0604020202020204" pitchFamily="34" charset="0"/>
              <a:buChar char="•"/>
            </a:pPr>
            <a:r>
              <a:rPr lang="en-US" sz="2300" b="1" dirty="0">
                <a:solidFill>
                  <a:srgbClr val="003399"/>
                </a:solidFill>
                <a:latin typeface="Century Gothic" panose="020B0502020202020204" pitchFamily="34" charset="0"/>
              </a:rPr>
              <a:t>Aktyvios medžiagos, skirtos pagerinti patalpų aplinką. </a:t>
            </a:r>
          </a:p>
        </p:txBody>
      </p:sp>
      <p:pic>
        <p:nvPicPr>
          <p:cNvPr id="13" name="Obraz 12"/>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617447" y="1216458"/>
            <a:ext cx="6588000" cy="4374000"/>
          </a:xfrm>
          <a:prstGeom prst="rect">
            <a:avLst/>
          </a:prstGeom>
        </p:spPr>
      </p:pic>
      <p:sp>
        <p:nvSpPr>
          <p:cNvPr id="14" name="Tytuł 1"/>
          <p:cNvSpPr txBox="1">
            <a:spLocks/>
          </p:cNvSpPr>
          <p:nvPr/>
        </p:nvSpPr>
        <p:spPr>
          <a:xfrm>
            <a:off x="9995117" y="4983136"/>
            <a:ext cx="2196883" cy="597152"/>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1200" dirty="0">
                <a:solidFill>
                  <a:schemeClr val="bg1"/>
                </a:solidFill>
                <a:effectLst>
                  <a:outerShdw blurRad="38100" dist="38100" dir="2700000" algn="tl">
                    <a:srgbClr val="000000">
                      <a:alpha val="43137"/>
                    </a:srgbClr>
                  </a:outerShdw>
                </a:effectLst>
                <a:latin typeface="Century Gothic" panose="020B0502020202020204" pitchFamily="34" charset="0"/>
              </a:rPr>
              <a:t>Adomo Mørko nuotrauka</a:t>
            </a:r>
            <a:endParaRPr lang="lt-LT" sz="1200"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2252629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17000" b="-17000"/>
          </a:stretch>
        </a:blipFill>
        <a:effectLst/>
      </p:bgPr>
    </p:bg>
    <p:spTree>
      <p:nvGrpSpPr>
        <p:cNvPr id="1" name=""/>
        <p:cNvGrpSpPr/>
        <p:nvPr/>
      </p:nvGrpSpPr>
      <p:grpSpPr>
        <a:xfrm>
          <a:off x="0" y="0"/>
          <a:ext cx="0" cy="0"/>
          <a:chOff x="0" y="0"/>
          <a:chExt cx="0" cy="0"/>
        </a:xfrm>
      </p:grpSpPr>
      <p:sp>
        <p:nvSpPr>
          <p:cNvPr id="12" name="Tytuł 1"/>
          <p:cNvSpPr txBox="1">
            <a:spLocks/>
          </p:cNvSpPr>
          <p:nvPr/>
        </p:nvSpPr>
        <p:spPr>
          <a:xfrm>
            <a:off x="4258155" y="2680895"/>
            <a:ext cx="2880000" cy="288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SPA</a:t>
            </a:r>
          </a:p>
        </p:txBody>
      </p:sp>
      <p:grpSp>
        <p:nvGrpSpPr>
          <p:cNvPr id="14" name="Grupa 13"/>
          <p:cNvGrpSpPr/>
          <p:nvPr/>
        </p:nvGrpSpPr>
        <p:grpSpPr>
          <a:xfrm>
            <a:off x="7202323" y="1270271"/>
            <a:ext cx="3600000" cy="3600000"/>
            <a:chOff x="7202323" y="1270271"/>
            <a:chExt cx="3600000" cy="3600000"/>
          </a:xfrm>
        </p:grpSpPr>
        <p:sp>
          <p:nvSpPr>
            <p:cNvPr id="5" name="Prostokąt 4"/>
            <p:cNvSpPr/>
            <p:nvPr/>
          </p:nvSpPr>
          <p:spPr>
            <a:xfrm>
              <a:off x="7202323" y="1270271"/>
              <a:ext cx="3600000" cy="3600000"/>
            </a:xfrm>
            <a:prstGeom prst="rect">
              <a:avLst/>
            </a:prstGeom>
            <a:solidFill>
              <a:schemeClr val="bg1"/>
            </a:solidFill>
            <a:ln w="152400">
              <a:solidFill>
                <a:srgbClr val="00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ole tekstowe 7"/>
            <p:cNvSpPr txBox="1"/>
            <p:nvPr/>
          </p:nvSpPr>
          <p:spPr>
            <a:xfrm>
              <a:off x="7317900" y="1940807"/>
              <a:ext cx="3384000" cy="2246769"/>
            </a:xfrm>
            <a:prstGeom prst="rect">
              <a:avLst/>
            </a:prstGeom>
            <a:noFill/>
          </p:spPr>
          <p:txBody>
            <a:bodyPr wrap="square" rtlCol="0" anchor="ctr" anchorCtr="0">
              <a:spAutoFit/>
            </a:bodyPr>
            <a:lstStyle/>
            <a:p>
              <a:pPr algn="ct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„Blue Lagoon“</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ct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ct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„OrbSys“</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ct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cs typeface="Lucida Sans Unicode" panose="020B0602030504020204" pitchFamily="34" charset="0"/>
              </a:endParaRPr>
            </a:p>
            <a:p>
              <a:pPr algn="ct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Verdant ECO SPA</a:t>
              </a:r>
              <a:endParaRPr lang="lt-LT" sz="1100" b="1" dirty="0">
                <a:latin typeface="Lucida Sans Unicode" panose="020B0602030504020204" pitchFamily="34" charset="0"/>
                <a:cs typeface="Lucida Sans Unicode" panose="020B0602030504020204" pitchFamily="34" charset="0"/>
              </a:endParaRPr>
            </a:p>
          </p:txBody>
        </p:sp>
      </p:grpSp>
      <p:sp>
        <p:nvSpPr>
          <p:cNvPr id="17" name="Prostokąt 16"/>
          <p:cNvSpPr/>
          <p:nvPr/>
        </p:nvSpPr>
        <p:spPr>
          <a:xfrm>
            <a:off x="7138152" y="4931842"/>
            <a:ext cx="3744000" cy="648000"/>
          </a:xfrm>
          <a:prstGeom prst="rect">
            <a:avLst/>
          </a:prstGeom>
          <a:solidFill>
            <a:schemeClr val="bg1"/>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19977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9000" b="-3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0" y="2544853"/>
            <a:ext cx="6095999" cy="152984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Žiedinė ekonomika</a:t>
            </a:r>
            <a:r>
              <a:rPr sz="2800" dirty="0" smtClean="0"/>
              <a:t>:</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42900" indent="-342900" algn="l">
              <a:spcAft>
                <a:spcPts val="600"/>
              </a:spcAft>
              <a:buFont typeface="Arial" panose="020B0604020202020204" pitchFamily="34" charset="0"/>
              <a:buChar char="•"/>
            </a:pPr>
            <a:r>
              <a:rPr sz="2400" dirty="0" smtClean="0">
                <a:solidFill>
                  <a:srgbClr val="003399"/>
                </a:solidFill>
                <a:latin typeface="Century Gothic" panose="020B0502020202020204" pitchFamily="34" charset="0"/>
              </a:rPr>
              <a:t>Alternatyva dabartiniam linijinės ekonomikos modeliui</a:t>
            </a: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3283979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noChangeAspect="1"/>
          </p:cNvSpPr>
          <p:nvPr/>
        </p:nvSpPr>
        <p:spPr>
          <a:xfrm>
            <a:off x="6845355" y="1176117"/>
            <a:ext cx="4392000" cy="4392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„Blue Lagoon“</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174625" algn="just"/>
            <a:endParaRPr lang="lt-LT" sz="2800" b="1" dirty="0" smtClean="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1"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2100" dirty="0" smtClean="0">
                <a:solidFill>
                  <a:srgbClr val="003399"/>
                </a:solidFill>
                <a:latin typeface="Century Gothic" panose="020B0502020202020204" pitchFamily="34" charset="0"/>
              </a:rPr>
              <a:t>GERA PRAKTIKA</a:t>
            </a:r>
            <a:endParaRPr lang="lt-LT" sz="2100" dirty="0">
              <a:solidFill>
                <a:srgbClr val="003399"/>
              </a:solidFill>
              <a:latin typeface="Century Gothic" panose="020B0502020202020204" pitchFamily="34" charset="0"/>
            </a:endParaRPr>
          </a:p>
          <a:p>
            <a:pPr algn="l">
              <a:spcAft>
                <a:spcPts val="1200"/>
              </a:spcAft>
            </a:pPr>
            <a:r>
              <a:rPr sz="2100" b="1" dirty="0" smtClean="0">
                <a:solidFill>
                  <a:srgbClr val="003399"/>
                </a:solidFill>
                <a:latin typeface="Century Gothic" panose="020B0502020202020204" pitchFamily="34" charset="0"/>
              </a:rPr>
              <a:t>Energetikos įmonė išgauna geoterminį skystį, kurio temperatūra siekia 240 °C, kad būtų sukurta elektra ir tiekiamas karštas vanduo centriniam šildymui maždaug 17 000 žmonių, o elektra – 45 000, įskaitant „Blue Lagoon</a:t>
            </a:r>
            <a:r>
              <a:rPr sz="2100" dirty="0" smtClean="0">
                <a:solidFill>
                  <a:srgbClr val="003399"/>
                </a:solidFill>
                <a:latin typeface="Century Gothic" panose="020B0502020202020204" pitchFamily="34" charset="0"/>
              </a:rPr>
              <a:t>“</a:t>
            </a:r>
          </a:p>
        </p:txBody>
      </p:sp>
      <p:sp>
        <p:nvSpPr>
          <p:cNvPr id="14" name="Tytuł 1"/>
          <p:cNvSpPr txBox="1">
            <a:spLocks/>
          </p:cNvSpPr>
          <p:nvPr/>
        </p:nvSpPr>
        <p:spPr>
          <a:xfrm>
            <a:off x="3625057" y="6158752"/>
            <a:ext cx="3220298" cy="7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https://www.bluelagoon.com/about/sustainability</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19196078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noChangeAspect="1"/>
          </p:cNvSpPr>
          <p:nvPr/>
        </p:nvSpPr>
        <p:spPr>
          <a:xfrm>
            <a:off x="6845355" y="1176117"/>
            <a:ext cx="4392000" cy="4392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„OrbSys“</a:t>
            </a:r>
            <a:endParaRPr lang="lt-LT" sz="2800" b="1" dirty="0" smtClean="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1"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spcAft>
                <a:spcPts val="1200"/>
              </a:spcAft>
            </a:pPr>
            <a:r>
              <a:rPr lang="en-US" sz="2300" b="1" dirty="0">
                <a:solidFill>
                  <a:srgbClr val="003399"/>
                </a:solidFill>
                <a:effectLst>
                  <a:outerShdw blurRad="38100" dist="38100" dir="2700000" algn="tl">
                    <a:srgbClr val="000000">
                      <a:alpha val="43137"/>
                    </a:srgbClr>
                  </a:outerShdw>
                </a:effectLst>
                <a:latin typeface="Century Gothic" panose="020B0502020202020204" pitchFamily="34" charset="0"/>
              </a:rPr>
              <a:t>Naujas dušas cirkuliuoja vandenį, uždara sistema įkvėpė pakartotinį nuotekų naudojimą tarptautinėje kosminėje stotyje. Taip sutaupoma iki 90 % vandens ir 80 % energijos, sunaudojamos įprastam dušui</a:t>
            </a:r>
          </a:p>
        </p:txBody>
      </p:sp>
      <p:sp>
        <p:nvSpPr>
          <p:cNvPr id="13" name="Tytuł 1"/>
          <p:cNvSpPr txBox="1">
            <a:spLocks/>
          </p:cNvSpPr>
          <p:nvPr/>
        </p:nvSpPr>
        <p:spPr>
          <a:xfrm>
            <a:off x="3625057" y="5862918"/>
            <a:ext cx="3220298" cy="99508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l"/>
            <a:r>
              <a:rPr lang="en-US" sz="1400" dirty="0">
                <a:solidFill>
                  <a:srgbClr val="003399"/>
                </a:solidFill>
                <a:latin typeface="Century Gothic" panose="020B0502020202020204" pitchFamily="34" charset="0"/>
              </a:rPr>
              <a:t>Šaltinis: </a:t>
            </a:r>
            <a:r>
              <a:rPr lang="en-US" sz="1400" dirty="0">
                <a:latin typeface="Century Gothic" panose="020B0502020202020204" pitchFamily="34" charset="0"/>
                <a:hlinkClick r:id="rId4"/>
              </a:rPr>
              <a:t>https://orbital-systems.com/blog/changing-the-world-one-shower-at-a-time/</a:t>
            </a:r>
            <a:endParaRPr lang="lt-LT" sz="14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08536537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90000"/>
            <a:lum/>
          </a:blip>
          <a:srcRect/>
          <a:stretch>
            <a:fillRect t="-9000" b="-9000"/>
          </a:stretch>
        </a:blipFill>
        <a:effectLst/>
      </p:bgPr>
    </p:bg>
    <p:spTree>
      <p:nvGrpSpPr>
        <p:cNvPr id="1" name=""/>
        <p:cNvGrpSpPr/>
        <p:nvPr/>
      </p:nvGrpSpPr>
      <p:grpSpPr>
        <a:xfrm>
          <a:off x="0" y="0"/>
          <a:ext cx="0" cy="0"/>
          <a:chOff x="0" y="0"/>
          <a:chExt cx="0" cy="0"/>
        </a:xfrm>
      </p:grpSpPr>
      <p:sp>
        <p:nvSpPr>
          <p:cNvPr id="12" name="Tytuł 1"/>
          <p:cNvSpPr txBox="1">
            <a:spLocks noChangeAspect="1"/>
          </p:cNvSpPr>
          <p:nvPr/>
        </p:nvSpPr>
        <p:spPr>
          <a:xfrm>
            <a:off x="6845355" y="1176117"/>
            <a:ext cx="4392000" cy="4392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just">
              <a:spcAft>
                <a:spcPts val="1200"/>
              </a:spcAft>
            </a:pPr>
            <a:r>
              <a:rPr lang="pl-PL" sz="2800" dirty="0">
                <a:solidFill>
                  <a:srgbClr val="003399"/>
                </a:solidFill>
                <a:latin typeface="Century Gothic" panose="020B0502020202020204" pitchFamily="34" charset="0"/>
              </a:rPr>
              <a:t>ATVEJO ANALIZĖ</a:t>
            </a:r>
            <a:endParaRPr lang="lt-LT" sz="2800" i="1" dirty="0">
              <a:solidFill>
                <a:srgbClr val="003399"/>
              </a:solidFill>
              <a:latin typeface="Century Gothic" panose="020B0502020202020204" pitchFamily="34" charset="0"/>
            </a:endParaRPr>
          </a:p>
          <a:p>
            <a:pPr marL="174625" algn="just"/>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Verdant ECO SPA</a:t>
            </a:r>
          </a:p>
        </p:txBody>
      </p:sp>
      <p:sp>
        <p:nvSpPr>
          <p:cNvPr id="11" name="Tytuł 1"/>
          <p:cNvSpPr txBox="1">
            <a:spLocks/>
          </p:cNvSpPr>
          <p:nvPr/>
        </p:nvSpPr>
        <p:spPr>
          <a:xfrm>
            <a:off x="0" y="1206288"/>
            <a:ext cx="3625057"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Aft>
                <a:spcPts val="600"/>
              </a:spcAft>
            </a:pPr>
            <a:r>
              <a:rPr lang="pl-PL" sz="2300" dirty="0" smtClean="0">
                <a:solidFill>
                  <a:srgbClr val="003399"/>
                </a:solidFill>
                <a:latin typeface="Century Gothic" panose="020B0502020202020204" pitchFamily="34" charset="0"/>
              </a:rPr>
              <a:t>GERA PRAKTIKA</a:t>
            </a:r>
            <a:endParaRPr lang="lt-LT" sz="2300" dirty="0">
              <a:solidFill>
                <a:srgbClr val="003399"/>
              </a:solidFill>
              <a:latin typeface="Century Gothic" panose="020B0502020202020204" pitchFamily="34" charset="0"/>
            </a:endParaRPr>
          </a:p>
          <a:p>
            <a:pPr algn="l">
              <a:spcAft>
                <a:spcPts val="1200"/>
              </a:spcAft>
            </a:pPr>
            <a:r>
              <a:rPr lang="pl-PL" sz="2300" b="1" dirty="0">
                <a:solidFill>
                  <a:srgbClr val="003399"/>
                </a:solidFill>
                <a:effectLst>
                  <a:outerShdw blurRad="38100" dist="38100" dir="2700000" algn="tl">
                    <a:srgbClr val="000000">
                      <a:alpha val="43137"/>
                    </a:srgbClr>
                  </a:outerShdw>
                </a:effectLst>
                <a:latin typeface="Century Gothic" panose="020B0502020202020204" pitchFamily="34" charset="0"/>
              </a:rPr>
              <a:t>SPA pabrėžia, kad jie naudoja vietoje auginamus beržus ir siūlo ekologiškų produktų asortimentą kartu su pačių gaminamais kosmetologijos, kūno procedūrų ir SPA ritualų produktais.</a:t>
            </a:r>
          </a:p>
        </p:txBody>
      </p:sp>
      <p:sp>
        <p:nvSpPr>
          <p:cNvPr id="14" name="Tytuł 1"/>
          <p:cNvSpPr txBox="1">
            <a:spLocks/>
          </p:cNvSpPr>
          <p:nvPr/>
        </p:nvSpPr>
        <p:spPr>
          <a:xfrm>
            <a:off x="3625057" y="6158752"/>
            <a:ext cx="3220298" cy="7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400" dirty="0">
                <a:solidFill>
                  <a:srgbClr val="003399"/>
                </a:solidFill>
                <a:latin typeface="Century Gothic" panose="020B0502020202020204" pitchFamily="34" charset="0"/>
              </a:rPr>
              <a:t>Šaltinis: https://</a:t>
            </a:r>
            <a:r>
              <a:rPr lang="pl-PL" sz="1400" dirty="0">
                <a:solidFill>
                  <a:srgbClr val="003399"/>
                </a:solidFill>
                <a:latin typeface="Century Gothic" panose="020B0502020202020204" pitchFamily="34" charset="0"/>
                <a:hlinkClick r:id="rId4"/>
              </a:rPr>
              <a:t>www.verdantecospa.lv/philosophy</a:t>
            </a:r>
            <a:r>
              <a:rPr lang="pl-PL" sz="1400" dirty="0">
                <a:solidFill>
                  <a:srgbClr val="003399"/>
                </a:solidFill>
                <a:latin typeface="Century Gothic" panose="020B0502020202020204" pitchFamily="34" charset="0"/>
              </a:rPr>
              <a:t>/</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42197190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0" y="1482119"/>
            <a:ext cx="6096000" cy="3780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rPr>
              <a:t>Kelionės į žiedinę </a:t>
            </a:r>
            <a:r>
              <a:rPr lang="lt-LT" sz="2800" b="1">
                <a:solidFill>
                  <a:srgbClr val="003399"/>
                </a:solidFill>
                <a:effectLst>
                  <a:outerShdw blurRad="38100" dist="38100" dir="2700000" algn="tl">
                    <a:srgbClr val="000000">
                      <a:alpha val="43137"/>
                    </a:srgbClr>
                  </a:outerShdw>
                </a:effectLst>
                <a:latin typeface="Century Gothic" panose="020B0502020202020204" pitchFamily="34" charset="0"/>
              </a:rPr>
              <a:t>ekonomiką </a:t>
            </a:r>
            <a:r>
              <a:rPr lang="lt-LT" sz="2800" b="1" smtClean="0">
                <a:solidFill>
                  <a:srgbClr val="003399"/>
                </a:solidFill>
                <a:effectLst>
                  <a:outerShdw blurRad="38100" dist="38100" dir="2700000" algn="tl">
                    <a:srgbClr val="000000">
                      <a:alpha val="43137"/>
                    </a:srgbClr>
                  </a:outerShdw>
                </a:effectLst>
                <a:latin typeface="Century Gothic" panose="020B0502020202020204" pitchFamily="34" charset="0"/>
              </a:rPr>
              <a:t>pradžia</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r>
              <a:rPr lang="pl-PL" sz="3600" dirty="0" smtClean="0">
                <a:solidFill>
                  <a:srgbClr val="003399"/>
                </a:solidFill>
                <a:latin typeface="Century Gothic" panose="020B0502020202020204" pitchFamily="34" charset="0"/>
              </a:rPr>
              <a:t>3 </a:t>
            </a:r>
            <a:r>
              <a:rPr lang="pl-PL" sz="3600" dirty="0">
                <a:solidFill>
                  <a:srgbClr val="003399"/>
                </a:solidFill>
                <a:latin typeface="Century Gothic" panose="020B0502020202020204" pitchFamily="34" charset="0"/>
              </a:rPr>
              <a:t>dalis.</a:t>
            </a:r>
          </a:p>
          <a:p>
            <a:r>
              <a:rPr sz="3600" dirty="0" smtClean="0">
                <a:solidFill>
                  <a:srgbClr val="003399"/>
                </a:solidFill>
                <a:latin typeface="Century Gothic" panose="020B0502020202020204" pitchFamily="34" charset="0"/>
              </a:rPr>
              <a:t>Priemonės ir instrumentai, palaikantys ŽE įgyvendinimą</a:t>
            </a:r>
            <a:endParaRPr lang="lt-LT" sz="36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215735831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1800" y="1197314"/>
            <a:ext cx="3900031" cy="188277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200" b="1" dirty="0" smtClean="0">
                <a:solidFill>
                  <a:srgbClr val="003399"/>
                </a:solidFill>
                <a:latin typeface="Century Gothic" panose="020B0502020202020204" pitchFamily="34" charset="0"/>
              </a:rPr>
              <a:t>    Aplinkos apsaugos politika </a:t>
            </a:r>
            <a:r>
              <a:rPr lang="en-US" sz="2200" b="1" dirty="0" smtClean="0">
                <a:solidFill>
                  <a:srgbClr val="003399"/>
                </a:solidFill>
                <a:latin typeface="Century Gothic" panose="020B0502020202020204" pitchFamily="34" charset="0"/>
              </a:rPr>
              <a:t>
</a:t>
            </a:r>
            <a:r>
              <a:rPr sz="2200" b="1" dirty="0" smtClean="0">
                <a:solidFill>
                  <a:srgbClr val="003399"/>
                </a:solidFill>
                <a:latin typeface="Century Gothic" panose="020B0502020202020204" pitchFamily="34" charset="0"/>
              </a:rPr>
              <a:t>+ Naujovės </a:t>
            </a:r>
            <a:r>
              <a:rPr lang="en-US" sz="2200" b="1" dirty="0" smtClean="0">
                <a:solidFill>
                  <a:srgbClr val="003399"/>
                </a:solidFill>
                <a:latin typeface="Century Gothic" panose="020B0502020202020204" pitchFamily="34" charset="0"/>
              </a:rPr>
              <a:t>
</a:t>
            </a:r>
            <a:r>
              <a:rPr sz="2200" b="1" dirty="0" smtClean="0">
                <a:solidFill>
                  <a:srgbClr val="003399"/>
                </a:solidFill>
                <a:latin typeface="Century Gothic" panose="020B0502020202020204" pitchFamily="34" charset="0"/>
              </a:rPr>
              <a:t>+ Ekonominis augimas</a:t>
            </a:r>
            <a:r>
              <a:rPr lang="en-US" sz="2200" b="1" dirty="0" smtClean="0">
                <a:solidFill>
                  <a:srgbClr val="003399"/>
                </a:solidFill>
                <a:latin typeface="Century Gothic" panose="020B0502020202020204" pitchFamily="34" charset="0"/>
              </a:rPr>
              <a:t>
</a:t>
            </a:r>
            <a:r>
              <a:rPr sz="2200" b="1" dirty="0" smtClean="0">
                <a:solidFill>
                  <a:srgbClr val="003399"/>
                </a:solidFill>
                <a:latin typeface="Century Gothic" panose="020B0502020202020204" pitchFamily="34" charset="0"/>
              </a:rPr>
              <a:t> =  Žiedinė ekonomika</a:t>
            </a:r>
            <a:endParaRPr lang="lt-LT" sz="2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705" y="1467864"/>
            <a:ext cx="4244745" cy="3999345"/>
          </a:xfrm>
          <a:prstGeom prst="rect">
            <a:avLst/>
          </a:prstGeom>
        </p:spPr>
      </p:pic>
      <p:graphicFrame>
        <p:nvGraphicFramePr>
          <p:cNvPr id="4" name="Tabela 3"/>
          <p:cNvGraphicFramePr>
            <a:graphicFrameLocks noGrp="1"/>
          </p:cNvGraphicFramePr>
          <p:nvPr>
            <p:extLst>
              <p:ext uri="{D42A27DB-BD31-4B8C-83A1-F6EECF244321}">
                <p14:modId xmlns:p14="http://schemas.microsoft.com/office/powerpoint/2010/main" val="1558405125"/>
              </p:ext>
            </p:extLst>
          </p:nvPr>
        </p:nvGraphicFramePr>
        <p:xfrm>
          <a:off x="6497052" y="1463205"/>
          <a:ext cx="3545306" cy="3509848"/>
        </p:xfrm>
        <a:graphic>
          <a:graphicData uri="http://schemas.openxmlformats.org/drawingml/2006/table">
            <a:tbl>
              <a:tblPr firstRow="1" bandRow="1">
                <a:tableStyleId>{5C22544A-7EE6-4342-B048-85BDC9FD1C3A}</a:tableStyleId>
              </a:tblPr>
              <a:tblGrid>
                <a:gridCol w="177265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0"/>
                    </a:ext>
                  </a:extLst>
                </a:gridCol>
                <a:gridCol w="1772653">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0001"/>
                    </a:ext>
                  </a:extLst>
                </a:gridCol>
              </a:tblGrid>
              <a:tr h="1754924">
                <a:tc>
                  <a:txBody>
                    <a:bodyPr/>
                    <a:lstStyle/>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TVARI</a:t>
                      </a:r>
                      <a:endParaRPr lang="lt-LT" sz="18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endParaRPr lang="lt-LT" sz="18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PLĖTRA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EKONOMINIS</a:t>
                      </a:r>
                      <a:r>
                        <a:t/>
                      </a:r>
                      <a:br/>
                      <a:endParaRPr lang="lt-LT" sz="18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AUGIMAS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0"/>
                  </a:ext>
                </a:extLst>
              </a:tr>
              <a:tr h="1754924">
                <a:tc>
                  <a:txBody>
                    <a:bodyPr/>
                    <a:lstStyle/>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EKO-</a:t>
                      </a:r>
                      <a:endParaRPr lang="lt-LT" sz="18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endParaRPr lang="lt-LT" sz="1800" b="1"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INOVACIJOS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ŽIEDINĖ</a:t>
                      </a:r>
                    </a:p>
                    <a:p>
                      <a:pPr algn="ctr"/>
                      <a:r>
                        <a:t> </a:t>
                      </a:r>
                    </a:p>
                    <a:p>
                      <a:pPr algn="ctr"/>
                      <a:r>
                        <a:rPr lang="en-US" sz="1800" b="1" dirty="0">
                          <a:solidFill>
                            <a:schemeClr val="bg1"/>
                          </a:solidFill>
                          <a:effectLst>
                            <a:outerShdw blurRad="38100" dist="38100" dir="2700000" algn="tl">
                              <a:srgbClr val="000000">
                                <a:alpha val="43137"/>
                              </a:srgbClr>
                            </a:outerShdw>
                          </a:effectLst>
                          <a:latin typeface="Century Gothic" panose="020B0502020202020204" pitchFamily="34" charset="0"/>
                        </a:rPr>
                        <a:t>EKONOMIKA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1"/>
                  </a:ext>
                </a:extLst>
              </a:tr>
            </a:tbl>
          </a:graphicData>
        </a:graphic>
      </p:graphicFrame>
    </p:spTree>
    <p:extLst>
      <p:ext uri="{BB962C8B-B14F-4D97-AF65-F5344CB8AC3E}">
        <p14:creationId xmlns:p14="http://schemas.microsoft.com/office/powerpoint/2010/main" val="232839795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0" y="1620252"/>
            <a:ext cx="7555832" cy="303666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800" b="1" dirty="0" smtClean="0">
                <a:solidFill>
                  <a:srgbClr val="003399"/>
                </a:solidFill>
                <a:latin typeface="Century Gothic" panose="020B0502020202020204" pitchFamily="34" charset="0"/>
              </a:rPr>
              <a:t>Žiedinės ekonomikos įrankiai ir priemonės:</a:t>
            </a:r>
          </a:p>
          <a:p>
            <a:pPr algn="l">
              <a:spcAft>
                <a:spcPts val="600"/>
              </a:spcAft>
            </a:pPr>
            <a:r>
              <a:rPr sz="2400" b="1" dirty="0" smtClean="0">
                <a:solidFill>
                  <a:srgbClr val="003399"/>
                </a:solidFill>
                <a:latin typeface="Century Gothic" panose="020B0502020202020204" pitchFamily="34" charset="0"/>
              </a:rPr>
              <a:t>Siekiant palengvinti perėjimą prie žiedinės ekonomikos, Komisija parengė įvairias priemones ir įrankius. Norėdami gauti daugiau informacijos apie įvairius įrankius, apsilankykite jų konkrečiame tinklalapyje</a:t>
            </a: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700132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4000" b="-14000"/>
          </a:stretch>
        </a:blipFill>
        <a:effectLst/>
      </p:bgPr>
    </p:bg>
    <p:spTree>
      <p:nvGrpSpPr>
        <p:cNvPr id="1" name=""/>
        <p:cNvGrpSpPr/>
        <p:nvPr/>
      </p:nvGrpSpPr>
      <p:grpSpPr>
        <a:xfrm>
          <a:off x="0" y="0"/>
          <a:ext cx="0" cy="0"/>
          <a:chOff x="0" y="0"/>
          <a:chExt cx="0" cy="0"/>
        </a:xfrm>
      </p:grpSpPr>
      <p:pic>
        <p:nvPicPr>
          <p:cNvPr id="13" name="Obraz 12"/>
          <p:cNvPicPr>
            <a:picLocks noChangeAspect="1"/>
          </p:cNvPicPr>
          <p:nvPr/>
        </p:nvPicPr>
        <p:blipFill>
          <a:blip r:embed="rId4" cstate="print"/>
          <a:stretch>
            <a:fillRect/>
          </a:stretch>
        </p:blipFill>
        <p:spPr>
          <a:xfrm>
            <a:off x="7505653" y="1005259"/>
            <a:ext cx="4686347" cy="5852742"/>
          </a:xfrm>
          <a:prstGeom prst="rect">
            <a:avLst/>
          </a:prstGeom>
        </p:spPr>
      </p:pic>
      <p:pic>
        <p:nvPicPr>
          <p:cNvPr id="3" name="Obraz 2"/>
          <p:cNvPicPr>
            <a:picLocks noChangeAspect="1"/>
          </p:cNvPicPr>
          <p:nvPr/>
        </p:nvPicPr>
        <p:blipFill>
          <a:blip r:embed="rId5" cstate="print"/>
          <a:stretch>
            <a:fillRect/>
          </a:stretch>
        </p:blipFill>
        <p:spPr>
          <a:xfrm>
            <a:off x="-1" y="2258535"/>
            <a:ext cx="7505654" cy="4599465"/>
          </a:xfrm>
          <a:prstGeom prst="rect">
            <a:avLst/>
          </a:prstGeom>
        </p:spPr>
      </p:pic>
      <p:pic>
        <p:nvPicPr>
          <p:cNvPr id="1026" name="Picture 2" descr="https://www.eesc.europa.eu/sites/default/files/styles/large/public/images/circulareconomy_banner.png?itok=1aDriwC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1"/>
            <a:ext cx="6892043" cy="2297349"/>
          </a:xfrm>
          <a:prstGeom prst="rect">
            <a:avLst/>
          </a:prstGeom>
          <a:noFill/>
          <a:extLst>
            <a:ext uri="{909E8E84-426E-40DD-AFC4-6F175D3DCCD1}">
              <a14:hiddenFill xmlns:a14="http://schemas.microsoft.com/office/drawing/2010/main">
                <a:solidFill>
                  <a:srgbClr val="FFFFFF"/>
                </a:solidFill>
              </a14:hiddenFill>
            </a:ext>
          </a:extLst>
        </p:spPr>
      </p:pic>
      <p:sp>
        <p:nvSpPr>
          <p:cNvPr id="14" name="Tytuł 1"/>
          <p:cNvSpPr txBox="1">
            <a:spLocks/>
          </p:cNvSpPr>
          <p:nvPr/>
        </p:nvSpPr>
        <p:spPr>
          <a:xfrm>
            <a:off x="1" y="6535271"/>
            <a:ext cx="12192000" cy="322729"/>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1200" dirty="0">
                <a:solidFill>
                  <a:srgbClr val="003399"/>
                </a:solidFill>
                <a:effectLst>
                  <a:outerShdw blurRad="38100" dist="38100" dir="2700000" algn="tl">
                    <a:srgbClr val="000000">
                      <a:alpha val="43137"/>
                    </a:srgbClr>
                  </a:outerShdw>
                </a:effectLst>
                <a:latin typeface="Century Gothic" panose="020B0502020202020204" pitchFamily="34" charset="0"/>
              </a:rPr>
              <a:t>Šaltinis: </a:t>
            </a:r>
            <a:r>
              <a:rPr lang="pl-PL" sz="1200" dirty="0">
                <a:solidFill>
                  <a:srgbClr val="003399"/>
                </a:solidFill>
                <a:latin typeface="Century Gothic" panose="020B0502020202020204" pitchFamily="34" charset="0"/>
                <a:hlinkClick r:id="rId7" action="ppaction://hlinkfile"/>
              </a:rPr>
              <a:t>circulareconomy.europa.eu\platform</a:t>
            </a:r>
            <a:endParaRPr lang="lt-LT" sz="12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17316715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0" y="1197314"/>
            <a:ext cx="5582653" cy="3567191"/>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400" b="1" u="sng" dirty="0" err="1" smtClean="0">
                <a:solidFill>
                  <a:srgbClr val="0070C0"/>
                </a:solidFill>
                <a:effectLst>
                  <a:outerShdw blurRad="38100" dist="38100" dir="2700000" algn="tl">
                    <a:srgbClr val="000000">
                      <a:alpha val="43137"/>
                    </a:srgbClr>
                  </a:outerShdw>
                </a:effectLst>
                <a:latin typeface="Century Gothic" panose="020B0502020202020204" pitchFamily="34" charset="0"/>
              </a:rPr>
              <a:t>LYGIS</a:t>
            </a:r>
            <a:r>
              <a:rPr lang="en-US" sz="2400" b="1" u="sng" dirty="0" smtClean="0">
                <a:solidFill>
                  <a:srgbClr val="0070C0"/>
                </a:solidFill>
                <a:effectLst>
                  <a:outerShdw blurRad="38100" dist="38100" dir="2700000" algn="tl">
                    <a:srgbClr val="000000">
                      <a:alpha val="43137"/>
                    </a:srgbClr>
                  </a:outerShdw>
                </a:effectLst>
                <a:latin typeface="Century Gothic" panose="020B0502020202020204" pitchFamily="34" charset="0"/>
              </a:rPr>
              <a:t> (-</a:t>
            </a:r>
            <a:r>
              <a:rPr lang="en-US" sz="2400" b="1" u="sng" dirty="0" err="1" smtClean="0">
                <a:solidFill>
                  <a:srgbClr val="0070C0"/>
                </a:solidFill>
                <a:effectLst>
                  <a:outerShdw blurRad="38100" dist="38100" dir="2700000" algn="tl">
                    <a:srgbClr val="000000">
                      <a:alpha val="43137"/>
                    </a:srgbClr>
                  </a:outerShdw>
                </a:effectLst>
                <a:latin typeface="Century Gothic" panose="020B0502020202020204" pitchFamily="34" charset="0"/>
              </a:rPr>
              <a:t>IAI</a:t>
            </a:r>
            <a:r>
              <a:rPr lang="en-US" sz="2400" b="1" u="sng" dirty="0" smtClean="0">
                <a:solidFill>
                  <a:srgbClr val="0070C0"/>
                </a:solidFill>
                <a:effectLst>
                  <a:outerShdw blurRad="38100" dist="38100" dir="2700000" algn="tl">
                    <a:srgbClr val="000000">
                      <a:alpha val="43137"/>
                    </a:srgbClr>
                  </a:outerShdw>
                </a:effectLst>
                <a:latin typeface="Century Gothic" panose="020B0502020202020204" pitchFamily="34" charset="0"/>
              </a:rPr>
              <a:t>) – </a:t>
            </a:r>
            <a:r>
              <a:rPr lang="pl-PL" sz="16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
            </a:r>
            <a:br>
              <a:rPr lang="pl-PL" sz="1600" b="1" dirty="0" smtClean="0">
                <a:solidFill>
                  <a:srgbClr val="003399"/>
                </a:solidFill>
                <a:effectLst>
                  <a:outerShdw blurRad="38100" dist="38100" dir="2700000" algn="tl">
                    <a:srgbClr val="000000">
                      <a:alpha val="43137"/>
                    </a:srgbClr>
                  </a:outerShdw>
                </a:effectLst>
                <a:latin typeface="Century Gothic" panose="020B0502020202020204" pitchFamily="34" charset="0"/>
              </a:rPr>
            </a:br>
            <a:r>
              <a:rPr sz="2000" b="1" dirty="0" err="1" smtClean="0">
                <a:solidFill>
                  <a:srgbClr val="003399"/>
                </a:solidFill>
                <a:effectLst>
                  <a:outerShdw blurRad="38100" dist="38100" dir="2700000" algn="tl">
                    <a:srgbClr val="000000">
                      <a:alpha val="43137"/>
                    </a:srgbClr>
                  </a:outerShdw>
                </a:effectLst>
                <a:latin typeface="Century Gothic" panose="020B0502020202020204" pitchFamily="34" charset="0"/>
              </a:rPr>
              <a:t>tvarių</a:t>
            </a:r>
            <a:r>
              <a:rPr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 rezultatų kūrimas</a:t>
            </a:r>
          </a:p>
          <a:p>
            <a:pPr algn="l">
              <a:spcAft>
                <a:spcPts val="600"/>
              </a:spcAft>
            </a:pPr>
            <a:endParaRPr lang="lt-LT" sz="7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fr-FR" sz="2400" b="1" dirty="0">
                <a:solidFill>
                  <a:srgbClr val="003399"/>
                </a:solidFill>
                <a:effectLst>
                  <a:outerShdw blurRad="38100" dist="38100" dir="2700000" algn="tl">
                    <a:srgbClr val="000000">
                      <a:alpha val="43137"/>
                    </a:srgbClr>
                  </a:outerShdw>
                </a:effectLst>
                <a:latin typeface="Century Gothic" panose="020B0502020202020204" pitchFamily="34" charset="0"/>
                <a:hlinkClick r:id="rId4"/>
              </a:rPr>
              <a:t>ETV</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fr-FR" sz="2000" b="1" dirty="0">
                <a:solidFill>
                  <a:srgbClr val="003399"/>
                </a:solidFill>
                <a:effectLst>
                  <a:outerShdw blurRad="38100" dist="38100" dir="2700000" algn="tl">
                    <a:srgbClr val="000000">
                      <a:alpha val="43137"/>
                    </a:srgbClr>
                  </a:outerShdw>
                </a:effectLst>
                <a:latin typeface="Century Gothic" panose="020B0502020202020204" pitchFamily="34" charset="0"/>
              </a:rPr>
              <a:t>ES aplinkosaugos technologijų patikra</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7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hlinkClick r:id="rId4"/>
              </a:rPr>
              <a:t>PEF-OEF</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Produkto aplinkosauginis pėdsakas ir organizacijos aplinkosauginis pėdsakas</a:t>
            </a:r>
          </a:p>
        </p:txBody>
      </p:sp>
      <p:sp>
        <p:nvSpPr>
          <p:cNvPr id="8" name="Tytuł 1"/>
          <p:cNvSpPr txBox="1">
            <a:spLocks/>
          </p:cNvSpPr>
          <p:nvPr/>
        </p:nvSpPr>
        <p:spPr>
          <a:xfrm>
            <a:off x="6622507" y="1177830"/>
            <a:ext cx="5582653" cy="3586675"/>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pl-PL" sz="2400" b="1" dirty="0">
                <a:solidFill>
                  <a:srgbClr val="003399"/>
                </a:solidFill>
                <a:effectLst>
                  <a:outerShdw blurRad="38100" dist="38100" dir="2700000" algn="tl">
                    <a:srgbClr val="000000">
                      <a:alpha val="43137"/>
                    </a:srgbClr>
                  </a:outerShdw>
                </a:effectLst>
                <a:latin typeface="Century Gothic" panose="020B0502020202020204" pitchFamily="34" charset="0"/>
                <a:hlinkClick r:id="rId4"/>
              </a:rPr>
              <a:t>ES ekologinis ženklas</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pl-PL" sz="2000" b="1" dirty="0">
                <a:solidFill>
                  <a:srgbClr val="003399"/>
                </a:solidFill>
                <a:effectLst>
                  <a:outerShdw blurRad="38100" dist="38100" dir="2700000" algn="tl">
                    <a:srgbClr val="000000">
                      <a:alpha val="43137"/>
                    </a:srgbClr>
                  </a:outerShdw>
                </a:effectLst>
                <a:latin typeface="Century Gothic" panose="020B0502020202020204" pitchFamily="34" charset="0"/>
              </a:rPr>
              <a:t>Tvarūs produktai ir paslaugos</a:t>
            </a:r>
          </a:p>
          <a:p>
            <a:pPr algn="l">
              <a:spcAft>
                <a:spcPts val="600"/>
              </a:spcAft>
            </a:pPr>
            <a:endParaRPr lang="lt-LT" sz="1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hlinkClick r:id="rId4"/>
              </a:rPr>
              <a:t>EMAS</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Aplinkosaugos vadybos ir audito sistema</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105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hlinkClick r:id="rId4"/>
              </a:rPr>
              <a:t>GPP</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Ekologiški viešieji pirkimai</a:t>
            </a:r>
            <a:endParaRPr lang="lt-LT" sz="1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1" name="Prostokąt 10"/>
          <p:cNvSpPr/>
          <p:nvPr/>
        </p:nvSpPr>
        <p:spPr>
          <a:xfrm>
            <a:off x="0" y="6545927"/>
            <a:ext cx="12205161" cy="311883"/>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https://ec.europa.eu/environment/green-growth/tools-instruments/index_en.htm</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38879113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pic>
        <p:nvPicPr>
          <p:cNvPr id="3" name="Obraz 2"/>
          <p:cNvPicPr>
            <a:picLocks noChangeAspect="1"/>
          </p:cNvPicPr>
          <p:nvPr/>
        </p:nvPicPr>
        <p:blipFill>
          <a:blip r:embed="rId4" cstate="print"/>
          <a:stretch>
            <a:fillRect/>
          </a:stretch>
        </p:blipFill>
        <p:spPr>
          <a:xfrm>
            <a:off x="-1" y="0"/>
            <a:ext cx="12241195" cy="6550223"/>
          </a:xfrm>
          <a:prstGeom prst="rect">
            <a:avLst/>
          </a:prstGeom>
        </p:spPr>
      </p:pic>
      <p:sp>
        <p:nvSpPr>
          <p:cNvPr id="13" name="Prostokąt 12"/>
          <p:cNvSpPr/>
          <p:nvPr/>
        </p:nvSpPr>
        <p:spPr>
          <a:xfrm>
            <a:off x="-12000" y="6550223"/>
            <a:ext cx="12204000" cy="307777"/>
          </a:xfrm>
          <a:prstGeom prst="rect">
            <a:avLst/>
          </a:prstGeom>
          <a:solidFill>
            <a:schemeClr val="bg1">
              <a:alpha val="65000"/>
            </a:schemeClr>
          </a:solidFill>
        </p:spPr>
        <p:txBody>
          <a:bodyPr wrap="square">
            <a:spAutoFit/>
          </a:bodyPr>
          <a:lstStyle/>
          <a:p>
            <a:r>
              <a:rPr lang="fr-FR" sz="1400" dirty="0">
                <a:solidFill>
                  <a:srgbClr val="003399"/>
                </a:solidFill>
                <a:latin typeface="Century Gothic" panose="020B0502020202020204" pitchFamily="34" charset="0"/>
              </a:rPr>
              <a:t>Šaltinis: https://</a:t>
            </a:r>
            <a:r>
              <a:rPr lang="pl-PL" sz="1400" dirty="0">
                <a:solidFill>
                  <a:srgbClr val="003399"/>
                </a:solidFill>
                <a:latin typeface="Century Gothic" panose="020B0502020202020204" pitchFamily="34" charset="0"/>
                <a:hlinkClick r:id="rId5"/>
              </a:rPr>
              <a:t>ec.europa.eu/environment/emas/takeagreenstep/index.html</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15745309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0" y="1"/>
            <a:ext cx="2480526" cy="655022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Nėra nė vieno rodiklio, kuris galėtų būti vienintelis ŽE matas. Daugybė esamų rodiklių gali padėti įvertinti veiksmingumą keliose srityse, kurios tiesiogiai ar netiesiogiai prisideda prie ŽE plėtros. Juos galima suskirstyti į šias 4 grupes:</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2050" name="Picture 2" descr="https://www.abis-global.org/image-cache/ce.5bc4ef8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526" y="1"/>
            <a:ext cx="97992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p:cNvSpPr/>
          <p:nvPr/>
        </p:nvSpPr>
        <p:spPr>
          <a:xfrm>
            <a:off x="0" y="6550223"/>
            <a:ext cx="1227978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5"/>
              </a:rPr>
              <a:t>https://www.abis-global.org/news/european-commission-monitoring-framework-for-the-circular-economy</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9989713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0000"/>
            <a:lum/>
          </a:blip>
          <a:srcRect/>
          <a:stretch>
            <a:fillRect t="-9000" b="-9000"/>
          </a:stretch>
        </a:blipFill>
        <a:effectLst/>
      </p:bgPr>
    </p:bg>
    <p:spTree>
      <p:nvGrpSpPr>
        <p:cNvPr id="1" name=""/>
        <p:cNvGrpSpPr/>
        <p:nvPr/>
      </p:nvGrpSpPr>
      <p:grpSpPr>
        <a:xfrm>
          <a:off x="0" y="0"/>
          <a:ext cx="0" cy="0"/>
          <a:chOff x="0" y="0"/>
          <a:chExt cx="0" cy="0"/>
        </a:xfrm>
      </p:grpSpPr>
      <p:pic>
        <p:nvPicPr>
          <p:cNvPr id="8" name="Picture 2" descr="https://cirtoinno.eu/wp-content/themes/cirtoinno/img/schemat-ce-1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4199" y="1308390"/>
            <a:ext cx="5276332" cy="4127454"/>
          </a:xfrm>
          <a:prstGeom prst="rect">
            <a:avLst/>
          </a:prstGeom>
          <a:noFill/>
        </p:spPr>
      </p:pic>
      <p:pic>
        <p:nvPicPr>
          <p:cNvPr id="2050" name="Picture 2" descr="https://cirtoinno.eu/wp-content/themes/cirtoinno/img/schemat-ce-1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814" y="2376756"/>
            <a:ext cx="5209765" cy="2195244"/>
          </a:xfrm>
          <a:prstGeom prst="rect">
            <a:avLst/>
          </a:prstGeom>
          <a:noFill/>
          <a:extLst>
            <a:ext uri="{909E8E84-426E-40DD-AFC4-6F175D3DCCD1}">
              <a14:hiddenFill xmlns:a14="http://schemas.microsoft.com/office/drawing/2010/main">
                <a:solidFill>
                  <a:srgbClr val="FFFFFF"/>
                </a:solidFill>
              </a14:hiddenFill>
            </a:ext>
          </a:extLst>
        </p:spPr>
      </p:pic>
      <p:sp>
        <p:nvSpPr>
          <p:cNvPr id="11" name="Prostokąt 10"/>
          <p:cNvSpPr/>
          <p:nvPr/>
        </p:nvSpPr>
        <p:spPr>
          <a:xfrm>
            <a:off x="-10302" y="6550223"/>
            <a:ext cx="284400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Savas tyrimas, ARP SA</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353114201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4" name="Tytuł 1"/>
          <p:cNvSpPr txBox="1">
            <a:spLocks/>
          </p:cNvSpPr>
          <p:nvPr/>
        </p:nvSpPr>
        <p:spPr>
          <a:xfrm>
            <a:off x="7191375" y="1905000"/>
            <a:ext cx="5000625" cy="4661265"/>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spcAft>
                <a:spcPts val="1200"/>
              </a:spcAft>
              <a:buFont typeface="Arial" panose="020B0604020202020204" pitchFamily="34" charset="0"/>
              <a:buChar char="•"/>
            </a:pPr>
            <a:r>
              <a:rPr sz="2200" b="1" dirty="0" smtClean="0">
                <a:solidFill>
                  <a:srgbClr val="003399"/>
                </a:solidFill>
                <a:latin typeface="Century Gothic" panose="020B0502020202020204" pitchFamily="34" charset="0"/>
              </a:rPr>
              <a:t>Remia Europos MVĮ kuriant tikrus modelius, taupančius medžiagas, išteklius ir energiją.</a:t>
            </a:r>
          </a:p>
          <a:p>
            <a:pPr marL="342900" indent="-342900" algn="l">
              <a:spcAft>
                <a:spcPts val="1200"/>
              </a:spcAft>
              <a:buFont typeface="Arial" panose="020B0604020202020204" pitchFamily="34" charset="0"/>
              <a:buChar char="•"/>
            </a:pPr>
            <a:r>
              <a:rPr sz="2200" b="1" dirty="0" smtClean="0">
                <a:solidFill>
                  <a:srgbClr val="003399"/>
                </a:solidFill>
                <a:latin typeface="Century Gothic" panose="020B0502020202020204" pitchFamily="34" charset="0"/>
              </a:rPr>
              <a:t>Teikia informaciją, verslo sprendimus ir palaikymo įrankius, skirtus efektyviau valdyti išteklius naudojant žiedinį verslo modelį.</a:t>
            </a:r>
            <a:endParaRPr lang="lt-LT" sz="22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42900" indent="-342900" algn="l">
              <a:spcAft>
                <a:spcPts val="1200"/>
              </a:spcAft>
              <a:buFont typeface="Arial" panose="020B0604020202020204" pitchFamily="34" charset="0"/>
              <a:buChar char="•"/>
            </a:pPr>
            <a:r>
              <a:rPr sz="2200" b="1" dirty="0" smtClean="0">
                <a:solidFill>
                  <a:srgbClr val="003399"/>
                </a:solidFill>
                <a:latin typeface="Century Gothic" panose="020B0502020202020204" pitchFamily="34" charset="0"/>
              </a:rPr>
              <a:t>Remia nacionalines, regionines ir vietos iniciatyvas Europoje, remiant MVĮ, kurios siekia ŽE.</a:t>
            </a:r>
            <a:endParaRPr lang="lt-LT" sz="22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7" name="Prostokąt 16"/>
          <p:cNvSpPr/>
          <p:nvPr/>
        </p:nvSpPr>
        <p:spPr>
          <a:xfrm>
            <a:off x="0" y="6566265"/>
            <a:ext cx="12192000" cy="307777"/>
          </a:xfrm>
          <a:prstGeom prst="rect">
            <a:avLst/>
          </a:prstGeom>
          <a:solidFill>
            <a:schemeClr val="bg1">
              <a:alpha val="65000"/>
            </a:schemeClr>
          </a:solidFill>
        </p:spPr>
        <p:txBody>
          <a:bodyPr wrap="square">
            <a:spAutoFit/>
          </a:bodyPr>
          <a:lstStyle/>
          <a:p>
            <a:pPr algn="ctr"/>
            <a:r>
              <a:rPr lang="fr-FR" sz="1400" dirty="0">
                <a:solidFill>
                  <a:srgbClr val="003399"/>
                </a:solidFill>
                <a:effectLst>
                  <a:outerShdw blurRad="38100" dist="38100" dir="2700000" algn="tl">
                    <a:srgbClr val="000000">
                      <a:alpha val="43137"/>
                    </a:srgbClr>
                  </a:outerShdw>
                </a:effectLst>
                <a:latin typeface="Century Gothic" panose="020B0502020202020204" pitchFamily="34" charset="0"/>
              </a:rPr>
              <a:t>Šaltinis: </a:t>
            </a:r>
            <a:r>
              <a:rPr lang="pl-PL" sz="1400" dirty="0">
                <a:solidFill>
                  <a:srgbClr val="003399"/>
                </a:solidFill>
                <a:latin typeface="Century Gothic" panose="020B0502020202020204" pitchFamily="34" charset="0"/>
              </a:rPr>
              <a:t>https://</a:t>
            </a:r>
            <a:r>
              <a:rPr lang="pl-PL" sz="1400" dirty="0">
                <a:solidFill>
                  <a:srgbClr val="003399"/>
                </a:solidFill>
                <a:latin typeface="Century Gothic" panose="020B0502020202020204" pitchFamily="34" charset="0"/>
                <a:hlinkClick r:id="rId4"/>
              </a:rPr>
              <a:t>www.resourceefficient.eu/en</a:t>
            </a:r>
            <a:endParaRPr lang="lt-LT" sz="1400" dirty="0">
              <a:solidFill>
                <a:srgbClr val="003399"/>
              </a:solidFill>
              <a:latin typeface="Century Gothic" panose="020B0502020202020204" pitchFamily="34" charset="0"/>
            </a:endParaRPr>
          </a:p>
        </p:txBody>
      </p:sp>
      <p:pic>
        <p:nvPicPr>
          <p:cNvPr id="1026" name="Picture 2" descr="https://www.resourceefficient.eu/sites/easme/themes/erik/images/png/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7191375" cy="1905000"/>
          </a:xfrm>
          <a:prstGeom prst="rect">
            <a:avLst/>
          </a:prstGeom>
          <a:solidFill>
            <a:schemeClr val="bg1">
              <a:alpha val="65000"/>
            </a:schemeClr>
          </a:solidFill>
        </p:spPr>
      </p:pic>
    </p:spTree>
    <p:extLst>
      <p:ext uri="{BB962C8B-B14F-4D97-AF65-F5344CB8AC3E}">
        <p14:creationId xmlns:p14="http://schemas.microsoft.com/office/powerpoint/2010/main" val="339501837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4801" y="1197314"/>
            <a:ext cx="12187199" cy="181860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Žiedinė ekonomika = vertės grandinė = gyvavimo ciklas </a:t>
            </a:r>
          </a:p>
          <a:p>
            <a:pPr algn="l">
              <a:spcAft>
                <a:spcPts val="600"/>
              </a:spcAft>
            </a:pP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ISO standartai padeda organizacijoms sumažinti neigiamą turistų apgyvendinimo poveikį natūraliai aplinkai.</a:t>
            </a:r>
          </a:p>
        </p:txBody>
      </p:sp>
    </p:spTree>
    <p:extLst>
      <p:ext uri="{BB962C8B-B14F-4D97-AF65-F5344CB8AC3E}">
        <p14:creationId xmlns:p14="http://schemas.microsoft.com/office/powerpoint/2010/main" val="40896829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4801" y="1197314"/>
            <a:ext cx="12187199" cy="435892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ISO 21401, Turizmas ir susijusios paslaugos. Tvarumo valdymo sistema apgyvendinimo įstaigoms. Reikalavimai</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ISO 20611, Nuotykių turizmas. Geroji tvarumo praktika. Reikalavimai ir rekomendacijos</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ISO 21416, Pramoginio nardymo paslaugos. Tvarios pramoginės nardymo praktikos reikalavimai ir rekomendacijos</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ISO / TC 228, Turizmas ir susijusios paslaugos. Vienas iš pavyzdžių yra techninė specifikacija </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endParaRPr lang="lt-LT" sz="12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ISO / TS 13811, Turizmas ir susijusios paslaugos. Aplinkosaugos specifikacijų, skirtų apgyvendinimo įstaigoms, rengimo gairės, </a:t>
            </a:r>
          </a:p>
        </p:txBody>
      </p:sp>
    </p:spTree>
    <p:extLst>
      <p:ext uri="{BB962C8B-B14F-4D97-AF65-F5344CB8AC3E}">
        <p14:creationId xmlns:p14="http://schemas.microsoft.com/office/powerpoint/2010/main" val="21871905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3192000" y="2610656"/>
            <a:ext cx="9000000" cy="230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pl-PL" sz="24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Yra tarptautinis tvarių įmonių standartas. Žiedinė, tvari ir socialiai atsakinga verslininkystė, matuojama pagal tarptautinius standartus, tokius kaip ISO 20400, ISO 26000, ISO 14064 ir BS 8001 – skaidri tiekimo grandinė visose tvaraus verslo srityse.</a:t>
            </a:r>
          </a:p>
        </p:txBody>
      </p:sp>
      <p:grpSp>
        <p:nvGrpSpPr>
          <p:cNvPr id="13" name="Shape 145"/>
          <p:cNvGrpSpPr/>
          <p:nvPr/>
        </p:nvGrpSpPr>
        <p:grpSpPr>
          <a:xfrm>
            <a:off x="-153937" y="909391"/>
            <a:ext cx="2880000" cy="2880000"/>
            <a:chOff x="6157363" y="2536158"/>
            <a:chExt cx="2222358" cy="2222357"/>
          </a:xfrm>
        </p:grpSpPr>
        <p:sp>
          <p:nvSpPr>
            <p:cNvPr id="14"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6" name="Shape 147"/>
            <p:cNvSpPr txBox="1"/>
            <p:nvPr/>
          </p:nvSpPr>
          <p:spPr>
            <a:xfrm>
              <a:off x="6157363" y="2536158"/>
              <a:ext cx="2222357" cy="2222357"/>
            </a:xfrm>
            <a:prstGeom prst="rect">
              <a:avLst/>
            </a:prstGeom>
            <a:noFill/>
            <a:ln>
              <a:noFill/>
            </a:ln>
          </p:spPr>
          <p:txBody>
            <a:bodyPr spcFirstLastPara="1" wrap="square" lIns="91425" tIns="45700" rIns="91425" bIns="45700" anchor="ctr" anchorCtr="0">
              <a:noAutofit/>
            </a:bodyPr>
            <a:lstStyle/>
            <a:p>
              <a:pPr algn="ctr">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Pasaulinė tvarių įmonių sistema „GSES®“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sp>
        <p:nvSpPr>
          <p:cNvPr id="17" name="Prostokąt 16"/>
          <p:cNvSpPr/>
          <p:nvPr/>
        </p:nvSpPr>
        <p:spPr>
          <a:xfrm>
            <a:off x="-1" y="6550223"/>
            <a:ext cx="12192001"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https://certifications.controlunion.com/en/certification-programs/certification-programs/gses-circular-economy</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5671321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3192000" y="1975143"/>
            <a:ext cx="9000000" cy="270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Tai savanoriško proceso gairės, kuriose rekomenduojamas skaidrumas ir atskleidimas bei skatinama žiedinė ekonomika skolų ir akcijų rinkoje, parengtos „ABN Amro“, „Banco Intesa San Paolo“, „BNP Paribas“, CDC, „Circle Economy“, „Circularity Capital“, Danijos verslo administracijos, ERPB, EIB, Ellen Macarthur fondo, ING, KPMG, PGGM, Rabobank, Sitra, Suez</a:t>
            </a:r>
          </a:p>
        </p:txBody>
      </p:sp>
      <p:sp>
        <p:nvSpPr>
          <p:cNvPr id="12" name="Prostokąt 11"/>
          <p:cNvSpPr/>
          <p:nvPr/>
        </p:nvSpPr>
        <p:spPr>
          <a:xfrm>
            <a:off x="0" y="6550223"/>
            <a:ext cx="12192001"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https://certifications.controlunion.com/en/certification-programs/certification-programs/gses-circular-economy</a:t>
            </a:r>
            <a:endParaRPr lang="lt-LT" sz="1400" dirty="0">
              <a:solidFill>
                <a:srgbClr val="003399"/>
              </a:solidFill>
              <a:latin typeface="Century Gothic" panose="020B0502020202020204" pitchFamily="34" charset="0"/>
            </a:endParaRPr>
          </a:p>
        </p:txBody>
      </p:sp>
      <p:grpSp>
        <p:nvGrpSpPr>
          <p:cNvPr id="13" name="Shape 145"/>
          <p:cNvGrpSpPr/>
          <p:nvPr/>
        </p:nvGrpSpPr>
        <p:grpSpPr>
          <a:xfrm>
            <a:off x="-153937" y="909391"/>
            <a:ext cx="2880000" cy="2880000"/>
            <a:chOff x="6157363" y="2536158"/>
            <a:chExt cx="2222358" cy="2222357"/>
          </a:xfrm>
        </p:grpSpPr>
        <p:sp>
          <p:nvSpPr>
            <p:cNvPr id="14"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6" name="Shape 147"/>
            <p:cNvSpPr txBox="1"/>
            <p:nvPr/>
          </p:nvSpPr>
          <p:spPr>
            <a:xfrm>
              <a:off x="6157363" y="2536158"/>
              <a:ext cx="2222357" cy="2222357"/>
            </a:xfrm>
            <a:prstGeom prst="rect">
              <a:avLst/>
            </a:prstGeom>
            <a:noFill/>
            <a:ln>
              <a:noFill/>
            </a:ln>
          </p:spPr>
          <p:txBody>
            <a:bodyPr spcFirstLastPara="1" wrap="square" lIns="91425" tIns="45700" rIns="91425" bIns="45700" anchor="ctr" anchorCtr="0">
              <a:noAutofit/>
            </a:bodyPr>
            <a:lstStyle/>
            <a:p>
              <a:pPr algn="ctr">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Pasaulinė tvarių įmonių sistema „GSES®“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340912121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2823883" y="1197314"/>
            <a:ext cx="9376763" cy="3700542"/>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ĮVESTIS: pirmines žaliavas pakeisti antrinėmis (perdirbtomis)</a:t>
            </a:r>
          </a:p>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DIZAINAS: pašalinti/sumažinti pavojingų / toksiškų medžiagų patekimą, lengvai išardyti ir taisyti, kad būtų lengviau perdirbti, pakartotinai naudoti, pratęsti naudojimo laiką. </a:t>
            </a:r>
          </a:p>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BENDRINIMAS: padidinti produkto arba turto pajėgumo panaudojimą jo naudingo tarnavimo laikotarpiu, </a:t>
            </a:r>
          </a:p>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PRODUKTAS – PASLAUGA</a:t>
            </a:r>
          </a:p>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TARNAVIMO LAIKO PRATĘSIMAS</a:t>
            </a:r>
            <a:r>
              <a:rPr sz="1900" dirty="0" smtClean="0">
                <a:latin typeface="Century Gothic" panose="020B0502020202020204" pitchFamily="34" charset="0"/>
              </a:rPr>
              <a:t> </a:t>
            </a:r>
          </a:p>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MEDŽIAGŲ IŠTEKLIŲ ATKŪRIMAS </a:t>
            </a:r>
          </a:p>
          <a:p>
            <a:pPr algn="l">
              <a:spcAft>
                <a:spcPts val="600"/>
              </a:spcAft>
            </a:pPr>
            <a:r>
              <a:rPr lang="en-US" sz="1900" b="1" dirty="0">
                <a:solidFill>
                  <a:srgbClr val="003399"/>
                </a:solidFill>
                <a:effectLst>
                  <a:outerShdw blurRad="38100" dist="38100" dir="2700000" algn="tl">
                    <a:srgbClr val="000000">
                      <a:alpha val="43137"/>
                    </a:srgbClr>
                  </a:outerShdw>
                </a:effectLst>
                <a:latin typeface="Century Gothic" panose="020B0502020202020204" pitchFamily="34" charset="0"/>
              </a:rPr>
              <a:t>CIKLINĖS PASKATOS – kurti tinklus ir bendradarbiauti su žiedinės ekonomikos tarpininkais, t.y. atvirkštinė logistika</a:t>
            </a:r>
            <a:endParaRPr lang="lt-LT" sz="19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nvGrpSpPr>
          <p:cNvPr id="13" name="Shape 145"/>
          <p:cNvGrpSpPr/>
          <p:nvPr/>
        </p:nvGrpSpPr>
        <p:grpSpPr>
          <a:xfrm>
            <a:off x="-153937" y="909391"/>
            <a:ext cx="2880000" cy="2880000"/>
            <a:chOff x="6157363" y="2536158"/>
            <a:chExt cx="2222358" cy="2222357"/>
          </a:xfrm>
        </p:grpSpPr>
        <p:sp>
          <p:nvSpPr>
            <p:cNvPr id="14"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6" name="Shape 147"/>
            <p:cNvSpPr txBox="1"/>
            <p:nvPr/>
          </p:nvSpPr>
          <p:spPr>
            <a:xfrm>
              <a:off x="6157363" y="2536158"/>
              <a:ext cx="2222357" cy="2222357"/>
            </a:xfrm>
            <a:prstGeom prst="rect">
              <a:avLst/>
            </a:prstGeom>
            <a:noFill/>
            <a:ln>
              <a:noFill/>
            </a:ln>
          </p:spPr>
          <p:txBody>
            <a:bodyPr spcFirstLastPara="1" wrap="square" lIns="91425" tIns="45700" rIns="91425" bIns="45700" anchor="ctr" anchorCtr="0">
              <a:noAutofit/>
            </a:bodyPr>
            <a:lstStyle/>
            <a:p>
              <a:pPr algn="ctr">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Pasaulinė tvarių įmonių sistema „GSES®“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sp>
        <p:nvSpPr>
          <p:cNvPr id="17" name="Prostokąt 16"/>
          <p:cNvSpPr/>
          <p:nvPr/>
        </p:nvSpPr>
        <p:spPr>
          <a:xfrm>
            <a:off x="-8647" y="6546117"/>
            <a:ext cx="12200647" cy="311883"/>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https://certifications.controlunion.com/en/certification-programs/certification-programs/gses-circular-economy</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277303751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4801" y="1197314"/>
            <a:ext cx="12187199" cy="2444244"/>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„Nuo lopšio iki lopšio“ sertifikuotas gaminio standartas – Cradle to Cradle Certified™ Product Standard®</a:t>
            </a:r>
            <a:r>
              <a:rPr dirty="0" smtClean="0">
                <a:latin typeface="Century Gothic" panose="020B0502020202020204" pitchFamily="34" charset="0"/>
              </a:rPr>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padeda projektuotojams ir gamintojams nuolat tobulinti procesą, nagrinėjant produktą pagal penkias kokybės kategorijas – medžiagų sveikatą, medžiagų pakartotinį panaudojimą, atsinaujinančios energijos ir anglies tvarkymą, vandens tvarkymą ir socialinį teisingumą. Produktui suteikiamas pasiekimų lygis kiekvienoje kategorijoje – bazinis, bronzinis, sidabrinis, auksinis arba platininis </a:t>
            </a:r>
          </a:p>
        </p:txBody>
      </p:sp>
      <p:sp>
        <p:nvSpPr>
          <p:cNvPr id="12" name="Prostokąt 11"/>
          <p:cNvSpPr/>
          <p:nvPr/>
        </p:nvSpPr>
        <p:spPr>
          <a:xfrm>
            <a:off x="4801" y="6550223"/>
            <a:ext cx="1218720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https://www.c2ccertified.org/get-certified/product-certification</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34087390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3206646" y="2743725"/>
            <a:ext cx="9000000" cy="230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Apie 300 viešbučių, kempingų, gamtos draustinių ir kitų laisvalaikio bei apgyvendinimo įstaigų Europoje naudoja EMAS, kad pagerintų savo aplinkosauginį veiksmingumą, t.y. „Ritz Carlton“, „Scandic“ viešbučiai Berlyne, edukacinių kelionių operatorius „Studiosus“. </a:t>
            </a:r>
          </a:p>
        </p:txBody>
      </p:sp>
      <p:grpSp>
        <p:nvGrpSpPr>
          <p:cNvPr id="13" name="Shape 145"/>
          <p:cNvGrpSpPr/>
          <p:nvPr/>
        </p:nvGrpSpPr>
        <p:grpSpPr>
          <a:xfrm>
            <a:off x="-104975" y="985825"/>
            <a:ext cx="1440005" cy="1440004"/>
            <a:chOff x="6157363" y="2536158"/>
            <a:chExt cx="1111179" cy="1111179"/>
          </a:xfrm>
        </p:grpSpPr>
        <p:sp>
          <p:nvSpPr>
            <p:cNvPr id="14" name="Shape 146"/>
            <p:cNvSpPr/>
            <p:nvPr/>
          </p:nvSpPr>
          <p:spPr>
            <a:xfrm>
              <a:off x="6157364" y="2536158"/>
              <a:ext cx="1111175" cy="1111176"/>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6" name="Shape 147"/>
            <p:cNvSpPr txBox="1"/>
            <p:nvPr/>
          </p:nvSpPr>
          <p:spPr>
            <a:xfrm>
              <a:off x="6157363" y="2536158"/>
              <a:ext cx="1111179" cy="1111179"/>
            </a:xfrm>
            <a:prstGeom prst="rect">
              <a:avLst/>
            </a:prstGeom>
            <a:noFill/>
            <a:ln>
              <a:noFill/>
            </a:ln>
          </p:spPr>
          <p:txBody>
            <a:bodyPr spcFirstLastPara="1" wrap="square" lIns="91425" tIns="45700" rIns="91425" bIns="45700" anchor="ctr" anchorCtr="0">
              <a:noAutofit/>
            </a:bodyPr>
            <a:lstStyle/>
            <a:p>
              <a:pPr algn="ctr">
                <a:spcAft>
                  <a:spcPts val="600"/>
                </a:spcAft>
              </a:pP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EMAS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sp>
        <p:nvSpPr>
          <p:cNvPr id="17" name="Prostokąt 16"/>
          <p:cNvSpPr/>
          <p:nvPr/>
        </p:nvSpPr>
        <p:spPr>
          <a:xfrm>
            <a:off x="0" y="6550223"/>
            <a:ext cx="12206646"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a:t>
            </a:r>
            <a:r>
              <a:rPr dirty="0" smtClean="0"/>
              <a:t> </a:t>
            </a:r>
            <a:r>
              <a:rPr lang="pl-PL" sz="1400" dirty="0">
                <a:solidFill>
                  <a:srgbClr val="003399"/>
                </a:solidFill>
                <a:latin typeface="Century Gothic" panose="020B0502020202020204" pitchFamily="34" charset="0"/>
                <a:hlinkClick r:id="rId4"/>
              </a:rPr>
              <a:t>https://susproc.jrc.ec.europa.eu/activities/emas/documents/TourismBEMP.pdf</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78071418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2000" b="-12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1" y="2595282"/>
            <a:ext cx="12192000" cy="4262718"/>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pl-PL" sz="1800" b="1" dirty="0">
                <a:solidFill>
                  <a:srgbClr val="003399"/>
                </a:solidFill>
                <a:effectLst>
                  <a:outerShdw blurRad="38100" dist="38100" dir="2700000" algn="tl">
                    <a:srgbClr val="000000">
                      <a:alpha val="43137"/>
                    </a:srgbClr>
                  </a:outerShdw>
                </a:effectLst>
                <a:latin typeface="Century Gothic" panose="020B0502020202020204" pitchFamily="34" charset="0"/>
              </a:rPr>
              <a:t>Pagrindinė nauda turizmo operatoriams – vertės grandinė – tiesioginiai ir netiesioginiai aspektai</a:t>
            </a: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Būkite patrauklūs: </a:t>
            </a:r>
            <a:r>
              <a:rPr sz="1800" b="1" dirty="0" smtClean="0">
                <a:solidFill>
                  <a:srgbClr val="003399"/>
                </a:solidFill>
                <a:latin typeface="Century Gothic" panose="020B0502020202020204" pitchFamily="34" charset="0"/>
              </a:rPr>
              <a:t>Išlaiko savo tikslo aplinkos objektų kokybę. Daugiau nei 1/3 keliautojų pasisako už aplinką tausojantį turizmą ir yra pasirengę mokėti iki 40 % daugiau už šią patirtį.</a:t>
            </a: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Būkite pelningi: </a:t>
            </a:r>
            <a:r>
              <a:rPr lang="en-US" sz="1800" b="1" dirty="0">
                <a:solidFill>
                  <a:srgbClr val="003399"/>
                </a:solidFill>
                <a:latin typeface="Century Gothic" panose="020B0502020202020204" pitchFamily="34" charset="0"/>
              </a:rPr>
              <a:t>Taupykite pinigus naudodami mažiau išteklių, elektros, šildymo, vandens ir kt.</a:t>
            </a: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Būkite patikimi: </a:t>
            </a:r>
            <a:r>
              <a:rPr lang="en-US" sz="1800" b="1" dirty="0">
                <a:solidFill>
                  <a:srgbClr val="003399"/>
                </a:solidFill>
                <a:latin typeface="Century Gothic" panose="020B0502020202020204" pitchFamily="34" charset="0"/>
              </a:rPr>
              <a:t>Naudokite patikimiausią aplinkosaugos vadybos priemonę visame pasaulyje</a:t>
            </a: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Būkite strategiški: </a:t>
            </a:r>
            <a:r>
              <a:rPr lang="en-US" sz="1800" b="1" dirty="0">
                <a:solidFill>
                  <a:srgbClr val="003399"/>
                </a:solidFill>
                <a:latin typeface="Century Gothic" panose="020B0502020202020204" pitchFamily="34" charset="0"/>
              </a:rPr>
              <a:t>Galite tik patobulinti tai, ką galite išmatuoti! EMAS suteikia jums pagrindinių rodiklių rinkinį, su kuriuo galima sistemingai stebėti savo aplinkosauginį veiksmingumą</a:t>
            </a: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Būkite atsakingi: </a:t>
            </a:r>
            <a:r>
              <a:rPr lang="en-US" sz="1800" b="1" dirty="0">
                <a:solidFill>
                  <a:srgbClr val="003399"/>
                </a:solidFill>
                <a:latin typeface="Century Gothic" panose="020B0502020202020204" pitchFamily="34" charset="0"/>
              </a:rPr>
              <a:t>Pagerinkite savo netiesioginį poveikį aplinkai. Turizmo įmonės bendrauja su daugeliu dalyvių, nepriklausančių jų organizacijai, tokiais kaip tiekėjai, subrangovai ir, žinoma, svečiai. Jų elgesys yra jūsų aplinkosauginio pėdsako dalis!
</a:t>
            </a:r>
            <a:r>
              <a:rPr sz="1800" dirty="0">
                <a:solidFill>
                  <a:srgbClr val="003399"/>
                </a:solidFill>
                <a:latin typeface="Century Gothic" panose="020B0502020202020204" pitchFamily="34" charset="0"/>
              </a:rPr>
              <a:t/>
            </a:r>
            <a:br>
              <a:rPr sz="1800" dirty="0">
                <a:solidFill>
                  <a:srgbClr val="003399"/>
                </a:solidFill>
                <a:latin typeface="Century Gothic" panose="020B0502020202020204" pitchFamily="34" charset="0"/>
              </a:rPr>
            </a:br>
            <a:r>
              <a:rPr lang="en-US" sz="1800" b="1" dirty="0">
                <a:solidFill>
                  <a:srgbClr val="003399"/>
                </a:solidFill>
                <a:latin typeface="Century Gothic" panose="020B0502020202020204" pitchFamily="34" charset="0"/>
              </a:rPr>
              <a:t> EMAS padeda pasirinkti ir daryti teigiamą įtaką savo partneriams pagal aplinkosaugos kriterijus</a:t>
            </a:r>
          </a:p>
        </p:txBody>
      </p:sp>
      <p:grpSp>
        <p:nvGrpSpPr>
          <p:cNvPr id="8" name="Shape 145"/>
          <p:cNvGrpSpPr/>
          <p:nvPr/>
        </p:nvGrpSpPr>
        <p:grpSpPr>
          <a:xfrm>
            <a:off x="-104975" y="985825"/>
            <a:ext cx="1440005" cy="1440004"/>
            <a:chOff x="6157363" y="2536158"/>
            <a:chExt cx="1111179" cy="1111179"/>
          </a:xfrm>
        </p:grpSpPr>
        <p:sp>
          <p:nvSpPr>
            <p:cNvPr id="11" name="Shape 146"/>
            <p:cNvSpPr/>
            <p:nvPr/>
          </p:nvSpPr>
          <p:spPr>
            <a:xfrm>
              <a:off x="6157364" y="2536158"/>
              <a:ext cx="1111175" cy="1111176"/>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2" name="Shape 147"/>
            <p:cNvSpPr txBox="1"/>
            <p:nvPr/>
          </p:nvSpPr>
          <p:spPr>
            <a:xfrm>
              <a:off x="6157363" y="2536158"/>
              <a:ext cx="1111179" cy="1111179"/>
            </a:xfrm>
            <a:prstGeom prst="rect">
              <a:avLst/>
            </a:prstGeom>
            <a:noFill/>
            <a:ln>
              <a:noFill/>
            </a:ln>
          </p:spPr>
          <p:txBody>
            <a:bodyPr spcFirstLastPara="1" wrap="square" lIns="91425" tIns="45700" rIns="91425" bIns="45700" anchor="ctr" anchorCtr="0">
              <a:noAutofit/>
            </a:bodyPr>
            <a:lstStyle/>
            <a:p>
              <a:pPr algn="ctr">
                <a:spcAft>
                  <a:spcPts val="600"/>
                </a:spcAft>
              </a:pP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EMAS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13171653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8" name="Tytuł 1"/>
          <p:cNvSpPr txBox="1">
            <a:spLocks/>
          </p:cNvSpPr>
          <p:nvPr/>
        </p:nvSpPr>
        <p:spPr>
          <a:xfrm>
            <a:off x="1199" y="2837329"/>
            <a:ext cx="12192000" cy="2732354"/>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„EMAS Awards 2017“ tema – „indėlis į Europos ekonomikos apvalumą“. Apdovanojimų nugalėtojas Belgijos viešbutis „Chain Martin‘s Hotels“ demonstruoja žiedinę ekonomiką platesniu mastu.  „Martin‘s“ viešbučiai, kuriuose dirba 350 darbuotojų, įgyvendindami pirkimo politiką (įsigydami vietinius ir ekologiniu ženklu paženklintus gaminius, išperkamosios nuomos įrangą) ir tvarkydami atliekas (pirmenybę teikdami įkraunamiems produktams, pirkiniams dideliais kiekiais ir dovanotus ar pakartotinai naudojamus baldus), sutaupė daug išlaidų ir medžiagų.</a:t>
            </a:r>
          </a:p>
        </p:txBody>
      </p:sp>
      <p:grpSp>
        <p:nvGrpSpPr>
          <p:cNvPr id="11" name="Shape 145"/>
          <p:cNvGrpSpPr/>
          <p:nvPr/>
        </p:nvGrpSpPr>
        <p:grpSpPr>
          <a:xfrm>
            <a:off x="-104975" y="985825"/>
            <a:ext cx="1440005" cy="1440004"/>
            <a:chOff x="6157363" y="2536158"/>
            <a:chExt cx="1111179" cy="1111179"/>
          </a:xfrm>
        </p:grpSpPr>
        <p:sp>
          <p:nvSpPr>
            <p:cNvPr id="12" name="Shape 146"/>
            <p:cNvSpPr/>
            <p:nvPr/>
          </p:nvSpPr>
          <p:spPr>
            <a:xfrm>
              <a:off x="6157364" y="2536158"/>
              <a:ext cx="1111175" cy="1111176"/>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3" name="Shape 147"/>
            <p:cNvSpPr txBox="1"/>
            <p:nvPr/>
          </p:nvSpPr>
          <p:spPr>
            <a:xfrm>
              <a:off x="6157363" y="2536158"/>
              <a:ext cx="1111179" cy="1111179"/>
            </a:xfrm>
            <a:prstGeom prst="rect">
              <a:avLst/>
            </a:prstGeom>
            <a:noFill/>
            <a:ln>
              <a:noFill/>
            </a:ln>
          </p:spPr>
          <p:txBody>
            <a:bodyPr spcFirstLastPara="1" wrap="square" lIns="91425" tIns="45700" rIns="91425" bIns="45700" anchor="ctr" anchorCtr="0">
              <a:noAutofit/>
            </a:bodyPr>
            <a:lstStyle/>
            <a:p>
              <a:pPr algn="ctr">
                <a:spcAft>
                  <a:spcPts val="600"/>
                </a:spcAft>
              </a:pPr>
              <a:r>
                <a:rPr lang="pl-PL" sz="2800" b="1" dirty="0">
                  <a:solidFill>
                    <a:srgbClr val="003399"/>
                  </a:solidFill>
                  <a:effectLst>
                    <a:outerShdw blurRad="38100" dist="38100" dir="2700000" algn="tl">
                      <a:srgbClr val="000000">
                        <a:alpha val="43137"/>
                      </a:srgbClr>
                    </a:outerShdw>
                  </a:effectLst>
                  <a:latin typeface="Century Gothic" panose="020B0502020202020204" pitchFamily="34" charset="0"/>
                </a:rPr>
                <a:t>EMAS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grpSp>
    </p:spTree>
    <p:extLst>
      <p:ext uri="{BB962C8B-B14F-4D97-AF65-F5344CB8AC3E}">
        <p14:creationId xmlns:p14="http://schemas.microsoft.com/office/powerpoint/2010/main" val="37722594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6096001" y="1197314"/>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endParaRPr lang="lt-LT" sz="1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ŽE yra strategija, kuri:</a:t>
            </a:r>
          </a:p>
          <a:p>
            <a:pPr marL="342900" indent="-342900" algn="l">
              <a:spcAft>
                <a:spcPts val="600"/>
              </a:spcAft>
              <a:buFont typeface="Arial" panose="020B0604020202020204" pitchFamily="34" charset="0"/>
              <a:buChar char="•"/>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skatina ekonomikos augimą nedidinant išteklių naudojimo,</a:t>
            </a:r>
          </a:p>
          <a:p>
            <a:pPr marL="342900" indent="-342900" algn="l">
              <a:spcAft>
                <a:spcPts val="600"/>
              </a:spcAft>
              <a:buFont typeface="Arial" panose="020B0604020202020204" pitchFamily="34" charset="0"/>
              <a:buChar char="•"/>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giliai transformuoja gamybos grandines ir vartojimo įpročius,</a:t>
            </a:r>
          </a:p>
          <a:p>
            <a:pPr marL="342900" indent="-342900" algn="l">
              <a:spcAft>
                <a:spcPts val="600"/>
              </a:spcAft>
              <a:buFont typeface="Arial" panose="020B0604020202020204" pitchFamily="34" charset="0"/>
              <a:buChar char="•"/>
            </a:pP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sistemos lygmeniu perprojektuoja pramonės sistemas.</a:t>
            </a:r>
          </a:p>
          <a:p>
            <a:pPr marL="342900" indent="-342900" algn="l">
              <a:spcAft>
                <a:spcPts val="600"/>
              </a:spcAft>
              <a:buFont typeface="Arial" panose="020B0604020202020204" pitchFamily="34" charset="0"/>
              <a:buChar char="•"/>
            </a:pPr>
            <a:endParaRPr lang="lt-LT" sz="23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27001324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4802" y="1162808"/>
            <a:ext cx="4150340" cy="961827"/>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Turizmo sertifikavimas</a:t>
            </a:r>
            <a:r>
              <a:rPr dirty="0" smtClean="0"/>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
        <p:nvSpPr>
          <p:cNvPr id="17" name="Prostokąt 16"/>
          <p:cNvSpPr/>
          <p:nvPr/>
        </p:nvSpPr>
        <p:spPr>
          <a:xfrm>
            <a:off x="-1" y="6535271"/>
            <a:ext cx="12192001" cy="319953"/>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https://www.biodiversity.ru/coastlearn/tourism-eng/tools_cp.html</a:t>
            </a:r>
            <a:endParaRPr lang="lt-LT" sz="1400" dirty="0">
              <a:solidFill>
                <a:srgbClr val="003399"/>
              </a:solidFill>
              <a:latin typeface="Century Gothic" panose="020B0502020202020204" pitchFamily="34" charset="0"/>
            </a:endParaRPr>
          </a:p>
        </p:txBody>
      </p:sp>
      <p:grpSp>
        <p:nvGrpSpPr>
          <p:cNvPr id="8" name="Grupa 7"/>
          <p:cNvGrpSpPr/>
          <p:nvPr/>
        </p:nvGrpSpPr>
        <p:grpSpPr>
          <a:xfrm>
            <a:off x="1199" y="3012141"/>
            <a:ext cx="12190801" cy="2861835"/>
            <a:chOff x="269936" y="3335912"/>
            <a:chExt cx="11648524" cy="2538063"/>
          </a:xfrm>
        </p:grpSpPr>
        <p:grpSp>
          <p:nvGrpSpPr>
            <p:cNvPr id="5" name="Grupa 4"/>
            <p:cNvGrpSpPr/>
            <p:nvPr/>
          </p:nvGrpSpPr>
          <p:grpSpPr>
            <a:xfrm>
              <a:off x="269937" y="3335912"/>
              <a:ext cx="11648523" cy="2538063"/>
              <a:chOff x="269937" y="3087693"/>
              <a:chExt cx="11648523" cy="2538063"/>
            </a:xfrm>
          </p:grpSpPr>
          <p:grpSp>
            <p:nvGrpSpPr>
              <p:cNvPr id="4" name="Grupa 3"/>
              <p:cNvGrpSpPr/>
              <p:nvPr/>
            </p:nvGrpSpPr>
            <p:grpSpPr>
              <a:xfrm>
                <a:off x="269937" y="3087693"/>
                <a:ext cx="8122336" cy="2538063"/>
                <a:chOff x="269937" y="3087693"/>
                <a:chExt cx="8122336" cy="2538063"/>
              </a:xfrm>
            </p:grpSpPr>
            <p:pic>
              <p:nvPicPr>
                <p:cNvPr id="13" name="Obraz 12"/>
                <p:cNvPicPr>
                  <a:picLocks noChangeAspect="1"/>
                </p:cNvPicPr>
                <p:nvPr/>
              </p:nvPicPr>
              <p:blipFill>
                <a:blip r:embed="rId5" cstate="print"/>
                <a:stretch>
                  <a:fillRect/>
                </a:stretch>
              </p:blipFill>
              <p:spPr>
                <a:xfrm>
                  <a:off x="269937" y="3548090"/>
                  <a:ext cx="3673261" cy="1617267"/>
                </a:xfrm>
                <a:prstGeom prst="rect">
                  <a:avLst/>
                </a:prstGeom>
              </p:spPr>
            </p:pic>
            <p:pic>
              <p:nvPicPr>
                <p:cNvPr id="14" name="Obraz 13">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2B005A5C-BA96-48DB-8F83-BEC265A06449}"/>
                    </a:ext>
                  </a:extLst>
                </p:cNvPr>
                <p:cNvPicPr>
                  <a:picLocks noChangeAspect="1"/>
                </p:cNvPicPr>
                <p:nvPr/>
              </p:nvPicPr>
              <p:blipFill>
                <a:blip r:embed="rId6" cstate="print"/>
                <a:stretch>
                  <a:fillRect/>
                </a:stretch>
              </p:blipFill>
              <p:spPr>
                <a:xfrm>
                  <a:off x="3943198" y="3087693"/>
                  <a:ext cx="4449075" cy="2538063"/>
                </a:xfrm>
                <a:prstGeom prst="rect">
                  <a:avLst/>
                </a:prstGeom>
              </p:spPr>
            </p:pic>
          </p:grpSp>
          <p:pic>
            <p:nvPicPr>
              <p:cNvPr id="16" name="Obraz 15">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8CB95306-061E-45B7-9BC5-50D084D81364}"/>
                  </a:ext>
                </a:extLst>
              </p:cNvPr>
              <p:cNvPicPr>
                <a:picLocks noChangeAspect="1"/>
              </p:cNvPicPr>
              <p:nvPr/>
            </p:nvPicPr>
            <p:blipFill>
              <a:blip r:embed="rId7" cstate="print"/>
              <a:stretch>
                <a:fillRect/>
              </a:stretch>
            </p:blipFill>
            <p:spPr>
              <a:xfrm>
                <a:off x="8383632" y="3087694"/>
                <a:ext cx="3534828" cy="2538062"/>
              </a:xfrm>
              <a:prstGeom prst="rect">
                <a:avLst/>
              </a:prstGeom>
            </p:spPr>
          </p:pic>
        </p:grpSp>
        <p:sp>
          <p:nvSpPr>
            <p:cNvPr id="6" name="Prostokąt 5"/>
            <p:cNvSpPr/>
            <p:nvPr/>
          </p:nvSpPr>
          <p:spPr>
            <a:xfrm>
              <a:off x="269937" y="3335912"/>
              <a:ext cx="3673261" cy="460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rostokąt 17"/>
            <p:cNvSpPr/>
            <p:nvPr/>
          </p:nvSpPr>
          <p:spPr>
            <a:xfrm>
              <a:off x="269936" y="5397534"/>
              <a:ext cx="3673261" cy="460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90424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4801" y="1197314"/>
            <a:ext cx="12187199" cy="1908957"/>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Pasaulinė tvaraus turizmo taryba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sz="2400" b="1" dirty="0" smtClean="0">
                <a:solidFill>
                  <a:srgbClr val="003399"/>
                </a:solidFill>
                <a:latin typeface="Century Gothic" panose="020B0502020202020204" pitchFamily="34" charset="0"/>
              </a:rPr>
              <a:t>– JT patvirtinta nepriklausoma organizacija, vaidinanti lemiamą vaidmenį kaip pagrindinė pasaulinė institucija teikiant patarimus, kaip plėtoti ir </a:t>
            </a:r>
            <a:r>
              <a:rPr sz="2400" b="1" dirty="0" err="1" smtClean="0">
                <a:solidFill>
                  <a:srgbClr val="003399"/>
                </a:solidFill>
                <a:latin typeface="Century Gothic" panose="020B0502020202020204" pitchFamily="34" charset="0"/>
              </a:rPr>
              <a:t>valdyti</a:t>
            </a:r>
            <a:r>
              <a:rPr sz="2400" b="1" dirty="0" smtClean="0">
                <a:solidFill>
                  <a:srgbClr val="003399"/>
                </a:solidFill>
                <a:latin typeface="Century Gothic" panose="020B0502020202020204" pitchFamily="34" charset="0"/>
              </a:rPr>
              <a:t> </a:t>
            </a:r>
            <a:r>
              <a:rPr sz="2400" b="1" dirty="0" err="1" smtClean="0">
                <a:solidFill>
                  <a:srgbClr val="003399"/>
                </a:solidFill>
                <a:latin typeface="Century Gothic" panose="020B0502020202020204" pitchFamily="34" charset="0"/>
              </a:rPr>
              <a:t>kelionių</a:t>
            </a:r>
            <a:r>
              <a:rPr lang="pl-PL" sz="2400" b="1" dirty="0" smtClean="0">
                <a:solidFill>
                  <a:srgbClr val="003399"/>
                </a:solidFill>
                <a:latin typeface="Century Gothic" panose="020B0502020202020204" pitchFamily="34" charset="0"/>
              </a:rPr>
              <a:t> </a:t>
            </a:r>
            <a:r>
              <a:rPr sz="2400" b="1" dirty="0" err="1" smtClean="0">
                <a:solidFill>
                  <a:srgbClr val="003399"/>
                </a:solidFill>
                <a:latin typeface="Century Gothic" panose="020B0502020202020204" pitchFamily="34" charset="0"/>
              </a:rPr>
              <a:t>ir</a:t>
            </a:r>
            <a:r>
              <a:rPr sz="2400" b="1" dirty="0" smtClean="0">
                <a:solidFill>
                  <a:srgbClr val="003399"/>
                </a:solidFill>
                <a:latin typeface="Century Gothic" panose="020B0502020202020204" pitchFamily="34" charset="0"/>
              </a:rPr>
              <a:t> turizmo tvarumo praktiką</a:t>
            </a:r>
            <a:r>
              <a:rPr dirty="0" smtClean="0"/>
              <a:t>.</a:t>
            </a:r>
            <a:r>
              <a:rPr lang="en-US" sz="2400" b="1" dirty="0">
                <a:solidFill>
                  <a:srgbClr val="003399"/>
                </a:solidFill>
                <a:effectLst>
                  <a:outerShdw blurRad="38100" dist="38100" dir="2700000" algn="tl">
                    <a:srgbClr val="000000">
                      <a:alpha val="43137"/>
                    </a:srgbClr>
                  </a:outerShdw>
                </a:effectLst>
                <a:latin typeface="Century Gothic" panose="020B0502020202020204" pitchFamily="34" charset="0"/>
              </a:rPr>
              <a:t> </a:t>
            </a:r>
          </a:p>
        </p:txBody>
      </p:sp>
      <p:sp>
        <p:nvSpPr>
          <p:cNvPr id="17" name="Prostokąt 16"/>
          <p:cNvSpPr/>
          <p:nvPr/>
        </p:nvSpPr>
        <p:spPr>
          <a:xfrm>
            <a:off x="0" y="6562164"/>
            <a:ext cx="12192000" cy="307777"/>
          </a:xfrm>
          <a:prstGeom prst="rect">
            <a:avLst/>
          </a:prstGeom>
          <a:solidFill>
            <a:schemeClr val="bg1">
              <a:alpha val="65000"/>
            </a:schemeClr>
          </a:solidFill>
        </p:spPr>
        <p:txBody>
          <a:bodyPr wrap="square">
            <a:spAutoFit/>
          </a:bodyPr>
          <a:lstStyle/>
          <a:p>
            <a:pPr algn="ctr"/>
            <a:r>
              <a:rPr lang="fr-FR" sz="1400" dirty="0">
                <a:solidFill>
                  <a:srgbClr val="003399"/>
                </a:solidFill>
                <a:effectLst>
                  <a:outerShdw blurRad="38100" dist="38100" dir="2700000" algn="tl">
                    <a:srgbClr val="000000">
                      <a:alpha val="43137"/>
                    </a:srgbClr>
                  </a:outerShdw>
                </a:effectLst>
                <a:latin typeface="Century Gothic" panose="020B0502020202020204" pitchFamily="34" charset="0"/>
              </a:rPr>
              <a:t>Šaltinis</a:t>
            </a:r>
            <a:r>
              <a:rPr lang="fr-FR" sz="1400" dirty="0">
                <a:solidFill>
                  <a:srgbClr val="003399"/>
                </a:solidFill>
                <a:latin typeface="Century Gothic" panose="020B0502020202020204" pitchFamily="34" charset="0"/>
              </a:rPr>
              <a:t>:</a:t>
            </a:r>
            <a:r>
              <a:rPr dirty="0" smtClean="0"/>
              <a:t> </a:t>
            </a:r>
            <a:r>
              <a:rPr lang="pl-PL" sz="1400" dirty="0">
                <a:solidFill>
                  <a:srgbClr val="003399"/>
                </a:solidFill>
                <a:latin typeface="Century Gothic" panose="020B0502020202020204" pitchFamily="34" charset="0"/>
                <a:hlinkClick r:id="rId4"/>
              </a:rPr>
              <a:t>https://www.gstcouncil.org/wp-content/uploads/2015/11/GSTC-Hotel_Industry_Criteria_with_hotel_indicators_21-Dec-2016_Final.pdf</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40477975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3013322" y="1361205"/>
            <a:ext cx="9187324" cy="481175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Tvarus kruizas – GYVENIMAS</a:t>
            </a:r>
            <a:r>
              <a:rPr lang="en-US"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just">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 Projekto, kuriam vadovauja viena didžiausių kruizų kompanijų („Costa Crociere“), tikslas buvo parodyti atliekų prevencijos, utilizavimo ir perdirbimo galimybes kruiziniame laive. Buvo įvertintas trijų atliekų srautų (pakuočių, biologiškai skaidžių atliekų ir popieriaus) poveikis aplinkai ir didelio masto atliekų tvarkymo sprendimų techninis / ekonominis gyvybingumas. Taip pat pasiūlytas standartizuotas atliekų tvarkymo laive metodas. Paskutinis, bet ne mažiau svarbus dalykas – pateiktos pažangios sertifikavimo sistemos gairės ir įvertinta galimybė sumažinti išmetamo CO2 kiekį paverčiant apyvartiniais anglies kreditais.  ES indėlis: 1 314 623 EUR (2011–2014 m.) – ES finansavimo lygis: 50 %</a:t>
            </a:r>
          </a:p>
        </p:txBody>
      </p:sp>
      <p:sp>
        <p:nvSpPr>
          <p:cNvPr id="17" name="Prostokąt 16"/>
          <p:cNvSpPr/>
          <p:nvPr/>
        </p:nvSpPr>
        <p:spPr>
          <a:xfrm>
            <a:off x="-20018" y="6547447"/>
            <a:ext cx="12212017" cy="307777"/>
          </a:xfrm>
          <a:prstGeom prst="rect">
            <a:avLst/>
          </a:prstGeom>
          <a:solidFill>
            <a:schemeClr val="bg1">
              <a:alpha val="65000"/>
            </a:schemeClr>
          </a:solidFill>
        </p:spPr>
        <p:txBody>
          <a:bodyPr wrap="square">
            <a:spAutoFit/>
          </a:bodyPr>
          <a:lstStyle/>
          <a:p>
            <a:pPr algn="ctr"/>
            <a:r>
              <a:rPr lang="fr-FR" sz="1400" dirty="0">
                <a:solidFill>
                  <a:srgbClr val="003399"/>
                </a:solidFill>
                <a:effectLst>
                  <a:outerShdw blurRad="38100" dist="38100" dir="2700000" algn="tl">
                    <a:srgbClr val="000000">
                      <a:alpha val="43137"/>
                    </a:srgbClr>
                  </a:outerShdw>
                </a:effectLst>
                <a:latin typeface="Century Gothic" panose="020B0502020202020204" pitchFamily="34" charset="0"/>
              </a:rPr>
              <a:t>Šaltinis:</a:t>
            </a:r>
            <a:r>
              <a:rPr dirty="0" smtClean="0"/>
              <a:t> </a:t>
            </a:r>
            <a:r>
              <a:rPr lang="pl-PL" sz="1400" dirty="0">
                <a:solidFill>
                  <a:srgbClr val="003399"/>
                </a:solidFill>
                <a:latin typeface="Century Gothic" panose="020B0502020202020204" pitchFamily="34" charset="0"/>
                <a:hlinkClick r:id="rId4"/>
              </a:rPr>
              <a:t>https://www.slovenia.info/uploads/dokumenti/EC_-_Guide_EU_funding_for_tourism_-_July_2015_1_20637.pdf</a:t>
            </a:r>
            <a:endParaRPr lang="lt-LT" sz="1400" dirty="0">
              <a:solidFill>
                <a:srgbClr val="003399"/>
              </a:solidFill>
              <a:latin typeface="Century Gothic" panose="020B0502020202020204" pitchFamily="34" charset="0"/>
            </a:endParaRPr>
          </a:p>
        </p:txBody>
      </p:sp>
      <p:grpSp>
        <p:nvGrpSpPr>
          <p:cNvPr id="8" name="Shape 145"/>
          <p:cNvGrpSpPr/>
          <p:nvPr/>
        </p:nvGrpSpPr>
        <p:grpSpPr>
          <a:xfrm>
            <a:off x="208583" y="2507082"/>
            <a:ext cx="2520000" cy="2520000"/>
            <a:chOff x="6157363" y="2536158"/>
            <a:chExt cx="2222358" cy="2222357"/>
          </a:xfrm>
        </p:grpSpPr>
        <p:sp>
          <p:nvSpPr>
            <p:cNvPr id="9"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2" name="Shape 147"/>
            <p:cNvSpPr txBox="1"/>
            <p:nvPr/>
          </p:nvSpPr>
          <p:spPr>
            <a:xfrm>
              <a:off x="6157363" y="2536158"/>
              <a:ext cx="2222357" cy="2222357"/>
            </a:xfrm>
            <a:prstGeom prst="rect">
              <a:avLst/>
            </a:prstGeom>
            <a:noFill/>
            <a:ln>
              <a:noFill/>
            </a:ln>
          </p:spPr>
          <p:txBody>
            <a:bodyPr spcFirstLastPara="1" wrap="square" lIns="91425" tIns="45700" rIns="91425" bIns="45700" anchor="ctr" anchorCtr="0">
              <a:noAutofit/>
            </a:bodyPr>
            <a:lstStyle/>
            <a:p>
              <a:pPr lvl="0" algn="ctr"/>
              <a:r>
                <a:rPr lang="pl-PL" sz="2800" b="1" dirty="0">
                  <a:solidFill>
                    <a:srgbClr val="003399"/>
                  </a:solidFill>
                  <a:latin typeface="Century Gothic" panose="020B0502020202020204" pitchFamily="34" charset="0"/>
                  <a:sym typeface="Impact"/>
                </a:rPr>
                <a:t>Įkvėpimas</a:t>
              </a:r>
              <a:endParaRPr lang="lt-LT" sz="2400" b="1" dirty="0">
                <a:solidFill>
                  <a:srgbClr val="003399"/>
                </a:solidFill>
                <a:latin typeface="Century Gothic" panose="020B0502020202020204" pitchFamily="34" charset="0"/>
                <a:cs typeface="Calibri" panose="020F0502020204030204" pitchFamily="34" charset="0"/>
                <a:sym typeface="Impact"/>
              </a:endParaRPr>
            </a:p>
          </p:txBody>
        </p:sp>
      </p:grpSp>
    </p:spTree>
    <p:extLst>
      <p:ext uri="{BB962C8B-B14F-4D97-AF65-F5344CB8AC3E}">
        <p14:creationId xmlns:p14="http://schemas.microsoft.com/office/powerpoint/2010/main" val="281798729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1" name="Tytuł 1"/>
          <p:cNvSpPr txBox="1">
            <a:spLocks/>
          </p:cNvSpPr>
          <p:nvPr/>
        </p:nvSpPr>
        <p:spPr>
          <a:xfrm>
            <a:off x="3013322" y="1361205"/>
            <a:ext cx="9187324" cy="481175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800" b="1" dirty="0">
                <a:solidFill>
                  <a:srgbClr val="003399"/>
                </a:solidFill>
                <a:effectLst>
                  <a:outerShdw blurRad="38100" dist="38100" dir="2700000" algn="tl">
                    <a:srgbClr val="000000">
                      <a:alpha val="43137"/>
                    </a:srgbClr>
                  </a:outerShdw>
                </a:effectLst>
                <a:latin typeface="Century Gothic" panose="020B0502020202020204" pitchFamily="34" charset="0"/>
              </a:rPr>
              <a:t>„GOazen“ klasteris (reiškia „eikime“ baskų kalba) </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pl-PL" sz="2000" b="1" dirty="0">
                <a:solidFill>
                  <a:srgbClr val="003399"/>
                </a:solidFill>
                <a:effectLst>
                  <a:outerShdw blurRad="38100" dist="38100" dir="2700000" algn="tl">
                    <a:srgbClr val="000000">
                      <a:alpha val="43137"/>
                    </a:srgbClr>
                  </a:outerShdw>
                </a:effectLst>
                <a:latin typeface="Century Gothic" panose="020B0502020202020204" pitchFamily="34" charset="0"/>
              </a:rPr>
              <a:t>- 2008 m. – tai Baskų krašto turizmo kompanijų bendradarbiavimo erdvė, </a:t>
            </a:r>
          </a:p>
          <a:p>
            <a:pPr algn="just">
              <a:spcAft>
                <a:spcPts val="600"/>
              </a:spcAft>
            </a:pPr>
            <a:r>
              <a:rPr lang="en-US" sz="2000" b="1" dirty="0">
                <a:solidFill>
                  <a:srgbClr val="003399"/>
                </a:solidFill>
                <a:effectLst>
                  <a:outerShdw blurRad="38100" dist="38100" dir="2700000" algn="tl">
                    <a:srgbClr val="000000">
                      <a:alpha val="43137"/>
                    </a:srgbClr>
                  </a:outerShdw>
                </a:effectLst>
                <a:latin typeface="Century Gothic" panose="020B0502020202020204" pitchFamily="34" charset="0"/>
              </a:rPr>
              <a:t>kurią sudaro daugiau nei 580 įmonių tinklas apgyvendinimo, maitinimo, poilsio, pramogų paslaugų tiekėjų, muziejų, priėmimo ir transporto sektoriuose. Kartu jie turi bendrą viziją ir užsiima rinkodaros, personalo išteklių, inovacijų, kokybės, tarpvalstybinio turizmo ir viešųjų / privačių veiksmų sinergijos sritimis.</a:t>
            </a:r>
          </a:p>
        </p:txBody>
      </p:sp>
      <p:grpSp>
        <p:nvGrpSpPr>
          <p:cNvPr id="8" name="Shape 145"/>
          <p:cNvGrpSpPr/>
          <p:nvPr/>
        </p:nvGrpSpPr>
        <p:grpSpPr>
          <a:xfrm>
            <a:off x="208583" y="2507082"/>
            <a:ext cx="2520000" cy="2520000"/>
            <a:chOff x="6157363" y="2536158"/>
            <a:chExt cx="2222358" cy="2222357"/>
          </a:xfrm>
        </p:grpSpPr>
        <p:sp>
          <p:nvSpPr>
            <p:cNvPr id="9" name="Shape 146"/>
            <p:cNvSpPr/>
            <p:nvPr/>
          </p:nvSpPr>
          <p:spPr>
            <a:xfrm>
              <a:off x="6157364" y="2536158"/>
              <a:ext cx="2222357" cy="2222357"/>
            </a:xfrm>
            <a:prstGeom prst="ellipse">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003399"/>
                </a:solidFill>
                <a:latin typeface="Century Gothic" panose="020B0502020202020204" pitchFamily="34" charset="0"/>
                <a:ea typeface="Calibri"/>
                <a:cs typeface="Calibri"/>
                <a:sym typeface="Calibri"/>
              </a:endParaRPr>
            </a:p>
          </p:txBody>
        </p:sp>
        <p:sp>
          <p:nvSpPr>
            <p:cNvPr id="12" name="Shape 147"/>
            <p:cNvSpPr txBox="1"/>
            <p:nvPr/>
          </p:nvSpPr>
          <p:spPr>
            <a:xfrm>
              <a:off x="6157363" y="2536158"/>
              <a:ext cx="2222357" cy="2222357"/>
            </a:xfrm>
            <a:prstGeom prst="rect">
              <a:avLst/>
            </a:prstGeom>
            <a:noFill/>
            <a:ln>
              <a:noFill/>
            </a:ln>
          </p:spPr>
          <p:txBody>
            <a:bodyPr spcFirstLastPara="1" wrap="square" lIns="91425" tIns="45700" rIns="91425" bIns="45700" anchor="ctr" anchorCtr="0">
              <a:noAutofit/>
            </a:bodyPr>
            <a:lstStyle/>
            <a:p>
              <a:pPr lvl="0" algn="ctr"/>
              <a:r>
                <a:rPr lang="pl-PL" sz="2800" b="1" dirty="0">
                  <a:solidFill>
                    <a:srgbClr val="003399"/>
                  </a:solidFill>
                  <a:latin typeface="Century Gothic" panose="020B0502020202020204" pitchFamily="34" charset="0"/>
                  <a:sym typeface="Impact"/>
                </a:rPr>
                <a:t>Įkvėpimas</a:t>
              </a:r>
              <a:endParaRPr lang="lt-LT" sz="2400" b="1" dirty="0">
                <a:solidFill>
                  <a:srgbClr val="003399"/>
                </a:solidFill>
                <a:latin typeface="Century Gothic" panose="020B0502020202020204" pitchFamily="34" charset="0"/>
                <a:cs typeface="Calibri" panose="020F0502020204030204" pitchFamily="34" charset="0"/>
                <a:sym typeface="Impact"/>
              </a:endParaRPr>
            </a:p>
          </p:txBody>
        </p:sp>
      </p:grpSp>
      <p:sp>
        <p:nvSpPr>
          <p:cNvPr id="13" name="Prostokąt 12"/>
          <p:cNvSpPr/>
          <p:nvPr/>
        </p:nvSpPr>
        <p:spPr>
          <a:xfrm>
            <a:off x="1199" y="6348518"/>
            <a:ext cx="12208730" cy="507831"/>
          </a:xfrm>
          <a:prstGeom prst="rect">
            <a:avLst/>
          </a:prstGeom>
          <a:solidFill>
            <a:schemeClr val="bg1">
              <a:alpha val="65000"/>
            </a:schemeClr>
          </a:solidFill>
        </p:spPr>
        <p:txBody>
          <a:bodyPr wrap="square">
            <a:spAutoFit/>
          </a:bodyPr>
          <a:lstStyle/>
          <a:p>
            <a:r>
              <a:rPr lang="fr-FR" sz="1400" dirty="0">
                <a:solidFill>
                  <a:srgbClr val="003399"/>
                </a:solidFill>
                <a:latin typeface="Century Gothic" panose="020B0502020202020204" pitchFamily="34" charset="0"/>
              </a:rPr>
              <a:t>Šaltinis:</a:t>
            </a:r>
            <a:r>
              <a:rPr lang="en-US" sz="1300" dirty="0">
                <a:solidFill>
                  <a:srgbClr val="003399"/>
                </a:solidFill>
                <a:latin typeface="Century Gothic" panose="020B0502020202020204" pitchFamily="34" charset="0"/>
              </a:rPr>
              <a:t>	</a:t>
            </a:r>
            <a:r>
              <a:rPr lang="pl-PL" sz="1300" dirty="0">
                <a:solidFill>
                  <a:srgbClr val="003399"/>
                </a:solidFill>
                <a:latin typeface="Century Gothic" panose="020B0502020202020204" pitchFamily="34" charset="0"/>
              </a:rPr>
              <a:t>1. </a:t>
            </a:r>
            <a:r>
              <a:rPr lang="pl-PL" sz="1300" dirty="0">
                <a:solidFill>
                  <a:srgbClr val="003399"/>
                </a:solidFill>
                <a:latin typeface="Century Gothic" panose="020B0502020202020204" pitchFamily="34" charset="0"/>
                <a:hlinkClick r:id="rId4"/>
              </a:rPr>
              <a:t>https://www.slovenia.info/uploads/dokumenti/EC_-_Guide_EU_funding_for_tourism_-_July_2015_1_20637.pdf</a:t>
            </a:r>
            <a:r>
              <a:rPr dirty="0" smtClean="0"/>
              <a:t> </a:t>
            </a:r>
            <a:r>
              <a:t/>
            </a:r>
            <a:br/>
            <a:r>
              <a:rPr lang="en-US" sz="1300" dirty="0">
                <a:solidFill>
                  <a:srgbClr val="003399"/>
                </a:solidFill>
                <a:latin typeface="Century Gothic" panose="020B0502020202020204" pitchFamily="34" charset="0"/>
              </a:rPr>
              <a:t>	</a:t>
            </a:r>
            <a:r>
              <a:rPr lang="pl-PL" sz="1300" dirty="0">
                <a:solidFill>
                  <a:srgbClr val="003399"/>
                </a:solidFill>
                <a:latin typeface="Century Gothic" panose="020B0502020202020204" pitchFamily="34" charset="0"/>
              </a:rPr>
              <a:t>2. </a:t>
            </a:r>
            <a:r>
              <a:rPr lang="pl-PL" sz="1300" dirty="0">
                <a:solidFill>
                  <a:srgbClr val="003399"/>
                </a:solidFill>
                <a:latin typeface="Century Gothic" panose="020B0502020202020204" pitchFamily="34" charset="0"/>
                <a:hlinkClick r:id="rId5"/>
              </a:rPr>
              <a:t>https://www.gstcouncil.org/wp-content/uploads/2015/11/GSTC-Hotel_Industry_Criteria_with_hotel_indicators_21-Dec-2016_Final.pdf</a:t>
            </a:r>
            <a:endParaRPr lang="lt-LT" sz="13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138540315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7" name="Prostokąt 16"/>
          <p:cNvSpPr/>
          <p:nvPr/>
        </p:nvSpPr>
        <p:spPr>
          <a:xfrm>
            <a:off x="-3" y="6566265"/>
            <a:ext cx="1220400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http://www.greenhotelier.org/wp-content/uploads/2014/09/4-Waste-for-web-1-1.pdf</a:t>
            </a:r>
            <a:endParaRPr lang="lt-LT" sz="1400" dirty="0">
              <a:solidFill>
                <a:srgbClr val="003399"/>
              </a:solidFill>
              <a:latin typeface="Century Gothic" panose="020B0502020202020204" pitchFamily="34" charset="0"/>
            </a:endParaRPr>
          </a:p>
        </p:txBody>
      </p:sp>
      <p:sp>
        <p:nvSpPr>
          <p:cNvPr id="4" name="Tytuł 1"/>
          <p:cNvSpPr txBox="1">
            <a:spLocks/>
          </p:cNvSpPr>
          <p:nvPr/>
        </p:nvSpPr>
        <p:spPr>
          <a:xfrm>
            <a:off x="3016673" y="1136614"/>
            <a:ext cx="9187324" cy="43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8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Kodėl verta tvarkyti atliekas jūsų viešbutyje</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a:pPr>
            <a:r>
              <a:rPr sz="2000" b="1" dirty="0" smtClean="0">
                <a:solidFill>
                  <a:srgbClr val="003399"/>
                </a:solidFill>
                <a:latin typeface="Century Gothic" panose="020B0502020202020204" pitchFamily="34" charset="0"/>
              </a:rPr>
              <a:t>Atliekų tvarkymo programa padės sumažinti susidarančių atliekų kiekį, taupant medžiagas ir energiją.</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a:pPr>
            <a:r>
              <a:rPr sz="2000" b="1" dirty="0" smtClean="0">
                <a:solidFill>
                  <a:srgbClr val="003399"/>
                </a:solidFill>
                <a:latin typeface="Century Gothic" panose="020B0502020202020204" pitchFamily="34" charset="0"/>
              </a:rPr>
              <a:t>Už savo generuojamas pagamintas atliekas dažnai mokate du kartus – pirma, už pakuotę ir, antra, už jos šalinimą.</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a:pPr>
            <a:r>
              <a:rPr sz="2000" b="1" dirty="0" smtClean="0">
                <a:solidFill>
                  <a:srgbClr val="003399"/>
                </a:solidFill>
                <a:latin typeface="Century Gothic" panose="020B0502020202020204" pitchFamily="34" charset="0"/>
              </a:rPr>
              <a:t>Vidutiniškai viešbutis sukuria apie 1 kg atliekų vienam svečiui per naktį. Suma greitai kaupiasi, o padauginus iš svečių nakvynių skaičiaus kiekvienais metais, susidaro nemenkos išlaidos.</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a:pPr>
            <a:r>
              <a:rPr sz="2000" b="1" dirty="0" smtClean="0">
                <a:solidFill>
                  <a:srgbClr val="003399"/>
                </a:solidFill>
                <a:latin typeface="Century Gothic" panose="020B0502020202020204" pitchFamily="34" charset="0"/>
              </a:rPr>
              <a:t>Jūsų atliekų šalinimo išlaidos greičiausiai nuolat didės dėl mažėjančių sąvartynų pajėgumų ir atliekų surinkimo išlaidų.</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56882027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7" name="Prostokąt 16"/>
          <p:cNvSpPr/>
          <p:nvPr/>
        </p:nvSpPr>
        <p:spPr>
          <a:xfrm>
            <a:off x="-3" y="6566265"/>
            <a:ext cx="1220400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http://www.greenhotelier.org/wp-content/uploads/2014/09/4-Waste-for-web-1-1.pdf</a:t>
            </a:r>
            <a:endParaRPr lang="lt-LT" sz="1400" dirty="0">
              <a:solidFill>
                <a:srgbClr val="003399"/>
              </a:solidFill>
              <a:latin typeface="Century Gothic" panose="020B0502020202020204" pitchFamily="34" charset="0"/>
            </a:endParaRPr>
          </a:p>
        </p:txBody>
      </p:sp>
      <p:sp>
        <p:nvSpPr>
          <p:cNvPr id="5" name="Tytuł 1"/>
          <p:cNvSpPr txBox="1">
            <a:spLocks/>
          </p:cNvSpPr>
          <p:nvPr/>
        </p:nvSpPr>
        <p:spPr>
          <a:xfrm>
            <a:off x="3016673" y="1136614"/>
            <a:ext cx="9187324" cy="4320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800" b="1" dirty="0" smtClean="0">
                <a:solidFill>
                  <a:srgbClr val="003399"/>
                </a:solidFill>
                <a:latin typeface="Century Gothic" panose="020B0502020202020204" pitchFamily="34" charset="0"/>
              </a:rPr>
              <a:t>Kodėl verta tvarkyti atliekas jūsų viešbutyje</a:t>
            </a:r>
            <a:endParaRPr lang="lt-LT" sz="2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startAt="5"/>
            </a:pPr>
            <a:r>
              <a:rPr sz="2000" dirty="0" smtClean="0">
                <a:solidFill>
                  <a:srgbClr val="003399"/>
                </a:solidFill>
                <a:latin typeface="Century Gothic" panose="020B0502020202020204" pitchFamily="34" charset="0"/>
              </a:rPr>
              <a:t>Verslo ir namų ūkių atliekų įstatymai tampa vis griežtesni, ypač Europos Sąjungoje.</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startAt="5"/>
            </a:pPr>
            <a:r>
              <a:rPr sz="2000" dirty="0" smtClean="0">
                <a:solidFill>
                  <a:srgbClr val="003399"/>
                </a:solidFill>
                <a:latin typeface="Century Gothic" panose="020B0502020202020204" pitchFamily="34" charset="0"/>
              </a:rPr>
              <a:t>Daugelis atliekų turi vertę, nes jas galima perdirbti į ką nors kitą. Jums gali būti suteikta galimybė užsidirbti pinigų iš savo viešbučio atliekų.</a:t>
            </a:r>
            <a:endParaRPr lang="lt-LT" sz="20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marL="457200" indent="-457200" algn="just">
              <a:spcAft>
                <a:spcPts val="600"/>
              </a:spcAft>
              <a:buFont typeface="+mj-lt"/>
              <a:buAutoNum type="alphaLcPeriod" startAt="5"/>
            </a:pPr>
            <a:r>
              <a:rPr sz="2000" dirty="0" smtClean="0">
                <a:solidFill>
                  <a:srgbClr val="003399"/>
                </a:solidFill>
                <a:latin typeface="Century Gothic" panose="020B0502020202020204" pitchFamily="34" charset="0"/>
              </a:rPr>
              <a:t>Dažnai ne mažiau kaip 30 procentų viešbučio kietųjų atliekų srauto gali būti rūšiuojama utilizavimui ir perdirbimui. Pavyzdžiui, „Scandic“ grandinės viešbučiai savo atliekas skirsto į 22 </a:t>
            </a:r>
            <a:r>
              <a:rPr sz="2000" dirty="0" err="1" smtClean="0">
                <a:solidFill>
                  <a:srgbClr val="003399"/>
                </a:solidFill>
                <a:latin typeface="Century Gothic" panose="020B0502020202020204" pitchFamily="34" charset="0"/>
              </a:rPr>
              <a:t>atskiras</a:t>
            </a:r>
            <a:r>
              <a:rPr sz="2000" dirty="0" smtClean="0">
                <a:solidFill>
                  <a:srgbClr val="003399"/>
                </a:solidFill>
                <a:latin typeface="Century Gothic" panose="020B0502020202020204" pitchFamily="34" charset="0"/>
              </a:rPr>
              <a:t> </a:t>
            </a:r>
            <a:r>
              <a:rPr sz="2000" dirty="0" err="1" smtClean="0">
                <a:solidFill>
                  <a:srgbClr val="003399"/>
                </a:solidFill>
                <a:latin typeface="Century Gothic" panose="020B0502020202020204" pitchFamily="34" charset="0"/>
              </a:rPr>
              <a:t>kategorijas</a:t>
            </a:r>
            <a:r>
              <a:rPr sz="2000" dirty="0" smtClean="0">
                <a:solidFill>
                  <a:srgbClr val="003399"/>
                </a:solidFill>
                <a:latin typeface="Century Gothic" panose="020B0502020202020204" pitchFamily="34" charset="0"/>
              </a:rPr>
              <a:t>.</a:t>
            </a:r>
            <a:r>
              <a:rPr sz="2000" dirty="0">
                <a:solidFill>
                  <a:srgbClr val="003399"/>
                </a:solidFill>
                <a:latin typeface="Century Gothic" panose="020B0502020202020204" pitchFamily="34" charset="0"/>
              </a:rPr>
              <a:t/>
            </a:r>
            <a:br>
              <a:rPr sz="2000" dirty="0">
                <a:solidFill>
                  <a:srgbClr val="003399"/>
                </a:solidFill>
                <a:latin typeface="Century Gothic" panose="020B0502020202020204" pitchFamily="34" charset="0"/>
              </a:rPr>
            </a:br>
            <a:endParaRPr lang="lt-LT" sz="105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218356265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4" name="Tytuł 1"/>
          <p:cNvSpPr txBox="1">
            <a:spLocks/>
          </p:cNvSpPr>
          <p:nvPr/>
        </p:nvSpPr>
        <p:spPr>
          <a:xfrm>
            <a:off x="4198752" y="1192654"/>
            <a:ext cx="8001893" cy="5665346"/>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Kambarių tvarkymo personalas gali atskirti atliekas iš svečių kambarių, tačiau kai kurios viešbučių grupės, vadovaudamosi sveikatos ir saugos problemomis, taiko personalo politiką neimti atliekų, jau įdėtų į šiukšliadėžes (Accor, 2007). Vienas iš šios problemos sprendimų yra šiukšlių dėžių įrengimas svečių kambariuose, pavyzdžiui, „Scandic“ viešbučiuose.
</a:t>
            </a:r>
            <a:endParaRPr lang="lt-LT" sz="1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Stokholmo „Hilton Slussen“ atliekas skirsto į 26 skirtingas dalis. Tačiau tipiškame viešbutyje atliekos nėra būtinai suskirstomos į daugybę frakcijų, priklausomai nuo surinkimo ir perdirbimo paslaugos. </a:t>
            </a:r>
          </a:p>
          <a:p>
            <a:pPr algn="l">
              <a:spcAft>
                <a:spcPts val="600"/>
              </a:spcAft>
            </a:pPr>
            <a:endParaRPr lang="lt-LT" sz="180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lang="en-US" sz="1800" b="1" dirty="0">
                <a:solidFill>
                  <a:srgbClr val="003399"/>
                </a:solidFill>
                <a:effectLst>
                  <a:outerShdw blurRad="38100" dist="38100" dir="2700000" algn="tl">
                    <a:srgbClr val="000000">
                      <a:alpha val="43137"/>
                    </a:srgbClr>
                  </a:outerShdw>
                </a:effectLst>
                <a:latin typeface="Century Gothic" panose="020B0502020202020204" pitchFamily="34" charset="0"/>
              </a:rPr>
              <a:t>„Savoy“ viešbutis Londone daugiau kaip 95 % atliekų siunčia pakartotiniam naudojimui ar perdirbimui. Viso viešbučio, įskaitant kambarių, atliekos yra rūšiuojamos į aštuonias dalis: stiklas, kartonas ir popierius, medis, plastikas ir metalas, kamštiena, organinis aliejus, akumuliatoriai ir elektra. Kambarių tvarkymo darbuotojai iš patalpų šiukšliadėžių išrenka perdirbamas atliekas.</a:t>
            </a:r>
            <a:endParaRPr lang="lt-LT" sz="18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pic>
        <p:nvPicPr>
          <p:cNvPr id="5" name="Obraz 4">
            <a:extLst>
              <a:ext uri="{FF2B5EF4-FFF2-40B4-BE49-F238E27FC236}">
                <a16:creation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id="{B38C8F54-D2B4-4C23-A150-85871EC57628}"/>
              </a:ext>
            </a:extLst>
          </p:cNvPr>
          <p:cNvPicPr>
            <a:picLocks noChangeAspect="1"/>
          </p:cNvPicPr>
          <p:nvPr/>
        </p:nvPicPr>
        <p:blipFill>
          <a:blip r:embed="rId4" cstate="print"/>
          <a:stretch>
            <a:fillRect/>
          </a:stretch>
        </p:blipFill>
        <p:spPr>
          <a:xfrm>
            <a:off x="-1" y="1187998"/>
            <a:ext cx="4185306" cy="5670002"/>
          </a:xfrm>
          <a:prstGeom prst="rect">
            <a:avLst/>
          </a:prstGeom>
        </p:spPr>
      </p:pic>
      <p:sp>
        <p:nvSpPr>
          <p:cNvPr id="17" name="Prostokąt 16"/>
          <p:cNvSpPr/>
          <p:nvPr/>
        </p:nvSpPr>
        <p:spPr>
          <a:xfrm>
            <a:off x="0" y="6570000"/>
            <a:ext cx="12192000" cy="307777"/>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5"/>
              </a:rPr>
              <a:t>http://ec.europa.eu/environment/emas/takeagreenstep/pdf/BEMP-6-FINAL.pdf</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5109275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4" name="Tytuł 1"/>
          <p:cNvSpPr txBox="1">
            <a:spLocks/>
          </p:cNvSpPr>
          <p:nvPr/>
        </p:nvSpPr>
        <p:spPr>
          <a:xfrm>
            <a:off x="4073004" y="1192655"/>
            <a:ext cx="8118995" cy="3836546"/>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Europos viešbučių, restoranų, kavinių ir kt. asociacijos HOTREC, misija yra skatinti Europos svetingumo pramonės indėlį į visuomenę.</a:t>
            </a:r>
          </a:p>
          <a:p>
            <a:pPr algn="l">
              <a:spcAft>
                <a:spcPts val="600"/>
              </a:spcAft>
            </a:pPr>
            <a:r>
              <a:rPr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Organizacija savo nariams (ir ne tik jiems) sukūrė „Europos svetingumo pramonės gaires maisto švaistymo mažinimui ir rekomendacijas tvarkyti maisto aukas“.</a:t>
            </a:r>
          </a:p>
          <a:p>
            <a:pPr algn="l">
              <a:spcAft>
                <a:spcPts val="600"/>
              </a:spcAft>
            </a:pPr>
            <a:endParaRPr lang="lt-LT" sz="105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„Noriu pakviesti visus skaitytojus pasisemti tarpsektorinio bendradarbiavimo įkvėpimo pradėjus įgyvendinti šią iniciatyvą ir pažymėti transformacinę turizmo galią“</a:t>
            </a:r>
            <a:endParaRPr lang="lt-LT" sz="1050" b="1" dirty="0">
              <a:solidFill>
                <a:srgbClr val="003399"/>
              </a:solidFill>
              <a:effectLst>
                <a:outerShdw blurRad="38100" dist="38100" dir="2700000" algn="tl">
                  <a:srgbClr val="000000">
                    <a:alpha val="43137"/>
                  </a:srgbClr>
                </a:outerShdw>
              </a:effectLst>
              <a:latin typeface="Century Gothic" panose="020B0502020202020204" pitchFamily="34" charset="0"/>
            </a:endParaRPr>
          </a:p>
          <a:p>
            <a:pPr algn="l">
              <a:spcAft>
                <a:spcPts val="600"/>
              </a:spcAft>
            </a:pPr>
            <a:r>
              <a:rPr sz="2000" b="1" dirty="0" smtClean="0">
                <a:solidFill>
                  <a:srgbClr val="003399"/>
                </a:solidFill>
                <a:effectLst>
                  <a:outerShdw blurRad="38100" dist="38100" dir="2700000" algn="tl">
                    <a:srgbClr val="000000">
                      <a:alpha val="43137"/>
                    </a:srgbClr>
                  </a:outerShdw>
                </a:effectLst>
                <a:latin typeface="Century Gothic" panose="020B0502020202020204" pitchFamily="34" charset="0"/>
              </a:rPr>
              <a:t>Taleb Rifai, UNWTO generalinis sekretorius</a:t>
            </a:r>
          </a:p>
        </p:txBody>
      </p:sp>
      <p:pic>
        <p:nvPicPr>
          <p:cNvPr id="2" name="Obraz 1"/>
          <p:cNvPicPr>
            <a:picLocks noChangeAspect="1"/>
          </p:cNvPicPr>
          <p:nvPr/>
        </p:nvPicPr>
        <p:blipFill>
          <a:blip r:embed="rId4" cstate="print"/>
          <a:stretch>
            <a:fillRect/>
          </a:stretch>
        </p:blipFill>
        <p:spPr>
          <a:xfrm>
            <a:off x="-1" y="1197314"/>
            <a:ext cx="4073005" cy="5656951"/>
          </a:xfrm>
          <a:prstGeom prst="rect">
            <a:avLst/>
          </a:prstGeom>
        </p:spPr>
      </p:pic>
      <p:sp>
        <p:nvSpPr>
          <p:cNvPr id="17" name="Prostokąt 16"/>
          <p:cNvSpPr/>
          <p:nvPr/>
        </p:nvSpPr>
        <p:spPr>
          <a:xfrm>
            <a:off x="0" y="6566265"/>
            <a:ext cx="12192000" cy="307777"/>
          </a:xfrm>
          <a:prstGeom prst="rect">
            <a:avLst/>
          </a:prstGeom>
          <a:solidFill>
            <a:schemeClr val="bg1">
              <a:alpha val="65000"/>
            </a:schemeClr>
          </a:solidFill>
        </p:spPr>
        <p:txBody>
          <a:bodyPr wrap="square">
            <a:spAutoFit/>
          </a:bodyPr>
          <a:lstStyle/>
          <a:p>
            <a:pPr algn="ctr"/>
            <a:r>
              <a:rPr lang="fr-FR" sz="1400" dirty="0">
                <a:solidFill>
                  <a:srgbClr val="003399"/>
                </a:solidFill>
                <a:effectLst>
                  <a:outerShdw blurRad="38100" dist="38100" dir="2700000" algn="tl">
                    <a:srgbClr val="000000">
                      <a:alpha val="43137"/>
                    </a:srgbClr>
                  </a:outerShdw>
                </a:effectLst>
                <a:latin typeface="Century Gothic" panose="020B0502020202020204" pitchFamily="34" charset="0"/>
              </a:rPr>
              <a:t>Šaltinis: </a:t>
            </a:r>
            <a:r>
              <a:rPr lang="pl-PL" sz="1400" dirty="0">
                <a:solidFill>
                  <a:srgbClr val="003399"/>
                </a:solidFill>
                <a:latin typeface="Century Gothic" panose="020B0502020202020204" pitchFamily="34" charset="0"/>
                <a:hlinkClick r:id="rId5"/>
              </a:rPr>
              <a:t>https://u.profitroom.com/2017.ighp.pl/uploads/pdf_aktualnosci/hotrec_brochure_-_reduce_food_waste.pdf</a:t>
            </a:r>
            <a:endParaRPr lang="lt-LT" sz="1400"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284956049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Tytuł 1"/>
          <p:cNvSpPr txBox="1">
            <a:spLocks/>
          </p:cNvSpPr>
          <p:nvPr/>
        </p:nvSpPr>
        <p:spPr>
          <a:xfrm>
            <a:off x="7160646" y="3409683"/>
            <a:ext cx="5040000" cy="2160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3399"/>
                </a:solidFill>
                <a:effectLst>
                  <a:outerShdw blurRad="38100" dist="38100" dir="2700000" algn="tl">
                    <a:srgbClr val="000000">
                      <a:alpha val="43137"/>
                    </a:srgbClr>
                  </a:outerShdw>
                </a:effectLst>
                <a:latin typeface="Century Gothic" panose="020B0502020202020204" pitchFamily="34" charset="0"/>
              </a:rPr>
              <a:t>Apsilankykite www.cirtoinno.eu </a:t>
            </a:r>
            <a:r>
              <a:t/>
            </a:r>
            <a:br/>
            <a:r>
              <a:rPr lang="en-US" sz="2800" dirty="0" smtClean="0">
                <a:solidFill>
                  <a:srgbClr val="003399"/>
                </a:solidFill>
                <a:effectLst>
                  <a:outerShdw blurRad="38100" dist="38100" dir="2700000" algn="tl">
                    <a:srgbClr val="000000">
                      <a:alpha val="43137"/>
                    </a:srgbClr>
                  </a:outerShdw>
                </a:effectLst>
                <a:latin typeface="Century Gothic" panose="020B0502020202020204" pitchFamily="34" charset="0"/>
              </a:rPr>
              <a:t>ir raskite daugiau informacijos apie mokymo išteklius</a:t>
            </a:r>
            <a:endParaRPr lang="lt-LT" sz="3200" dirty="0">
              <a:solidFill>
                <a:srgbClr val="FF0000"/>
              </a:solidFill>
              <a:latin typeface="Century Gothic" panose="020B0502020202020204" pitchFamily="34" charset="0"/>
            </a:endParaRPr>
          </a:p>
        </p:txBody>
      </p:sp>
      <p:grpSp>
        <p:nvGrpSpPr>
          <p:cNvPr id="17" name="Grupa 16"/>
          <p:cNvGrpSpPr/>
          <p:nvPr/>
        </p:nvGrpSpPr>
        <p:grpSpPr>
          <a:xfrm>
            <a:off x="1199" y="-2"/>
            <a:ext cx="12186000" cy="1192659"/>
            <a:chOff x="1199" y="-2"/>
            <a:chExt cx="12186000" cy="1192659"/>
          </a:xfrm>
        </p:grpSpPr>
        <p:sp>
          <p:nvSpPr>
            <p:cNvPr id="15" name="Prostokąt 14"/>
            <p:cNvSpPr/>
            <p:nvPr/>
          </p:nvSpPr>
          <p:spPr>
            <a:xfrm>
              <a:off x="1199" y="4657"/>
              <a:ext cx="12186000" cy="118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583" y="0"/>
              <a:ext cx="3621077" cy="1188000"/>
            </a:xfrm>
            <a:prstGeom prst="rect">
              <a:avLst/>
            </a:prstGeom>
          </p:spPr>
        </p:pic>
        <p:pic>
          <p:nvPicPr>
            <p:cNvPr id="10" name="Obraz 9"/>
            <p:cNvPicPr>
              <a:picLocks noChangeAspect="1"/>
            </p:cNvPicPr>
            <p:nvPr/>
          </p:nvPicPr>
          <p:blipFill rotWithShape="1">
            <a:blip r:embed="rId5" cstate="print">
              <a:extLst>
                <a:ext uri="{28A0092B-C50C-407E-A947-70E740481C1C}">
                  <a14:useLocalDpi xmlns:a14="http://schemas.microsoft.com/office/drawing/2010/main" val="0"/>
                </a:ext>
              </a:extLst>
            </a:blip>
            <a:srcRect l="-3632" t="-15043" r="-1" b="-15215"/>
            <a:stretch/>
          </p:blipFill>
          <p:spPr>
            <a:xfrm>
              <a:off x="6712180" y="-2"/>
              <a:ext cx="4658351" cy="1188000"/>
            </a:xfrm>
            <a:prstGeom prst="rect">
              <a:avLst/>
            </a:prstGeom>
          </p:spPr>
        </p:pic>
      </p:grpSp>
      <p:pic>
        <p:nvPicPr>
          <p:cNvPr id="9" name="Obraz 8"/>
          <p:cNvPicPr>
            <a:picLocks noChangeAspect="1"/>
          </p:cNvPicPr>
          <p:nvPr/>
        </p:nvPicPr>
        <p:blipFill rotWithShape="1">
          <a:blip r:embed="rId6" cstate="print">
            <a:extLst>
              <a:ext uri="{28A0092B-C50C-407E-A947-70E740481C1C}">
                <a14:useLocalDpi xmlns:a14="http://schemas.microsoft.com/office/drawing/2010/main" val="0"/>
              </a:ext>
            </a:extLst>
          </a:blip>
          <a:srcRect t="84796"/>
          <a:stretch/>
        </p:blipFill>
        <p:spPr bwMode="auto">
          <a:xfrm>
            <a:off x="-1" y="5560895"/>
            <a:ext cx="12193200" cy="1310483"/>
          </a:xfrm>
          <a:prstGeom prst="rect">
            <a:avLst/>
          </a:prstGeom>
          <a:ln>
            <a:noFill/>
          </a:ln>
          <a:extLst>
            <a:ext uri="{53640926-AAD7-44D8-BBD7-CCE9431645EC}">
              <a14:shadowObscured xmlns:a14="http://schemas.microsoft.com/office/drawing/2010/main"/>
            </a:ext>
          </a:extLst>
        </p:spPr>
      </p:pic>
      <p:sp>
        <p:nvSpPr>
          <p:cNvPr id="8" name="Tytuł 1"/>
          <p:cNvSpPr txBox="1">
            <a:spLocks/>
          </p:cNvSpPr>
          <p:nvPr/>
        </p:nvSpPr>
        <p:spPr>
          <a:xfrm>
            <a:off x="0" y="1206540"/>
            <a:ext cx="5040000" cy="2160000"/>
          </a:xfrm>
          <a:prstGeom prst="rect">
            <a:avLst/>
          </a:prstGeom>
          <a:solidFill>
            <a:schemeClr val="bg1">
              <a:alpha val="65000"/>
            </a:schemeClr>
          </a:solidFill>
        </p:spPr>
        <p:txBody>
          <a:bodyPr lIns="180000" rIns="180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800" dirty="0" smtClean="0">
                <a:solidFill>
                  <a:srgbClr val="003399"/>
                </a:solidFill>
                <a:effectLst>
                  <a:outerShdw blurRad="38100" dist="38100" dir="2700000" algn="tl">
                    <a:srgbClr val="000000">
                      <a:alpha val="43137"/>
                    </a:srgbClr>
                  </a:outerShdw>
                </a:effectLst>
                <a:latin typeface="Century Gothic" panose="020B0502020202020204" pitchFamily="34" charset="0"/>
              </a:rPr>
              <a:t>Kontaktai:</a:t>
            </a:r>
            <a:endParaRPr lang="lt-LT" sz="2800" dirty="0">
              <a:solidFill>
                <a:srgbClr val="003399"/>
              </a:solidFill>
              <a:effectLst>
                <a:outerShdw blurRad="38100" dist="38100" dir="2700000" algn="tl">
                  <a:srgbClr val="000000">
                    <a:alpha val="43137"/>
                  </a:srgbClr>
                </a:outerShdw>
              </a:effectLst>
              <a:latin typeface="Century Gothic" panose="020B0502020202020204" pitchFamily="34" charset="0"/>
            </a:endParaRPr>
          </a:p>
          <a:p>
            <a:r>
              <a:rPr lang="pl-PL" sz="2800" dirty="0">
                <a:solidFill>
                  <a:srgbClr val="003399"/>
                </a:solidFill>
                <a:effectLst>
                  <a:outerShdw blurRad="38100" dist="38100" dir="2700000" algn="tl">
                    <a:srgbClr val="000000">
                      <a:alpha val="43137"/>
                    </a:srgbClr>
                  </a:outerShdw>
                </a:effectLst>
                <a:latin typeface="Century Gothic" panose="020B0502020202020204" pitchFamily="34" charset="0"/>
              </a:rPr>
              <a:t>[……………..]</a:t>
            </a:r>
            <a:endParaRPr lang="lt-LT" sz="3200" dirty="0">
              <a:solidFill>
                <a:srgbClr val="FF0000"/>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139287690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6000"/>
            <a:lum/>
          </a:blip>
          <a:srcRect/>
          <a:stretch>
            <a:fillRect l="-5000" r="-5000"/>
          </a:stretch>
        </a:blipFill>
        <a:effectLst/>
      </p:bgPr>
    </p:bg>
    <p:spTree>
      <p:nvGrpSpPr>
        <p:cNvPr id="1" name=""/>
        <p:cNvGrpSpPr/>
        <p:nvPr/>
      </p:nvGrpSpPr>
      <p:grpSpPr>
        <a:xfrm>
          <a:off x="0" y="0"/>
          <a:ext cx="0" cy="0"/>
          <a:chOff x="0" y="0"/>
          <a:chExt cx="0" cy="0"/>
        </a:xfrm>
      </p:grpSpPr>
      <p:sp>
        <p:nvSpPr>
          <p:cNvPr id="6" name="Tytuł 1"/>
          <p:cNvSpPr txBox="1">
            <a:spLocks/>
          </p:cNvSpPr>
          <p:nvPr/>
        </p:nvSpPr>
        <p:spPr>
          <a:xfrm>
            <a:off x="6096001" y="1197314"/>
            <a:ext cx="6095999" cy="4374000"/>
          </a:xfrm>
          <a:prstGeom prst="rect">
            <a:avLst/>
          </a:prstGeom>
          <a:solidFill>
            <a:schemeClr val="bg1">
              <a:alpha val="65000"/>
            </a:schemeClr>
          </a:solid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sz="2800" b="1" dirty="0" err="1" smtClean="0">
                <a:solidFill>
                  <a:srgbClr val="003399"/>
                </a:solidFill>
              </a:rPr>
              <a:t>Žiedinės</a:t>
            </a:r>
            <a:r>
              <a:rPr sz="2800" b="1" dirty="0" smtClean="0">
                <a:solidFill>
                  <a:srgbClr val="003399"/>
                </a:solidFill>
              </a:rPr>
              <a:t> </a:t>
            </a:r>
            <a:r>
              <a:rPr sz="2800" b="1" dirty="0" err="1" smtClean="0">
                <a:solidFill>
                  <a:srgbClr val="003399"/>
                </a:solidFill>
              </a:rPr>
              <a:t>ekonomikos</a:t>
            </a:r>
            <a:r>
              <a:rPr sz="2800" b="1" dirty="0" smtClean="0">
                <a:solidFill>
                  <a:srgbClr val="003399"/>
                </a:solidFill>
              </a:rPr>
              <a:t> </a:t>
            </a:r>
            <a:r>
              <a:rPr sz="2800" b="1" dirty="0" err="1" smtClean="0">
                <a:solidFill>
                  <a:srgbClr val="003399"/>
                </a:solidFill>
              </a:rPr>
              <a:t>pelnas</a:t>
            </a:r>
            <a:r>
              <a:rPr sz="2800" b="1" dirty="0" smtClean="0">
                <a:solidFill>
                  <a:srgbClr val="003399"/>
                </a:solidFill>
              </a:rPr>
              <a:t>:</a:t>
            </a:r>
          </a:p>
          <a:p>
            <a:pPr marL="352425" indent="-352425" algn="l">
              <a:spcAft>
                <a:spcPts val="400"/>
              </a:spcAft>
              <a:buFont typeface="Arial" panose="020B0604020202020204" pitchFamily="34" charset="0"/>
              <a:buChar char="•"/>
            </a:pPr>
            <a:r>
              <a:rPr sz="2400" b="1" dirty="0" err="1" smtClean="0">
                <a:solidFill>
                  <a:srgbClr val="003399"/>
                </a:solidFill>
              </a:rPr>
              <a:t>naujas</a:t>
            </a:r>
            <a:r>
              <a:rPr sz="2400" b="1" dirty="0" smtClean="0">
                <a:solidFill>
                  <a:srgbClr val="003399"/>
                </a:solidFill>
              </a:rPr>
              <a:t> </a:t>
            </a:r>
            <a:r>
              <a:rPr sz="2400" b="1" dirty="0" err="1" smtClean="0">
                <a:solidFill>
                  <a:srgbClr val="003399"/>
                </a:solidFill>
              </a:rPr>
              <a:t>įsidarbinimo</a:t>
            </a:r>
            <a:r>
              <a:rPr sz="2400" b="1" dirty="0" smtClean="0">
                <a:solidFill>
                  <a:srgbClr val="003399"/>
                </a:solidFill>
              </a:rPr>
              <a:t> </a:t>
            </a:r>
            <a:r>
              <a:rPr sz="2400" b="1" dirty="0" err="1" smtClean="0">
                <a:solidFill>
                  <a:srgbClr val="003399"/>
                </a:solidFill>
              </a:rPr>
              <a:t>galimybes</a:t>
            </a:r>
            <a:r>
              <a:rPr sz="2400" b="1" dirty="0" smtClean="0">
                <a:solidFill>
                  <a:srgbClr val="003399"/>
                </a:solidFill>
              </a:rPr>
              <a:t> </a:t>
            </a:r>
            <a:r>
              <a:rPr sz="2400" b="1" dirty="0" err="1" smtClean="0">
                <a:solidFill>
                  <a:srgbClr val="003399"/>
                </a:solidFill>
              </a:rPr>
              <a:t>iš</a:t>
            </a:r>
            <a:r>
              <a:rPr sz="2400" b="1" dirty="0" smtClean="0">
                <a:solidFill>
                  <a:srgbClr val="003399"/>
                </a:solidFill>
              </a:rPr>
              <a:t> </a:t>
            </a:r>
            <a:r>
              <a:rPr sz="2400" b="1" dirty="0" err="1" smtClean="0">
                <a:solidFill>
                  <a:srgbClr val="003399"/>
                </a:solidFill>
              </a:rPr>
              <a:t>naujo</a:t>
            </a:r>
            <a:r>
              <a:rPr sz="2400" b="1" dirty="0" smtClean="0">
                <a:solidFill>
                  <a:srgbClr val="003399"/>
                </a:solidFill>
              </a:rPr>
              <a:t> </a:t>
            </a:r>
            <a:r>
              <a:rPr sz="2400" b="1" dirty="0" err="1" smtClean="0">
                <a:solidFill>
                  <a:srgbClr val="003399"/>
                </a:solidFill>
              </a:rPr>
              <a:t>panaudojant</a:t>
            </a:r>
            <a:r>
              <a:rPr sz="2400" b="1" dirty="0" smtClean="0">
                <a:solidFill>
                  <a:srgbClr val="003399"/>
                </a:solidFill>
              </a:rPr>
              <a:t> </a:t>
            </a:r>
            <a:r>
              <a:rPr sz="2400" b="1" dirty="0" err="1" smtClean="0">
                <a:solidFill>
                  <a:srgbClr val="003399"/>
                </a:solidFill>
              </a:rPr>
              <a:t>vertę</a:t>
            </a:r>
            <a:r>
              <a:rPr sz="2400" b="1" dirty="0" smtClean="0">
                <a:solidFill>
                  <a:srgbClr val="003399"/>
                </a:solidFill>
              </a:rPr>
              <a:t>, </a:t>
            </a:r>
            <a:r>
              <a:rPr sz="2400" b="1" dirty="0" err="1" smtClean="0">
                <a:solidFill>
                  <a:srgbClr val="003399"/>
                </a:solidFill>
              </a:rPr>
              <a:t>kuri</a:t>
            </a:r>
            <a:r>
              <a:rPr sz="2400" b="1" dirty="0" smtClean="0">
                <a:solidFill>
                  <a:srgbClr val="003399"/>
                </a:solidFill>
              </a:rPr>
              <a:t> </a:t>
            </a:r>
            <a:r>
              <a:rPr sz="2400" b="1" dirty="0" err="1" smtClean="0">
                <a:solidFill>
                  <a:srgbClr val="003399"/>
                </a:solidFill>
              </a:rPr>
              <a:t>yra</a:t>
            </a:r>
            <a:r>
              <a:rPr sz="2400" b="1" dirty="0" smtClean="0">
                <a:solidFill>
                  <a:srgbClr val="003399"/>
                </a:solidFill>
              </a:rPr>
              <a:t> </a:t>
            </a:r>
            <a:r>
              <a:rPr sz="2400" b="1" dirty="0" err="1" smtClean="0">
                <a:solidFill>
                  <a:srgbClr val="003399"/>
                </a:solidFill>
              </a:rPr>
              <a:t>įtraukta</a:t>
            </a:r>
            <a:r>
              <a:rPr sz="2400" b="1" dirty="0" smtClean="0">
                <a:solidFill>
                  <a:srgbClr val="003399"/>
                </a:solidFill>
              </a:rPr>
              <a:t> į </a:t>
            </a:r>
            <a:r>
              <a:rPr sz="2400" b="1" dirty="0" err="1" smtClean="0">
                <a:solidFill>
                  <a:srgbClr val="003399"/>
                </a:solidFill>
              </a:rPr>
              <a:t>išteklius</a:t>
            </a:r>
            <a:endParaRPr lang="lt-LT" sz="2400" b="1" dirty="0" smtClean="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400"/>
              </a:spcAft>
              <a:buFont typeface="Arial" panose="020B0604020202020204" pitchFamily="34" charset="0"/>
              <a:buChar char="•"/>
            </a:pPr>
            <a:r>
              <a:rPr sz="2400" b="1" dirty="0" err="1" smtClean="0">
                <a:solidFill>
                  <a:srgbClr val="003399"/>
                </a:solidFill>
              </a:rPr>
              <a:t>sustiprėjęs</a:t>
            </a:r>
            <a:r>
              <a:rPr sz="2400" b="1" dirty="0" smtClean="0">
                <a:solidFill>
                  <a:srgbClr val="003399"/>
                </a:solidFill>
              </a:rPr>
              <a:t> </a:t>
            </a:r>
            <a:r>
              <a:rPr sz="2400" b="1" dirty="0" err="1" smtClean="0">
                <a:solidFill>
                  <a:srgbClr val="003399"/>
                </a:solidFill>
              </a:rPr>
              <a:t>bendruomeniškumo</a:t>
            </a:r>
            <a:r>
              <a:rPr sz="2400" b="1" dirty="0" smtClean="0">
                <a:solidFill>
                  <a:srgbClr val="003399"/>
                </a:solidFill>
              </a:rPr>
              <a:t>, </a:t>
            </a:r>
            <a:r>
              <a:rPr sz="2400" b="1" dirty="0" err="1" smtClean="0">
                <a:solidFill>
                  <a:srgbClr val="003399"/>
                </a:solidFill>
              </a:rPr>
              <a:t>bendradarbiavimo</a:t>
            </a:r>
            <a:r>
              <a:rPr sz="2400" b="1" dirty="0" smtClean="0">
                <a:solidFill>
                  <a:srgbClr val="003399"/>
                </a:solidFill>
              </a:rPr>
              <a:t> </a:t>
            </a:r>
            <a:r>
              <a:rPr sz="2400" b="1" dirty="0" err="1" smtClean="0">
                <a:solidFill>
                  <a:srgbClr val="003399"/>
                </a:solidFill>
              </a:rPr>
              <a:t>ir</a:t>
            </a:r>
            <a:r>
              <a:rPr sz="2400" b="1" dirty="0" smtClean="0">
                <a:solidFill>
                  <a:srgbClr val="003399"/>
                </a:solidFill>
              </a:rPr>
              <a:t> </a:t>
            </a:r>
            <a:r>
              <a:rPr sz="2400" b="1" dirty="0" err="1" smtClean="0">
                <a:solidFill>
                  <a:srgbClr val="003399"/>
                </a:solidFill>
              </a:rPr>
              <a:t>dalyvavimo</a:t>
            </a:r>
            <a:r>
              <a:rPr sz="2400" b="1" dirty="0" smtClean="0">
                <a:solidFill>
                  <a:srgbClr val="003399"/>
                </a:solidFill>
              </a:rPr>
              <a:t> per </a:t>
            </a:r>
            <a:r>
              <a:rPr sz="2400" b="1" dirty="0" err="1" smtClean="0">
                <a:solidFill>
                  <a:srgbClr val="003399"/>
                </a:solidFill>
              </a:rPr>
              <a:t>dalijimosi</a:t>
            </a:r>
            <a:r>
              <a:rPr sz="2400" b="1" dirty="0" smtClean="0">
                <a:solidFill>
                  <a:srgbClr val="003399"/>
                </a:solidFill>
              </a:rPr>
              <a:t> </a:t>
            </a:r>
            <a:r>
              <a:rPr sz="2400" b="1" dirty="0" err="1" smtClean="0">
                <a:solidFill>
                  <a:srgbClr val="003399"/>
                </a:solidFill>
              </a:rPr>
              <a:t>ekonomiką</a:t>
            </a:r>
            <a:r>
              <a:rPr sz="2400" b="1" dirty="0" smtClean="0">
                <a:solidFill>
                  <a:srgbClr val="003399"/>
                </a:solidFill>
              </a:rPr>
              <a:t> </a:t>
            </a:r>
            <a:r>
              <a:rPr sz="2400" b="1" dirty="0" err="1" smtClean="0">
                <a:solidFill>
                  <a:srgbClr val="003399"/>
                </a:solidFill>
              </a:rPr>
              <a:t>jausmas</a:t>
            </a:r>
            <a:endParaRPr lang="lt-LT" sz="2400" b="1" dirty="0" smtClean="0">
              <a:solidFill>
                <a:srgbClr val="003399"/>
              </a:solidFill>
              <a:effectLst>
                <a:outerShdw blurRad="38100" dist="38100" dir="2700000" algn="tl">
                  <a:srgbClr val="000000">
                    <a:alpha val="43137"/>
                  </a:srgbClr>
                </a:outerShdw>
              </a:effectLst>
              <a:latin typeface="Century Gothic" panose="020B0502020202020204" pitchFamily="34" charset="0"/>
            </a:endParaRPr>
          </a:p>
          <a:p>
            <a:pPr marL="352425" indent="-352425" algn="l">
              <a:spcAft>
                <a:spcPts val="400"/>
              </a:spcAft>
              <a:buFont typeface="Arial" panose="020B0604020202020204" pitchFamily="34" charset="0"/>
              <a:buChar char="•"/>
            </a:pPr>
            <a:r>
              <a:rPr sz="2400" b="1" dirty="0" err="1" smtClean="0">
                <a:solidFill>
                  <a:srgbClr val="003399"/>
                </a:solidFill>
              </a:rPr>
              <a:t>fizinio</a:t>
            </a:r>
            <a:r>
              <a:rPr sz="2400" b="1" dirty="0" smtClean="0">
                <a:solidFill>
                  <a:srgbClr val="003399"/>
                </a:solidFill>
              </a:rPr>
              <a:t> </a:t>
            </a:r>
            <a:r>
              <a:rPr sz="2400" b="1" dirty="0" err="1" smtClean="0">
                <a:solidFill>
                  <a:srgbClr val="003399"/>
                </a:solidFill>
              </a:rPr>
              <a:t>produkto</a:t>
            </a:r>
            <a:r>
              <a:rPr sz="2400" b="1" dirty="0" smtClean="0">
                <a:solidFill>
                  <a:srgbClr val="003399"/>
                </a:solidFill>
              </a:rPr>
              <a:t> </a:t>
            </a:r>
            <a:r>
              <a:rPr sz="2400" b="1" dirty="0" err="1" smtClean="0">
                <a:solidFill>
                  <a:srgbClr val="003399"/>
                </a:solidFill>
              </a:rPr>
              <a:t>funkcija</a:t>
            </a:r>
            <a:r>
              <a:rPr sz="2400" b="1" dirty="0" smtClean="0">
                <a:solidFill>
                  <a:srgbClr val="003399"/>
                </a:solidFill>
              </a:rPr>
              <a:t> </a:t>
            </a:r>
            <a:r>
              <a:rPr sz="2400" b="1" dirty="0" err="1" smtClean="0">
                <a:solidFill>
                  <a:srgbClr val="003399"/>
                </a:solidFill>
              </a:rPr>
              <a:t>ir</a:t>
            </a:r>
            <a:r>
              <a:rPr sz="2400" b="1" dirty="0" smtClean="0">
                <a:solidFill>
                  <a:srgbClr val="003399"/>
                </a:solidFill>
              </a:rPr>
              <a:t> </a:t>
            </a:r>
            <a:r>
              <a:rPr sz="2400" b="1" dirty="0" err="1" smtClean="0">
                <a:solidFill>
                  <a:srgbClr val="003399"/>
                </a:solidFill>
              </a:rPr>
              <a:t>paslauga</a:t>
            </a:r>
            <a:r>
              <a:rPr sz="2400" b="1" dirty="0" smtClean="0">
                <a:solidFill>
                  <a:srgbClr val="003399"/>
                </a:solidFill>
              </a:rPr>
              <a:t> </a:t>
            </a:r>
            <a:r>
              <a:rPr sz="2400" b="1" dirty="0" err="1" smtClean="0">
                <a:solidFill>
                  <a:srgbClr val="003399"/>
                </a:solidFill>
              </a:rPr>
              <a:t>dalijasi</a:t>
            </a:r>
            <a:r>
              <a:rPr sz="2400" b="1" dirty="0" smtClean="0">
                <a:solidFill>
                  <a:srgbClr val="003399"/>
                </a:solidFill>
              </a:rPr>
              <a:t> </a:t>
            </a:r>
            <a:r>
              <a:rPr sz="2400" b="1" dirty="0" err="1" smtClean="0">
                <a:solidFill>
                  <a:srgbClr val="003399"/>
                </a:solidFill>
              </a:rPr>
              <a:t>vartotojų</a:t>
            </a:r>
            <a:r>
              <a:rPr sz="2400" b="1" dirty="0" smtClean="0">
                <a:solidFill>
                  <a:srgbClr val="003399"/>
                </a:solidFill>
              </a:rPr>
              <a:t> </a:t>
            </a:r>
            <a:r>
              <a:rPr sz="2400" b="1" dirty="0" err="1" smtClean="0">
                <a:solidFill>
                  <a:srgbClr val="003399"/>
                </a:solidFill>
              </a:rPr>
              <a:t>grupės</a:t>
            </a:r>
            <a:r>
              <a:rPr sz="2400" b="1" dirty="0" smtClean="0">
                <a:solidFill>
                  <a:srgbClr val="003399"/>
                </a:solidFill>
              </a:rPr>
              <a:t>, o ne </a:t>
            </a:r>
            <a:r>
              <a:rPr sz="2400" b="1" dirty="0" err="1" smtClean="0">
                <a:solidFill>
                  <a:srgbClr val="003399"/>
                </a:solidFill>
              </a:rPr>
              <a:t>asmenys</a:t>
            </a:r>
            <a:r>
              <a:rPr sz="2400" b="1" dirty="0" smtClean="0">
                <a:solidFill>
                  <a:srgbClr val="003399"/>
                </a:solidFill>
              </a:rPr>
              <a:t>, </a:t>
            </a:r>
            <a:r>
              <a:rPr sz="2400" b="1" dirty="0" err="1" smtClean="0">
                <a:solidFill>
                  <a:srgbClr val="003399"/>
                </a:solidFill>
              </a:rPr>
              <a:t>turintys</a:t>
            </a:r>
            <a:r>
              <a:rPr sz="2400" b="1" dirty="0" smtClean="0">
                <a:solidFill>
                  <a:srgbClr val="003399"/>
                </a:solidFill>
              </a:rPr>
              <a:t> </a:t>
            </a:r>
            <a:r>
              <a:rPr sz="2400" b="1" dirty="0" err="1" smtClean="0">
                <a:solidFill>
                  <a:srgbClr val="003399"/>
                </a:solidFill>
              </a:rPr>
              <a:t>ir</a:t>
            </a:r>
            <a:r>
              <a:rPr sz="2400" b="1" dirty="0" smtClean="0">
                <a:solidFill>
                  <a:srgbClr val="003399"/>
                </a:solidFill>
              </a:rPr>
              <a:t> </a:t>
            </a:r>
            <a:r>
              <a:rPr sz="2400" b="1" dirty="0" err="1" smtClean="0">
                <a:solidFill>
                  <a:srgbClr val="003399"/>
                </a:solidFill>
              </a:rPr>
              <a:t>naudojantys</a:t>
            </a:r>
            <a:r>
              <a:rPr sz="2400" b="1" dirty="0" smtClean="0">
                <a:solidFill>
                  <a:srgbClr val="003399"/>
                </a:solidFill>
              </a:rPr>
              <a:t> </a:t>
            </a:r>
            <a:r>
              <a:rPr sz="2400" b="1" dirty="0" err="1" smtClean="0">
                <a:solidFill>
                  <a:srgbClr val="003399"/>
                </a:solidFill>
              </a:rPr>
              <a:t>fizinį</a:t>
            </a:r>
            <a:r>
              <a:rPr sz="2400" b="1" dirty="0" smtClean="0">
                <a:solidFill>
                  <a:srgbClr val="003399"/>
                </a:solidFill>
              </a:rPr>
              <a:t> </a:t>
            </a:r>
            <a:r>
              <a:rPr sz="2400" b="1" dirty="0" err="1" smtClean="0">
                <a:solidFill>
                  <a:srgbClr val="003399"/>
                </a:solidFill>
              </a:rPr>
              <a:t>produktą</a:t>
            </a:r>
            <a:endParaRPr lang="lt-LT" sz="2400" b="1" dirty="0">
              <a:solidFill>
                <a:srgbClr val="003399"/>
              </a:solidFill>
              <a:effectLst>
                <a:outerShdw blurRad="38100" dist="38100" dir="2700000" algn="tl">
                  <a:srgbClr val="000000">
                    <a:alpha val="43137"/>
                  </a:srgbClr>
                </a:outerShdw>
              </a:effectLst>
              <a:latin typeface="Century Gothic" panose="020B0502020202020204" pitchFamily="34" charset="0"/>
            </a:endParaRPr>
          </a:p>
        </p:txBody>
      </p:sp>
    </p:spTree>
    <p:extLst>
      <p:ext uri="{BB962C8B-B14F-4D97-AF65-F5344CB8AC3E}">
        <p14:creationId xmlns:p14="http://schemas.microsoft.com/office/powerpoint/2010/main" val="408968298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3000" b="-13000"/>
          </a:stretch>
        </a:blipFill>
        <a:effectLst/>
      </p:bgPr>
    </p:bg>
    <p:spTree>
      <p:nvGrpSpPr>
        <p:cNvPr id="1" name=""/>
        <p:cNvGrpSpPr/>
        <p:nvPr/>
      </p:nvGrpSpPr>
      <p:grpSpPr>
        <a:xfrm>
          <a:off x="0" y="0"/>
          <a:ext cx="0" cy="0"/>
          <a:chOff x="0" y="0"/>
          <a:chExt cx="0" cy="0"/>
        </a:xfrm>
      </p:grpSpPr>
      <p:sp>
        <p:nvSpPr>
          <p:cNvPr id="9" name="Prostokąt 8"/>
          <p:cNvSpPr/>
          <p:nvPr/>
        </p:nvSpPr>
        <p:spPr>
          <a:xfrm>
            <a:off x="0" y="6335071"/>
            <a:ext cx="12191999" cy="523220"/>
          </a:xfrm>
          <a:prstGeom prst="rect">
            <a:avLst/>
          </a:prstGeom>
          <a:solidFill>
            <a:schemeClr val="bg1">
              <a:alpha val="65000"/>
            </a:schemeClr>
          </a:solidFill>
        </p:spPr>
        <p:txBody>
          <a:bodyPr wrap="square">
            <a:spAutoFit/>
          </a:bodyPr>
          <a:lstStyle/>
          <a:p>
            <a:pPr algn="ctr"/>
            <a:r>
              <a:rPr lang="fr-FR" sz="1400" dirty="0">
                <a:solidFill>
                  <a:srgbClr val="003399"/>
                </a:solidFill>
                <a:latin typeface="Century Gothic" panose="020B0502020202020204" pitchFamily="34" charset="0"/>
              </a:rPr>
              <a:t>Šaltinis: </a:t>
            </a:r>
            <a:r>
              <a:rPr lang="pl-PL" sz="1400" dirty="0">
                <a:solidFill>
                  <a:srgbClr val="003399"/>
                </a:solidFill>
                <a:latin typeface="Century Gothic" panose="020B0502020202020204" pitchFamily="34" charset="0"/>
                <a:hlinkClick r:id="rId4"/>
              </a:rPr>
              <a:t>https://www.semanticscholar.org/paper/Circular-Economy:-The-Concept-and-its-Limitations-Korhonen-Honkasalo/2bdb5047ec8c07b390a9c50104647e37e8fc178a</a:t>
            </a:r>
            <a:endParaRPr lang="lt-LT" sz="1400" dirty="0">
              <a:solidFill>
                <a:srgbClr val="003399"/>
              </a:solidFill>
              <a:latin typeface="Century Gothic" panose="020B0502020202020204" pitchFamily="34" charset="0"/>
            </a:endParaRPr>
          </a:p>
        </p:txBody>
      </p:sp>
      <p:grpSp>
        <p:nvGrpSpPr>
          <p:cNvPr id="27" name="Grupa 26"/>
          <p:cNvGrpSpPr/>
          <p:nvPr/>
        </p:nvGrpSpPr>
        <p:grpSpPr>
          <a:xfrm>
            <a:off x="-13447" y="-40342"/>
            <a:ext cx="6732000" cy="6372000"/>
            <a:chOff x="-13447" y="-40342"/>
            <a:chExt cx="6732000" cy="6372000"/>
          </a:xfrm>
        </p:grpSpPr>
        <p:sp>
          <p:nvSpPr>
            <p:cNvPr id="26" name="Prostokąt 25"/>
            <p:cNvSpPr/>
            <p:nvPr/>
          </p:nvSpPr>
          <p:spPr>
            <a:xfrm>
              <a:off x="-13447" y="-40342"/>
              <a:ext cx="6732000" cy="6372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lipsa 1"/>
            <p:cNvSpPr>
              <a:spLocks noChangeAspect="1"/>
            </p:cNvSpPr>
            <p:nvPr/>
          </p:nvSpPr>
          <p:spPr>
            <a:xfrm>
              <a:off x="2770095" y="1304365"/>
              <a:ext cx="1008000" cy="1008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lipsa 4"/>
            <p:cNvSpPr>
              <a:spLocks noChangeAspect="1"/>
            </p:cNvSpPr>
            <p:nvPr/>
          </p:nvSpPr>
          <p:spPr>
            <a:xfrm>
              <a:off x="2590095" y="1304365"/>
              <a:ext cx="1368000" cy="1368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ipsa 5"/>
            <p:cNvSpPr>
              <a:spLocks noChangeAspect="1"/>
            </p:cNvSpPr>
            <p:nvPr/>
          </p:nvSpPr>
          <p:spPr>
            <a:xfrm>
              <a:off x="2428095" y="1304365"/>
              <a:ext cx="1692000" cy="1692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ipsa 6"/>
            <p:cNvSpPr>
              <a:spLocks noChangeAspect="1"/>
            </p:cNvSpPr>
            <p:nvPr/>
          </p:nvSpPr>
          <p:spPr>
            <a:xfrm>
              <a:off x="2266095" y="1304365"/>
              <a:ext cx="2016000" cy="20160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Łuk 3"/>
            <p:cNvSpPr/>
            <p:nvPr/>
          </p:nvSpPr>
          <p:spPr>
            <a:xfrm flipH="1" flipV="1">
              <a:off x="2924118" y="1689759"/>
              <a:ext cx="325718" cy="470647"/>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Łuk 9"/>
            <p:cNvSpPr/>
            <p:nvPr/>
          </p:nvSpPr>
          <p:spPr>
            <a:xfrm flipH="1" flipV="1">
              <a:off x="2563330" y="2128395"/>
              <a:ext cx="325718" cy="470647"/>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Łuk 10"/>
            <p:cNvSpPr/>
            <p:nvPr/>
          </p:nvSpPr>
          <p:spPr>
            <a:xfrm flipH="1" flipV="1">
              <a:off x="2418006" y="2363718"/>
              <a:ext cx="325718" cy="470647"/>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Łuk 11"/>
            <p:cNvSpPr/>
            <p:nvPr/>
          </p:nvSpPr>
          <p:spPr>
            <a:xfrm flipH="1" flipV="1">
              <a:off x="2721577" y="1916117"/>
              <a:ext cx="325718" cy="470647"/>
            </a:xfrm>
            <a:prstGeom prst="arc">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Łącznik prosty ze strzałką 13"/>
            <p:cNvCxnSpPr/>
            <p:nvPr/>
          </p:nvCxnSpPr>
          <p:spPr>
            <a:xfrm>
              <a:off x="188259" y="2312365"/>
              <a:ext cx="1842247"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p:cNvCxnSpPr/>
            <p:nvPr/>
          </p:nvCxnSpPr>
          <p:spPr>
            <a:xfrm>
              <a:off x="4576482" y="2340777"/>
              <a:ext cx="1842247" cy="0"/>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8" name="Tytuł 1"/>
          <p:cNvSpPr txBox="1">
            <a:spLocks/>
          </p:cNvSpPr>
          <p:nvPr/>
        </p:nvSpPr>
        <p:spPr>
          <a:xfrm>
            <a:off x="2111451" y="245234"/>
            <a:ext cx="2630683" cy="404413"/>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400"/>
              </a:spcAft>
            </a:pPr>
            <a:r>
              <a:rPr sz="3200" dirty="0" smtClean="0">
                <a:solidFill>
                  <a:srgbClr val="003399"/>
                </a:solidFill>
              </a:rPr>
              <a:t>Žiedinė ekonomika</a:t>
            </a:r>
            <a:endParaRPr lang="lt-LT" sz="1050" b="1" dirty="0">
              <a:solidFill>
                <a:srgbClr val="003399"/>
              </a:solidFill>
              <a:latin typeface="Century Gothic" panose="020B0502020202020204" pitchFamily="34" charset="0"/>
            </a:endParaRPr>
          </a:p>
        </p:txBody>
      </p:sp>
      <p:sp>
        <p:nvSpPr>
          <p:cNvPr id="19" name="Tytuł 1"/>
          <p:cNvSpPr txBox="1">
            <a:spLocks/>
          </p:cNvSpPr>
          <p:nvPr/>
        </p:nvSpPr>
        <p:spPr>
          <a:xfrm>
            <a:off x="48728" y="0"/>
            <a:ext cx="2262995" cy="1832214"/>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1050" b="1" dirty="0" smtClean="0">
                <a:solidFill>
                  <a:srgbClr val="003399"/>
                </a:solidFill>
                <a:latin typeface="Century Gothic" panose="020B0502020202020204" pitchFamily="34" charset="0"/>
              </a:rPr>
              <a:t>Aplinkosaugos laimėjimas</a:t>
            </a:r>
          </a:p>
          <a:p>
            <a:pPr marL="93663" indent="-93663" algn="l">
              <a:spcAft>
                <a:spcPts val="400"/>
              </a:spcAft>
              <a:buFontTx/>
              <a:buChar char="-"/>
            </a:pPr>
            <a:r>
              <a:rPr sz="1050" b="1" dirty="0" smtClean="0">
                <a:solidFill>
                  <a:srgbClr val="003399"/>
                </a:solidFill>
                <a:latin typeface="Century Gothic" panose="020B0502020202020204" pitchFamily="34" charset="0"/>
              </a:rPr>
              <a:t>Mažesnės pirminės medžiagos ir energijos sąnaudos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Pirminės žaliavos daugiausia/kuo labiau atsinaujina iš produktyvių ekosistemų</a:t>
            </a:r>
            <a:endParaRPr lang="lt-LT" sz="1050" b="1" dirty="0">
              <a:solidFill>
                <a:srgbClr val="003399"/>
              </a:solidFill>
              <a:latin typeface="Century Gothic" panose="020B0502020202020204" pitchFamily="34" charset="0"/>
            </a:endParaRPr>
          </a:p>
        </p:txBody>
      </p:sp>
      <p:sp>
        <p:nvSpPr>
          <p:cNvPr id="20" name="Tytuł 1"/>
          <p:cNvSpPr txBox="1">
            <a:spLocks/>
          </p:cNvSpPr>
          <p:nvPr/>
        </p:nvSpPr>
        <p:spPr>
          <a:xfrm>
            <a:off x="83554" y="2512331"/>
            <a:ext cx="2085671" cy="3099635"/>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1050" b="1" dirty="0" smtClean="0">
                <a:solidFill>
                  <a:srgbClr val="003399"/>
                </a:solidFill>
                <a:latin typeface="Century Gothic" panose="020B0502020202020204" pitchFamily="34" charset="0"/>
              </a:rPr>
              <a:t>Ekonominis laimėjimas</a:t>
            </a:r>
          </a:p>
          <a:p>
            <a:pPr marL="93663" indent="-93663" algn="l">
              <a:spcAft>
                <a:spcPts val="400"/>
              </a:spcAft>
              <a:buFontTx/>
              <a:buChar char="-"/>
            </a:pPr>
            <a:r>
              <a:rPr sz="1050" b="1" dirty="0" smtClean="0">
                <a:solidFill>
                  <a:srgbClr val="003399"/>
                </a:solidFill>
                <a:latin typeface="Century Gothic" panose="020B0502020202020204" pitchFamily="34" charset="0"/>
              </a:rPr>
              <a:t>Mažesnės žaliavų ir energijos sąnaudos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Išteklių vertė naudojama daug kartų, ne tik vieną kartą</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Kuo mažiau naudojami brangiai kainuojantys ištekliai</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Mažesnės aplinkos apsaugos įstatymų, mokesčių ir draudimo išlaidos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lang="pl-PL" sz="1050" b="1" dirty="0" smtClean="0">
                <a:solidFill>
                  <a:srgbClr val="003399"/>
                </a:solidFill>
                <a:latin typeface="Century Gothic" panose="020B0502020202020204" pitchFamily="34" charset="0"/>
              </a:rPr>
              <a:t>Neaktyvus, atsakingas ir ekologiškas rinkos potencialas</a:t>
            </a:r>
            <a:endParaRPr lang="lt-LT" sz="1050" b="1" dirty="0">
              <a:solidFill>
                <a:srgbClr val="003399"/>
              </a:solidFill>
              <a:latin typeface="Century Gothic" panose="020B0502020202020204" pitchFamily="34" charset="0"/>
            </a:endParaRPr>
          </a:p>
        </p:txBody>
      </p:sp>
      <p:sp>
        <p:nvSpPr>
          <p:cNvPr id="21" name="Tytuł 1"/>
          <p:cNvSpPr txBox="1">
            <a:spLocks/>
          </p:cNvSpPr>
          <p:nvPr/>
        </p:nvSpPr>
        <p:spPr>
          <a:xfrm>
            <a:off x="2169224" y="3333812"/>
            <a:ext cx="2254857" cy="2870965"/>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1050" b="1" dirty="0" smtClean="0">
                <a:solidFill>
                  <a:srgbClr val="003399"/>
                </a:solidFill>
                <a:latin typeface="Century Gothic" panose="020B0502020202020204" pitchFamily="34" charset="0"/>
              </a:rPr>
              <a:t>Socialinis laimėjimas</a:t>
            </a:r>
          </a:p>
          <a:p>
            <a:pPr marL="93663" indent="-93663" algn="l">
              <a:spcAft>
                <a:spcPts val="400"/>
              </a:spcAft>
              <a:buFontTx/>
              <a:buChar char="-"/>
            </a:pPr>
            <a:r>
              <a:rPr sz="1050" b="1" dirty="0" smtClean="0">
                <a:solidFill>
                  <a:srgbClr val="003399"/>
                </a:solidFill>
                <a:latin typeface="Century Gothic" panose="020B0502020202020204" pitchFamily="34" charset="0"/>
              </a:rPr>
              <a:t>Naujos įsidarbinimo galimybės iš naujo panaudojant vertę, kuri yra įtraukta į išteklius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Bendruomenės, bendradarbiavimo ir dalyvavimo per dalijimosi ekonomiką stiprėjimas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Fizinio produkto funkcija ir paslauga dalijasi vartotojų grupės, o ne asmenys, turintys ir naudojantys fizinį produktą</a:t>
            </a:r>
            <a:endParaRPr lang="lt-LT" sz="1050" b="1" dirty="0" smtClean="0">
              <a:solidFill>
                <a:srgbClr val="003399"/>
              </a:solidFill>
              <a:latin typeface="Century Gothic" panose="020B0502020202020204" pitchFamily="34" charset="0"/>
            </a:endParaRPr>
          </a:p>
        </p:txBody>
      </p:sp>
      <p:sp>
        <p:nvSpPr>
          <p:cNvPr id="22" name="Tytuł 1"/>
          <p:cNvSpPr txBox="1">
            <a:spLocks/>
          </p:cNvSpPr>
          <p:nvPr/>
        </p:nvSpPr>
        <p:spPr>
          <a:xfrm>
            <a:off x="4338449" y="2612488"/>
            <a:ext cx="2254857" cy="3235224"/>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1050" b="1" dirty="0" smtClean="0">
                <a:solidFill>
                  <a:srgbClr val="003399"/>
                </a:solidFill>
                <a:latin typeface="Century Gothic" panose="020B0502020202020204" pitchFamily="34" charset="0"/>
              </a:rPr>
              <a:t>Ekonominis laimėjimas</a:t>
            </a:r>
          </a:p>
          <a:p>
            <a:pPr marL="93663" indent="-93663" algn="l">
              <a:spcAft>
                <a:spcPts val="400"/>
              </a:spcAft>
              <a:buFontTx/>
              <a:buChar char="-"/>
            </a:pPr>
            <a:r>
              <a:rPr sz="1050" b="1" dirty="0" smtClean="0">
                <a:solidFill>
                  <a:srgbClr val="003399"/>
                </a:solidFill>
                <a:latin typeface="Century Gothic" panose="020B0502020202020204" pitchFamily="34" charset="0"/>
              </a:rPr>
              <a:t>Mažesnis vertės nutekėjimas ir nuostoliai</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lang="pl-PL" sz="1050" b="1" dirty="0" smtClean="0">
                <a:solidFill>
                  <a:srgbClr val="003399"/>
                </a:solidFill>
                <a:latin typeface="Century Gothic" panose="020B0502020202020204" pitchFamily="34" charset="0"/>
              </a:rPr>
              <a:t>Mažesnės atliekų tvarkymo išlaidos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Mažesnės išmetamųjų teršalų kontrolės išlaidos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Mažesnės išlaidos dėl aplinkos apsaugos įstatymų, mokesčių ir draudimo</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Randamos naujos išteklių vertės rinkos</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lang="pl-PL" sz="1050" b="1" dirty="0" smtClean="0">
                <a:solidFill>
                  <a:srgbClr val="003399"/>
                </a:solidFill>
                <a:latin typeface="Century Gothic" panose="020B0502020202020204" pitchFamily="34" charset="0"/>
              </a:rPr>
              <a:t>Naujas atsakingo verslo įvaizdis pritraukia investicijas</a:t>
            </a:r>
          </a:p>
        </p:txBody>
      </p:sp>
      <p:sp>
        <p:nvSpPr>
          <p:cNvPr id="23" name="Tytuł 1"/>
          <p:cNvSpPr txBox="1">
            <a:spLocks/>
          </p:cNvSpPr>
          <p:nvPr/>
        </p:nvSpPr>
        <p:spPr>
          <a:xfrm>
            <a:off x="4308860" y="3875"/>
            <a:ext cx="2587061" cy="2082347"/>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400"/>
              </a:spcAft>
            </a:pPr>
            <a:r>
              <a:rPr lang="pl-PL" sz="1050" b="1" dirty="0" smtClean="0">
                <a:solidFill>
                  <a:srgbClr val="003399"/>
                </a:solidFill>
                <a:latin typeface="Century Gothic" panose="020B0502020202020204" pitchFamily="34" charset="0"/>
              </a:rPr>
              <a:t>Aplinkosaugos laimėjimas</a:t>
            </a:r>
          </a:p>
          <a:p>
            <a:pPr marL="93663" indent="-93663" algn="l">
              <a:spcAft>
                <a:spcPts val="400"/>
              </a:spcAft>
              <a:buFontTx/>
              <a:buChar char="-"/>
            </a:pPr>
            <a:r>
              <a:rPr sz="1050" b="1" dirty="0" smtClean="0">
                <a:solidFill>
                  <a:srgbClr val="003399"/>
                </a:solidFill>
                <a:latin typeface="Century Gothic" panose="020B0502020202020204" pitchFamily="34" charset="0"/>
              </a:rPr>
              <a:t>Mažiau atliekų ir išmetamų teršalų</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Ištekliai gamybos ir vartojimo sistemose naudojami daug kartų, ne tik vieną kartą</a:t>
            </a:r>
            <a:endParaRPr lang="lt-LT" sz="1050" b="1" dirty="0" smtClean="0">
              <a:solidFill>
                <a:srgbClr val="003399"/>
              </a:solidFill>
              <a:latin typeface="Century Gothic" panose="020B0502020202020204" pitchFamily="34" charset="0"/>
            </a:endParaRPr>
          </a:p>
          <a:p>
            <a:pPr marL="93663" indent="-93663" algn="l">
              <a:spcAft>
                <a:spcPts val="400"/>
              </a:spcAft>
              <a:buFontTx/>
              <a:buChar char="-"/>
            </a:pPr>
            <a:r>
              <a:rPr sz="1050" b="1" dirty="0" smtClean="0">
                <a:solidFill>
                  <a:srgbClr val="003399"/>
                </a:solidFill>
                <a:latin typeface="Century Gothic" panose="020B0502020202020204" pitchFamily="34" charset="0"/>
              </a:rPr>
              <a:t>Atsinaujinantieji energijos šaltiniai yra kuras be CO2, o jų atliekos yra maistinės medžiagos, kurias gali naudoti gamta</a:t>
            </a:r>
            <a:endParaRPr lang="lt-LT" sz="1050" b="1" dirty="0" smtClean="0">
              <a:solidFill>
                <a:srgbClr val="003399"/>
              </a:solidFill>
              <a:latin typeface="Century Gothic" panose="020B0502020202020204" pitchFamily="34" charset="0"/>
            </a:endParaRPr>
          </a:p>
        </p:txBody>
      </p:sp>
      <p:sp>
        <p:nvSpPr>
          <p:cNvPr id="24" name="Tytuł 1"/>
          <p:cNvSpPr txBox="1">
            <a:spLocks/>
          </p:cNvSpPr>
          <p:nvPr/>
        </p:nvSpPr>
        <p:spPr>
          <a:xfrm>
            <a:off x="391708" y="2032823"/>
            <a:ext cx="1393748" cy="276605"/>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400"/>
              </a:spcAft>
            </a:pPr>
            <a:r>
              <a:rPr lang="pl-PL" sz="1200" b="1" dirty="0" smtClean="0">
                <a:solidFill>
                  <a:srgbClr val="003399"/>
                </a:solidFill>
                <a:latin typeface="Century Gothic" panose="020B0502020202020204" pitchFamily="34" charset="0"/>
              </a:rPr>
              <a:t>ĮVADAS</a:t>
            </a:r>
            <a:endParaRPr lang="lt-LT" sz="1400" b="1" dirty="0">
              <a:solidFill>
                <a:srgbClr val="003399"/>
              </a:solidFill>
              <a:latin typeface="Century Gothic" panose="020B0502020202020204" pitchFamily="34" charset="0"/>
            </a:endParaRPr>
          </a:p>
        </p:txBody>
      </p:sp>
      <p:sp>
        <p:nvSpPr>
          <p:cNvPr id="25" name="Tytuł 1"/>
          <p:cNvSpPr txBox="1">
            <a:spLocks/>
          </p:cNvSpPr>
          <p:nvPr/>
        </p:nvSpPr>
        <p:spPr>
          <a:xfrm>
            <a:off x="4576482" y="2100645"/>
            <a:ext cx="1393748" cy="208624"/>
          </a:xfrm>
          <a:prstGeom prst="rect">
            <a:avLst/>
          </a:prstGeom>
          <a:noFill/>
        </p:spPr>
        <p:txBody>
          <a:bodyPr lIns="180000" tIns="108000" rIns="252000" bIns="108000"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400"/>
              </a:spcAft>
            </a:pPr>
            <a:r>
              <a:rPr lang="pl-PL" sz="1200" b="1" dirty="0" smtClean="0">
                <a:solidFill>
                  <a:srgbClr val="003399"/>
                </a:solidFill>
                <a:latin typeface="Century Gothic" panose="020B0502020202020204" pitchFamily="34" charset="0"/>
              </a:rPr>
              <a:t>IŠVESTIS</a:t>
            </a:r>
            <a:endParaRPr lang="lt-LT" sz="1400" b="1" dirty="0">
              <a:solidFill>
                <a:srgbClr val="003399"/>
              </a:solidFill>
              <a:latin typeface="Century Gothic" panose="020B0502020202020204" pitchFamily="34" charset="0"/>
            </a:endParaRPr>
          </a:p>
        </p:txBody>
      </p:sp>
    </p:spTree>
    <p:extLst>
      <p:ext uri="{BB962C8B-B14F-4D97-AF65-F5344CB8AC3E}">
        <p14:creationId xmlns:p14="http://schemas.microsoft.com/office/powerpoint/2010/main" val="91197791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4626</TotalTime>
  <Words>3232</Words>
  <Application>Microsoft Office PowerPoint</Application>
  <PresentationFormat>Panoramiczny</PresentationFormat>
  <Paragraphs>476</Paragraphs>
  <Slides>78</Slides>
  <Notes>78</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78</vt:i4>
      </vt:variant>
    </vt:vector>
  </HeadingPairs>
  <TitlesOfParts>
    <vt:vector size="85" baseType="lpstr">
      <vt:lpstr>Arial</vt:lpstr>
      <vt:lpstr>Calibri</vt:lpstr>
      <vt:lpstr>Calibri Light</vt:lpstr>
      <vt:lpstr>Century Gothic</vt:lpstr>
      <vt:lpstr>Impact</vt:lpstr>
      <vt:lpstr>Lucida Sans Unicode</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Michał Kwas</dc:creator>
  <cp:lastModifiedBy>Michał Kwas</cp:lastModifiedBy>
  <cp:revision>200</cp:revision>
  <cp:lastPrinted>2019-10-16T08:28:49Z</cp:lastPrinted>
  <dcterms:created xsi:type="dcterms:W3CDTF">2019-05-14T09:01:04Z</dcterms:created>
  <dcterms:modified xsi:type="dcterms:W3CDTF">2019-12-04T10:11:41Z</dcterms:modified>
</cp:coreProperties>
</file>