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6"/>
  </p:notesMasterIdLst>
  <p:handoutMasterIdLst>
    <p:handoutMasterId r:id="rId87"/>
  </p:handoutMasterIdLst>
  <p:sldIdLst>
    <p:sldId id="464" r:id="rId5"/>
    <p:sldId id="295" r:id="rId6"/>
    <p:sldId id="454" r:id="rId7"/>
    <p:sldId id="298" r:id="rId8"/>
    <p:sldId id="306" r:id="rId9"/>
    <p:sldId id="453" r:id="rId10"/>
    <p:sldId id="301" r:id="rId11"/>
    <p:sldId id="332" r:id="rId12"/>
    <p:sldId id="335" r:id="rId13"/>
    <p:sldId id="294" r:id="rId14"/>
    <p:sldId id="263" r:id="rId15"/>
    <p:sldId id="264" r:id="rId16"/>
    <p:sldId id="324" r:id="rId17"/>
    <p:sldId id="257" r:id="rId18"/>
    <p:sldId id="377" r:id="rId19"/>
    <p:sldId id="378" r:id="rId20"/>
    <p:sldId id="379" r:id="rId21"/>
    <p:sldId id="380" r:id="rId22"/>
    <p:sldId id="381" r:id="rId23"/>
    <p:sldId id="382" r:id="rId24"/>
    <p:sldId id="327" r:id="rId25"/>
    <p:sldId id="387" r:id="rId26"/>
    <p:sldId id="383" r:id="rId27"/>
    <p:sldId id="384" r:id="rId28"/>
    <p:sldId id="461" r:id="rId29"/>
    <p:sldId id="385" r:id="rId30"/>
    <p:sldId id="386" r:id="rId31"/>
    <p:sldId id="326" r:id="rId32"/>
    <p:sldId id="359" r:id="rId33"/>
    <p:sldId id="388" r:id="rId34"/>
    <p:sldId id="389" r:id="rId35"/>
    <p:sldId id="311" r:id="rId36"/>
    <p:sldId id="457" r:id="rId37"/>
    <p:sldId id="458" r:id="rId38"/>
    <p:sldId id="274" r:id="rId39"/>
    <p:sldId id="459" r:id="rId40"/>
    <p:sldId id="460" r:id="rId41"/>
    <p:sldId id="392" r:id="rId42"/>
    <p:sldId id="393" r:id="rId43"/>
    <p:sldId id="320" r:id="rId44"/>
    <p:sldId id="321" r:id="rId45"/>
    <p:sldId id="456" r:id="rId46"/>
    <p:sldId id="314" r:id="rId47"/>
    <p:sldId id="336" r:id="rId48"/>
    <p:sldId id="394" r:id="rId49"/>
    <p:sldId id="395" r:id="rId50"/>
    <p:sldId id="396" r:id="rId51"/>
    <p:sldId id="403" r:id="rId52"/>
    <p:sldId id="407" r:id="rId53"/>
    <p:sldId id="408" r:id="rId54"/>
    <p:sldId id="409" r:id="rId55"/>
    <p:sldId id="410" r:id="rId56"/>
    <p:sldId id="411" r:id="rId57"/>
    <p:sldId id="412" r:id="rId58"/>
    <p:sldId id="413" r:id="rId59"/>
    <p:sldId id="414" r:id="rId60"/>
    <p:sldId id="416" r:id="rId61"/>
    <p:sldId id="417" r:id="rId62"/>
    <p:sldId id="418" r:id="rId63"/>
    <p:sldId id="419" r:id="rId64"/>
    <p:sldId id="422" r:id="rId65"/>
    <p:sldId id="424" r:id="rId66"/>
    <p:sldId id="426" r:id="rId67"/>
    <p:sldId id="462" r:id="rId68"/>
    <p:sldId id="361" r:id="rId69"/>
    <p:sldId id="360" r:id="rId70"/>
    <p:sldId id="279" r:id="rId71"/>
    <p:sldId id="376" r:id="rId72"/>
    <p:sldId id="375" r:id="rId73"/>
    <p:sldId id="374" r:id="rId74"/>
    <p:sldId id="373" r:id="rId75"/>
    <p:sldId id="372" r:id="rId76"/>
    <p:sldId id="371" r:id="rId77"/>
    <p:sldId id="370" r:id="rId78"/>
    <p:sldId id="312" r:id="rId79"/>
    <p:sldId id="369" r:id="rId80"/>
    <p:sldId id="368" r:id="rId81"/>
    <p:sldId id="322" r:id="rId82"/>
    <p:sldId id="303" r:id="rId83"/>
    <p:sldId id="367" r:id="rId84"/>
    <p:sldId id="463" r:id="rId85"/>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36EB9B-034E-34D0-24F7-938FA10E02CC}" v="426" dt="2019-04-11T14:12:40.385"/>
    <p1510:client id="{9A7531B4-F110-122B-FCC3-511887F280EE}" v="327" dt="2019-04-11T09:55:04.799"/>
    <p1510:client id="{AD085DFF-6E54-53EA-3C53-A3AA646223CD}" v="954" dt="2019-04-11T14:08:08.784"/>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756"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F814EA6-18CE-4B78-93DD-9D096D278EBB}"/>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A6CFFEA-0703-41B8-BA9F-DAFDA1E607B9}"/>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2952A22B-C9D5-4219-BCEC-BD15F46FEDA6}" type="datetimeFigureOut">
              <a:rPr lang="sv-SE" smtClean="0"/>
              <a:pPr/>
              <a:t>2019-12-04</a:t>
            </a:fld>
            <a:endParaRPr lang="lt-LT"/>
          </a:p>
        </p:txBody>
      </p:sp>
      <p:sp>
        <p:nvSpPr>
          <p:cNvPr id="4" name="Platshållare för sidfot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C55BC10-9F27-42D3-8052-595B64002C29}"/>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9B36677-687D-47DE-BA83-78180DED853C}"/>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F1925BB7-4980-49D8-A419-45DE28C2FDCB}" type="slidenum">
              <a:rPr lang="sv-SE" smtClean="0"/>
              <a:pPr/>
              <a:t>‹#›</a:t>
            </a:fld>
            <a:endParaRPr lang="lt-LT"/>
          </a:p>
        </p:txBody>
      </p:sp>
    </p:spTree>
    <p:extLst>
      <p:ext uri="{BB962C8B-B14F-4D97-AF65-F5344CB8AC3E}">
        <p14:creationId xmlns:p14="http://schemas.microsoft.com/office/powerpoint/2010/main" val="2091060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F908341-DECE-47B9-8F75-644FE9670AB3}" type="datetimeFigureOut">
              <a:rPr lang="sv-SE" smtClean="0"/>
              <a:pPr/>
              <a:t>2019-12-04</a:t>
            </a:fld>
            <a:endParaRPr lang="lt-LT"/>
          </a:p>
        </p:txBody>
      </p:sp>
      <p:sp>
        <p:nvSpPr>
          <p:cNvPr id="4" name="Platshållare för bildobjekt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72DE751-9D08-4E48-BCD1-17EC1582EDEB}" type="slidenum">
              <a:rPr lang="sv-SE" smtClean="0"/>
              <a:pPr/>
              <a:t>‹#›</a:t>
            </a:fld>
            <a:endParaRPr lang="lt-LT"/>
          </a:p>
        </p:txBody>
      </p:sp>
    </p:spTree>
    <p:extLst>
      <p:ext uri="{BB962C8B-B14F-4D97-AF65-F5344CB8AC3E}">
        <p14:creationId xmlns:p14="http://schemas.microsoft.com/office/powerpoint/2010/main" val="570286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unsplash.com/photos/NiFtfpp-AXk?utm_source=unsplash&amp;utm_medium=referral&amp;utm_content=creditCopyText"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unsplash.com/search/photos/restaurant?utm_source=unsplash&amp;utm_medium=referral&amp;utm_content=creditCopyText"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unsplash.com/photos/TwtUYtDOv6w?utm_source=unsplash&amp;utm_medium=referral&amp;utm_content=creditCopyText"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unsplash.com/search/photos/restaurant?utm_source=unsplash&amp;utm_medium=referral&amp;utm_content=creditCopyText"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1</a:t>
            </a:fld>
            <a:endParaRPr lang="lt-LT"/>
          </a:p>
        </p:txBody>
      </p:sp>
    </p:spTree>
    <p:extLst>
      <p:ext uri="{BB962C8B-B14F-4D97-AF65-F5344CB8AC3E}">
        <p14:creationId xmlns:p14="http://schemas.microsoft.com/office/powerpoint/2010/main" val="524853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72DE751-9D08-4E48-BCD1-17EC1582EDEB}" type="slidenum">
              <a:rPr lang="sv-SE" smtClean="0"/>
              <a:pPr/>
              <a:t>10</a:t>
            </a:fld>
            <a:endParaRPr lang="lt-LT"/>
          </a:p>
        </p:txBody>
      </p:sp>
    </p:spTree>
    <p:extLst>
      <p:ext uri="{BB962C8B-B14F-4D97-AF65-F5344CB8AC3E}">
        <p14:creationId xmlns:p14="http://schemas.microsoft.com/office/powerpoint/2010/main" val="339766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72DE751-9D08-4E48-BCD1-17EC1582EDEB}" type="slidenum">
              <a:rPr lang="sv-SE" smtClean="0"/>
              <a:pPr/>
              <a:t>11</a:t>
            </a:fld>
            <a:endParaRPr lang="lt-LT"/>
          </a:p>
        </p:txBody>
      </p:sp>
    </p:spTree>
    <p:extLst>
      <p:ext uri="{BB962C8B-B14F-4D97-AF65-F5344CB8AC3E}">
        <p14:creationId xmlns:p14="http://schemas.microsoft.com/office/powerpoint/2010/main" val="2747690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hlinkClick r:id="rId3"/>
              </a:rPr>
              <a:t>Austin Gardner</a:t>
            </a:r>
            <a:r>
              <a:rPr dirty="0" smtClean="0"/>
              <a:t> nuotrauka iš </a:t>
            </a:r>
            <a:r>
              <a:rPr lang="sv-SE">
                <a:hlinkClick r:id="rId4"/>
              </a:rPr>
              <a:t>Unsplash</a:t>
            </a:r>
            <a:endParaRPr lang="lt-LT"/>
          </a:p>
        </p:txBody>
      </p:sp>
      <p:sp>
        <p:nvSpPr>
          <p:cNvPr id="4" name="Platshållare för bildnummer 3"/>
          <p:cNvSpPr>
            <a:spLocks noGrp="1"/>
          </p:cNvSpPr>
          <p:nvPr>
            <p:ph type="sldNum" sz="quarter" idx="5"/>
          </p:nvPr>
        </p:nvSpPr>
        <p:spPr/>
        <p:txBody>
          <a:bodyPr/>
          <a:lstStyle/>
          <a:p>
            <a:fld id="{C72DE751-9D08-4E48-BCD1-17EC1582EDEB}" type="slidenum">
              <a:rPr lang="sv-SE" smtClean="0"/>
              <a:pPr/>
              <a:t>12</a:t>
            </a:fld>
            <a:endParaRPr lang="lt-LT"/>
          </a:p>
        </p:txBody>
      </p:sp>
    </p:spTree>
    <p:extLst>
      <p:ext uri="{BB962C8B-B14F-4D97-AF65-F5344CB8AC3E}">
        <p14:creationId xmlns:p14="http://schemas.microsoft.com/office/powerpoint/2010/main" val="637779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72DE751-9D08-4E48-BCD1-17EC1582EDEB}" type="slidenum">
              <a:rPr lang="sv-SE" smtClean="0"/>
              <a:pPr/>
              <a:t>13</a:t>
            </a:fld>
            <a:endParaRPr lang="lt-LT"/>
          </a:p>
        </p:txBody>
      </p:sp>
    </p:spTree>
    <p:extLst>
      <p:ext uri="{BB962C8B-B14F-4D97-AF65-F5344CB8AC3E}">
        <p14:creationId xmlns:p14="http://schemas.microsoft.com/office/powerpoint/2010/main" val="3069534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72DE751-9D08-4E48-BCD1-17EC1582EDEB}" type="slidenum">
              <a:rPr lang="sv-SE" smtClean="0"/>
              <a:pPr/>
              <a:t>14</a:t>
            </a:fld>
            <a:endParaRPr lang="lt-LT"/>
          </a:p>
        </p:txBody>
      </p:sp>
    </p:spTree>
    <p:extLst>
      <p:ext uri="{BB962C8B-B14F-4D97-AF65-F5344CB8AC3E}">
        <p14:creationId xmlns:p14="http://schemas.microsoft.com/office/powerpoint/2010/main" val="914529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72DE751-9D08-4E48-BCD1-17EC1582EDEB}" type="slidenum">
              <a:rPr lang="sv-SE" smtClean="0"/>
              <a:pPr/>
              <a:t>15</a:t>
            </a:fld>
            <a:endParaRPr lang="lt-LT"/>
          </a:p>
        </p:txBody>
      </p:sp>
    </p:spTree>
    <p:extLst>
      <p:ext uri="{BB962C8B-B14F-4D97-AF65-F5344CB8AC3E}">
        <p14:creationId xmlns:p14="http://schemas.microsoft.com/office/powerpoint/2010/main" val="7466806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72DE751-9D08-4E48-BCD1-17EC1582EDEB}" type="slidenum">
              <a:rPr lang="sv-SE" smtClean="0"/>
              <a:pPr/>
              <a:t>16</a:t>
            </a:fld>
            <a:endParaRPr lang="lt-LT"/>
          </a:p>
        </p:txBody>
      </p:sp>
    </p:spTree>
    <p:extLst>
      <p:ext uri="{BB962C8B-B14F-4D97-AF65-F5344CB8AC3E}">
        <p14:creationId xmlns:p14="http://schemas.microsoft.com/office/powerpoint/2010/main" val="576010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72DE751-9D08-4E48-BCD1-17EC1582EDEB}" type="slidenum">
              <a:rPr lang="sv-SE" smtClean="0"/>
              <a:pPr/>
              <a:t>17</a:t>
            </a:fld>
            <a:endParaRPr lang="lt-LT"/>
          </a:p>
        </p:txBody>
      </p:sp>
    </p:spTree>
    <p:extLst>
      <p:ext uri="{BB962C8B-B14F-4D97-AF65-F5344CB8AC3E}">
        <p14:creationId xmlns:p14="http://schemas.microsoft.com/office/powerpoint/2010/main" val="17546363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72DE751-9D08-4E48-BCD1-17EC1582EDEB}" type="slidenum">
              <a:rPr lang="sv-SE" smtClean="0"/>
              <a:pPr/>
              <a:t>18</a:t>
            </a:fld>
            <a:endParaRPr lang="lt-LT"/>
          </a:p>
        </p:txBody>
      </p:sp>
    </p:spTree>
    <p:extLst>
      <p:ext uri="{BB962C8B-B14F-4D97-AF65-F5344CB8AC3E}">
        <p14:creationId xmlns:p14="http://schemas.microsoft.com/office/powerpoint/2010/main" val="10462247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72DE751-9D08-4E48-BCD1-17EC1582EDEB}" type="slidenum">
              <a:rPr lang="sv-SE" smtClean="0"/>
              <a:pPr/>
              <a:t>19</a:t>
            </a:fld>
            <a:endParaRPr lang="lt-LT"/>
          </a:p>
        </p:txBody>
      </p:sp>
    </p:spTree>
    <p:extLst>
      <p:ext uri="{BB962C8B-B14F-4D97-AF65-F5344CB8AC3E}">
        <p14:creationId xmlns:p14="http://schemas.microsoft.com/office/powerpoint/2010/main" val="3457993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72DE751-9D08-4E48-BCD1-17EC1582EDEB}" type="slidenum">
              <a:rPr lang="sv-SE" smtClean="0"/>
              <a:pPr/>
              <a:t>2</a:t>
            </a:fld>
            <a:endParaRPr lang="lt-LT"/>
          </a:p>
        </p:txBody>
      </p:sp>
    </p:spTree>
    <p:extLst>
      <p:ext uri="{BB962C8B-B14F-4D97-AF65-F5344CB8AC3E}">
        <p14:creationId xmlns:p14="http://schemas.microsoft.com/office/powerpoint/2010/main" val="6719039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72DE751-9D08-4E48-BCD1-17EC1582EDEB}" type="slidenum">
              <a:rPr lang="sv-SE" smtClean="0"/>
              <a:pPr/>
              <a:t>20</a:t>
            </a:fld>
            <a:endParaRPr lang="lt-LT"/>
          </a:p>
        </p:txBody>
      </p:sp>
    </p:spTree>
    <p:extLst>
      <p:ext uri="{BB962C8B-B14F-4D97-AF65-F5344CB8AC3E}">
        <p14:creationId xmlns:p14="http://schemas.microsoft.com/office/powerpoint/2010/main" val="6753594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72DE751-9D08-4E48-BCD1-17EC1582EDEB}" type="slidenum">
              <a:rPr lang="sv-SE" smtClean="0"/>
              <a:pPr/>
              <a:t>21</a:t>
            </a:fld>
            <a:endParaRPr lang="lt-LT"/>
          </a:p>
        </p:txBody>
      </p:sp>
    </p:spTree>
    <p:extLst>
      <p:ext uri="{BB962C8B-B14F-4D97-AF65-F5344CB8AC3E}">
        <p14:creationId xmlns:p14="http://schemas.microsoft.com/office/powerpoint/2010/main" val="14812882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72DE751-9D08-4E48-BCD1-17EC1582EDEB}" type="slidenum">
              <a:rPr lang="sv-SE" smtClean="0"/>
              <a:pPr/>
              <a:t>22</a:t>
            </a:fld>
            <a:endParaRPr lang="lt-LT"/>
          </a:p>
        </p:txBody>
      </p:sp>
    </p:spTree>
    <p:extLst>
      <p:ext uri="{BB962C8B-B14F-4D97-AF65-F5344CB8AC3E}">
        <p14:creationId xmlns:p14="http://schemas.microsoft.com/office/powerpoint/2010/main" val="35534305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C72DE751-9D08-4E48-BCD1-17EC1582EDEB}" type="slidenum">
              <a:rPr lang="sv-SE" smtClean="0"/>
              <a:pPr/>
              <a:t>23</a:t>
            </a:fld>
            <a:endParaRPr lang="lt-LT"/>
          </a:p>
        </p:txBody>
      </p:sp>
    </p:spTree>
    <p:extLst>
      <p:ext uri="{BB962C8B-B14F-4D97-AF65-F5344CB8AC3E}">
        <p14:creationId xmlns:p14="http://schemas.microsoft.com/office/powerpoint/2010/main" val="34654065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72DE751-9D08-4E48-BCD1-17EC1582EDEB}" type="slidenum">
              <a:rPr lang="sv-SE" smtClean="0"/>
              <a:pPr/>
              <a:t>24</a:t>
            </a:fld>
            <a:endParaRPr lang="lt-LT"/>
          </a:p>
        </p:txBody>
      </p:sp>
    </p:spTree>
    <p:extLst>
      <p:ext uri="{BB962C8B-B14F-4D97-AF65-F5344CB8AC3E}">
        <p14:creationId xmlns:p14="http://schemas.microsoft.com/office/powerpoint/2010/main" val="29500813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72DE751-9D08-4E48-BCD1-17EC1582EDEB}" type="slidenum">
              <a:rPr lang="sv-SE" smtClean="0"/>
              <a:pPr/>
              <a:t>25</a:t>
            </a:fld>
            <a:endParaRPr lang="lt-LT"/>
          </a:p>
        </p:txBody>
      </p:sp>
    </p:spTree>
    <p:extLst>
      <p:ext uri="{BB962C8B-B14F-4D97-AF65-F5344CB8AC3E}">
        <p14:creationId xmlns:p14="http://schemas.microsoft.com/office/powerpoint/2010/main" val="21771509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72DE751-9D08-4E48-BCD1-17EC1582EDEB}" type="slidenum">
              <a:rPr lang="sv-SE" smtClean="0"/>
              <a:pPr/>
              <a:t>26</a:t>
            </a:fld>
            <a:endParaRPr lang="lt-LT"/>
          </a:p>
        </p:txBody>
      </p:sp>
    </p:spTree>
    <p:extLst>
      <p:ext uri="{BB962C8B-B14F-4D97-AF65-F5344CB8AC3E}">
        <p14:creationId xmlns:p14="http://schemas.microsoft.com/office/powerpoint/2010/main" val="39360602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72DE751-9D08-4E48-BCD1-17EC1582EDEB}" type="slidenum">
              <a:rPr lang="sv-SE" smtClean="0"/>
              <a:pPr/>
              <a:t>27</a:t>
            </a:fld>
            <a:endParaRPr lang="lt-LT"/>
          </a:p>
        </p:txBody>
      </p:sp>
    </p:spTree>
    <p:extLst>
      <p:ext uri="{BB962C8B-B14F-4D97-AF65-F5344CB8AC3E}">
        <p14:creationId xmlns:p14="http://schemas.microsoft.com/office/powerpoint/2010/main" val="24503037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dirty="0" smtClean="0"/>
              <a:t>Nuotrauka:  </a:t>
            </a:r>
            <a:r>
              <a:rPr lang="sv-SE">
                <a:hlinkClick r:id="rId3"/>
              </a:rPr>
              <a:t>Toa Heftiba</a:t>
            </a:r>
            <a:r>
              <a:rPr dirty="0" smtClean="0"/>
              <a:t> nuotrauka iš </a:t>
            </a:r>
            <a:r>
              <a:rPr lang="sv-SE">
                <a:hlinkClick r:id="rId4"/>
              </a:rPr>
              <a:t>Unsplash</a:t>
            </a:r>
            <a:endParaRPr lang="lt-LT"/>
          </a:p>
          <a:p>
            <a:endParaRPr lang="lt-LT"/>
          </a:p>
          <a:p>
            <a:r>
              <a:rPr dirty="0" smtClean="0"/>
              <a:t>Įsitikinkite, kad ji užsidega, kai yra įjungta ir išjungiama, kai nereikia apšvietimo. </a:t>
            </a:r>
            <a:endParaRPr lang="lt-LT"/>
          </a:p>
          <a:p>
            <a:endParaRPr lang="lt-LT"/>
          </a:p>
        </p:txBody>
      </p:sp>
      <p:sp>
        <p:nvSpPr>
          <p:cNvPr id="4" name="Platshållare för bildnummer 3"/>
          <p:cNvSpPr>
            <a:spLocks noGrp="1"/>
          </p:cNvSpPr>
          <p:nvPr>
            <p:ph type="sldNum" sz="quarter" idx="10"/>
          </p:nvPr>
        </p:nvSpPr>
        <p:spPr/>
        <p:txBody>
          <a:bodyPr/>
          <a:lstStyle/>
          <a:p>
            <a:fld id="{C72DE751-9D08-4E48-BCD1-17EC1582EDEB}" type="slidenum">
              <a:rPr lang="sv-SE" smtClean="0"/>
              <a:pPr/>
              <a:t>28</a:t>
            </a:fld>
            <a:endParaRPr lang="lt-LT"/>
          </a:p>
        </p:txBody>
      </p:sp>
    </p:spTree>
    <p:extLst>
      <p:ext uri="{BB962C8B-B14F-4D97-AF65-F5344CB8AC3E}">
        <p14:creationId xmlns:p14="http://schemas.microsoft.com/office/powerpoint/2010/main" val="2796369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72DE751-9D08-4E48-BCD1-17EC1582EDEB}" type="slidenum">
              <a:rPr lang="sv-SE" smtClean="0"/>
              <a:pPr/>
              <a:t>29</a:t>
            </a:fld>
            <a:endParaRPr lang="lt-LT"/>
          </a:p>
        </p:txBody>
      </p:sp>
    </p:spTree>
    <p:extLst>
      <p:ext uri="{BB962C8B-B14F-4D97-AF65-F5344CB8AC3E}">
        <p14:creationId xmlns:p14="http://schemas.microsoft.com/office/powerpoint/2010/main" val="1642757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72DE751-9D08-4E48-BCD1-17EC1582EDEB}" type="slidenum">
              <a:rPr lang="sv-SE" smtClean="0"/>
              <a:pPr/>
              <a:t>3</a:t>
            </a:fld>
            <a:endParaRPr lang="lt-LT"/>
          </a:p>
        </p:txBody>
      </p:sp>
    </p:spTree>
    <p:extLst>
      <p:ext uri="{BB962C8B-B14F-4D97-AF65-F5344CB8AC3E}">
        <p14:creationId xmlns:p14="http://schemas.microsoft.com/office/powerpoint/2010/main" val="31067392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72DE751-9D08-4E48-BCD1-17EC1582EDEB}" type="slidenum">
              <a:rPr lang="sv-SE" smtClean="0"/>
              <a:pPr/>
              <a:t>30</a:t>
            </a:fld>
            <a:endParaRPr lang="lt-LT"/>
          </a:p>
        </p:txBody>
      </p:sp>
    </p:spTree>
    <p:extLst>
      <p:ext uri="{BB962C8B-B14F-4D97-AF65-F5344CB8AC3E}">
        <p14:creationId xmlns:p14="http://schemas.microsoft.com/office/powerpoint/2010/main" val="15052110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72DE751-9D08-4E48-BCD1-17EC1582EDEB}" type="slidenum">
              <a:rPr lang="sv-SE" smtClean="0"/>
              <a:pPr/>
              <a:t>31</a:t>
            </a:fld>
            <a:endParaRPr lang="lt-LT"/>
          </a:p>
        </p:txBody>
      </p:sp>
    </p:spTree>
    <p:extLst>
      <p:ext uri="{BB962C8B-B14F-4D97-AF65-F5344CB8AC3E}">
        <p14:creationId xmlns:p14="http://schemas.microsoft.com/office/powerpoint/2010/main" val="41746505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72DE751-9D08-4E48-BCD1-17EC1582EDEB}" type="slidenum">
              <a:rPr lang="sv-SE" smtClean="0"/>
              <a:pPr/>
              <a:t>32</a:t>
            </a:fld>
            <a:endParaRPr lang="lt-LT"/>
          </a:p>
        </p:txBody>
      </p:sp>
    </p:spTree>
    <p:extLst>
      <p:ext uri="{BB962C8B-B14F-4D97-AF65-F5344CB8AC3E}">
        <p14:creationId xmlns:p14="http://schemas.microsoft.com/office/powerpoint/2010/main" val="4532676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72DE751-9D08-4E48-BCD1-17EC1582EDEB}" type="slidenum">
              <a:rPr lang="sv-SE" smtClean="0"/>
              <a:pPr/>
              <a:t>33</a:t>
            </a:fld>
            <a:endParaRPr lang="lt-LT"/>
          </a:p>
        </p:txBody>
      </p:sp>
    </p:spTree>
    <p:extLst>
      <p:ext uri="{BB962C8B-B14F-4D97-AF65-F5344CB8AC3E}">
        <p14:creationId xmlns:p14="http://schemas.microsoft.com/office/powerpoint/2010/main" val="24329809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72DE751-9D08-4E48-BCD1-17EC1582EDEB}" type="slidenum">
              <a:rPr lang="sv-SE" smtClean="0"/>
              <a:pPr/>
              <a:t>34</a:t>
            </a:fld>
            <a:endParaRPr lang="lt-LT"/>
          </a:p>
        </p:txBody>
      </p:sp>
    </p:spTree>
    <p:extLst>
      <p:ext uri="{BB962C8B-B14F-4D97-AF65-F5344CB8AC3E}">
        <p14:creationId xmlns:p14="http://schemas.microsoft.com/office/powerpoint/2010/main" val="41954678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72DE751-9D08-4E48-BCD1-17EC1582EDEB}" type="slidenum">
              <a:rPr lang="sv-SE" smtClean="0"/>
              <a:pPr/>
              <a:t>35</a:t>
            </a:fld>
            <a:endParaRPr lang="lt-LT"/>
          </a:p>
        </p:txBody>
      </p:sp>
    </p:spTree>
    <p:extLst>
      <p:ext uri="{BB962C8B-B14F-4D97-AF65-F5344CB8AC3E}">
        <p14:creationId xmlns:p14="http://schemas.microsoft.com/office/powerpoint/2010/main" val="3613156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72DE751-9D08-4E48-BCD1-17EC1582EDEB}" type="slidenum">
              <a:rPr lang="sv-SE" smtClean="0"/>
              <a:pPr/>
              <a:t>36</a:t>
            </a:fld>
            <a:endParaRPr lang="lt-LT"/>
          </a:p>
        </p:txBody>
      </p:sp>
    </p:spTree>
    <p:extLst>
      <p:ext uri="{BB962C8B-B14F-4D97-AF65-F5344CB8AC3E}">
        <p14:creationId xmlns:p14="http://schemas.microsoft.com/office/powerpoint/2010/main" val="3195208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72DE751-9D08-4E48-BCD1-17EC1582EDEB}" type="slidenum">
              <a:rPr lang="sv-SE" smtClean="0"/>
              <a:pPr/>
              <a:t>37</a:t>
            </a:fld>
            <a:endParaRPr lang="lt-LT"/>
          </a:p>
        </p:txBody>
      </p:sp>
    </p:spTree>
    <p:extLst>
      <p:ext uri="{BB962C8B-B14F-4D97-AF65-F5344CB8AC3E}">
        <p14:creationId xmlns:p14="http://schemas.microsoft.com/office/powerpoint/2010/main" val="33763400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72DE751-9D08-4E48-BCD1-17EC1582EDEB}" type="slidenum">
              <a:rPr lang="sv-SE" smtClean="0"/>
              <a:pPr/>
              <a:t>38</a:t>
            </a:fld>
            <a:endParaRPr lang="lt-LT"/>
          </a:p>
        </p:txBody>
      </p:sp>
    </p:spTree>
    <p:extLst>
      <p:ext uri="{BB962C8B-B14F-4D97-AF65-F5344CB8AC3E}">
        <p14:creationId xmlns:p14="http://schemas.microsoft.com/office/powerpoint/2010/main" val="24271040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noProof="0"/>
          </a:p>
        </p:txBody>
      </p:sp>
      <p:sp>
        <p:nvSpPr>
          <p:cNvPr id="4" name="Platshållare för bildnummer 3"/>
          <p:cNvSpPr>
            <a:spLocks noGrp="1"/>
          </p:cNvSpPr>
          <p:nvPr>
            <p:ph type="sldNum" sz="quarter" idx="10"/>
          </p:nvPr>
        </p:nvSpPr>
        <p:spPr/>
        <p:txBody>
          <a:bodyPr/>
          <a:lstStyle/>
          <a:p>
            <a:fld id="{C72DE751-9D08-4E48-BCD1-17EC1582EDEB}" type="slidenum">
              <a:rPr lang="sv-SE" smtClean="0"/>
              <a:pPr/>
              <a:t>39</a:t>
            </a:fld>
            <a:endParaRPr lang="lt-LT"/>
          </a:p>
        </p:txBody>
      </p:sp>
    </p:spTree>
    <p:extLst>
      <p:ext uri="{BB962C8B-B14F-4D97-AF65-F5344CB8AC3E}">
        <p14:creationId xmlns:p14="http://schemas.microsoft.com/office/powerpoint/2010/main" val="3300138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72DE751-9D08-4E48-BCD1-17EC1582EDEB}" type="slidenum">
              <a:rPr lang="sv-SE" smtClean="0"/>
              <a:pPr/>
              <a:t>4</a:t>
            </a:fld>
            <a:endParaRPr lang="lt-LT"/>
          </a:p>
        </p:txBody>
      </p:sp>
    </p:spTree>
    <p:extLst>
      <p:ext uri="{BB962C8B-B14F-4D97-AF65-F5344CB8AC3E}">
        <p14:creationId xmlns:p14="http://schemas.microsoft.com/office/powerpoint/2010/main" val="3645984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a:p>
        </p:txBody>
      </p:sp>
      <p:sp>
        <p:nvSpPr>
          <p:cNvPr id="4" name="Platshållare för bildnummer 3"/>
          <p:cNvSpPr>
            <a:spLocks noGrp="1"/>
          </p:cNvSpPr>
          <p:nvPr>
            <p:ph type="sldNum" sz="quarter" idx="10"/>
          </p:nvPr>
        </p:nvSpPr>
        <p:spPr/>
        <p:txBody>
          <a:bodyPr/>
          <a:lstStyle/>
          <a:p>
            <a:fld id="{C72DE751-9D08-4E48-BCD1-17EC1582EDEB}" type="slidenum">
              <a:rPr lang="sv-SE" smtClean="0"/>
              <a:pPr/>
              <a:t>40</a:t>
            </a:fld>
            <a:endParaRPr lang="lt-LT"/>
          </a:p>
        </p:txBody>
      </p:sp>
    </p:spTree>
    <p:extLst>
      <p:ext uri="{BB962C8B-B14F-4D97-AF65-F5344CB8AC3E}">
        <p14:creationId xmlns:p14="http://schemas.microsoft.com/office/powerpoint/2010/main" val="7415129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C72DE751-9D08-4E48-BCD1-17EC1582EDEB}" type="slidenum">
              <a:rPr lang="sv-SE" smtClean="0"/>
              <a:pPr/>
              <a:t>41</a:t>
            </a:fld>
            <a:endParaRPr lang="lt-LT"/>
          </a:p>
        </p:txBody>
      </p:sp>
    </p:spTree>
    <p:extLst>
      <p:ext uri="{BB962C8B-B14F-4D97-AF65-F5344CB8AC3E}">
        <p14:creationId xmlns:p14="http://schemas.microsoft.com/office/powerpoint/2010/main" val="17054565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72DE751-9D08-4E48-BCD1-17EC1582EDEB}" type="slidenum">
              <a:rPr lang="sv-SE" smtClean="0"/>
              <a:pPr/>
              <a:t>42</a:t>
            </a:fld>
            <a:endParaRPr lang="lt-LT"/>
          </a:p>
        </p:txBody>
      </p:sp>
    </p:spTree>
    <p:extLst>
      <p:ext uri="{BB962C8B-B14F-4D97-AF65-F5344CB8AC3E}">
        <p14:creationId xmlns:p14="http://schemas.microsoft.com/office/powerpoint/2010/main" val="15871804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72DE751-9D08-4E48-BCD1-17EC1582EDEB}" type="slidenum">
              <a:rPr lang="sv-SE" smtClean="0"/>
              <a:pPr/>
              <a:t>43</a:t>
            </a:fld>
            <a:endParaRPr lang="lt-LT"/>
          </a:p>
        </p:txBody>
      </p:sp>
    </p:spTree>
    <p:extLst>
      <p:ext uri="{BB962C8B-B14F-4D97-AF65-F5344CB8AC3E}">
        <p14:creationId xmlns:p14="http://schemas.microsoft.com/office/powerpoint/2010/main" val="12947679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72DE751-9D08-4E48-BCD1-17EC1582EDEB}" type="slidenum">
              <a:rPr lang="sv-SE" smtClean="0"/>
              <a:pPr/>
              <a:t>44</a:t>
            </a:fld>
            <a:endParaRPr lang="lt-LT"/>
          </a:p>
        </p:txBody>
      </p:sp>
    </p:spTree>
    <p:extLst>
      <p:ext uri="{BB962C8B-B14F-4D97-AF65-F5344CB8AC3E}">
        <p14:creationId xmlns:p14="http://schemas.microsoft.com/office/powerpoint/2010/main" val="34705949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72DE751-9D08-4E48-BCD1-17EC1582EDEB}" type="slidenum">
              <a:rPr lang="sv-SE" smtClean="0"/>
              <a:pPr/>
              <a:t>45</a:t>
            </a:fld>
            <a:endParaRPr lang="lt-LT"/>
          </a:p>
        </p:txBody>
      </p:sp>
    </p:spTree>
    <p:extLst>
      <p:ext uri="{BB962C8B-B14F-4D97-AF65-F5344CB8AC3E}">
        <p14:creationId xmlns:p14="http://schemas.microsoft.com/office/powerpoint/2010/main" val="20387675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C72DE751-9D08-4E48-BCD1-17EC1582EDEB}" type="slidenum">
              <a:rPr lang="sv-SE" smtClean="0"/>
              <a:pPr/>
              <a:t>46</a:t>
            </a:fld>
            <a:endParaRPr lang="lt-LT"/>
          </a:p>
        </p:txBody>
      </p:sp>
    </p:spTree>
    <p:extLst>
      <p:ext uri="{BB962C8B-B14F-4D97-AF65-F5344CB8AC3E}">
        <p14:creationId xmlns:p14="http://schemas.microsoft.com/office/powerpoint/2010/main" val="30584796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72DE751-9D08-4E48-BCD1-17EC1582EDEB}" type="slidenum">
              <a:rPr lang="sv-SE" smtClean="0"/>
              <a:pPr/>
              <a:t>47</a:t>
            </a:fld>
            <a:endParaRPr lang="lt-LT"/>
          </a:p>
        </p:txBody>
      </p:sp>
    </p:spTree>
    <p:extLst>
      <p:ext uri="{BB962C8B-B14F-4D97-AF65-F5344CB8AC3E}">
        <p14:creationId xmlns:p14="http://schemas.microsoft.com/office/powerpoint/2010/main" val="8804093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72DE751-9D08-4E48-BCD1-17EC1582EDEB}" type="slidenum">
              <a:rPr lang="sv-SE" smtClean="0"/>
              <a:pPr/>
              <a:t>48</a:t>
            </a:fld>
            <a:endParaRPr lang="lt-LT"/>
          </a:p>
        </p:txBody>
      </p:sp>
    </p:spTree>
    <p:extLst>
      <p:ext uri="{BB962C8B-B14F-4D97-AF65-F5344CB8AC3E}">
        <p14:creationId xmlns:p14="http://schemas.microsoft.com/office/powerpoint/2010/main" val="36290873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72DE751-9D08-4E48-BCD1-17EC1582EDEB}" type="slidenum">
              <a:rPr lang="sv-SE" smtClean="0"/>
              <a:pPr/>
              <a:t>49</a:t>
            </a:fld>
            <a:endParaRPr lang="lt-LT"/>
          </a:p>
        </p:txBody>
      </p:sp>
    </p:spTree>
    <p:extLst>
      <p:ext uri="{BB962C8B-B14F-4D97-AF65-F5344CB8AC3E}">
        <p14:creationId xmlns:p14="http://schemas.microsoft.com/office/powerpoint/2010/main" val="3502693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72DE751-9D08-4E48-BCD1-17EC1582EDEB}" type="slidenum">
              <a:rPr lang="sv-SE" smtClean="0"/>
              <a:pPr/>
              <a:t>5</a:t>
            </a:fld>
            <a:endParaRPr lang="lt-LT"/>
          </a:p>
        </p:txBody>
      </p:sp>
    </p:spTree>
    <p:extLst>
      <p:ext uri="{BB962C8B-B14F-4D97-AF65-F5344CB8AC3E}">
        <p14:creationId xmlns:p14="http://schemas.microsoft.com/office/powerpoint/2010/main" val="27127173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72DE751-9D08-4E48-BCD1-17EC1582EDEB}" type="slidenum">
              <a:rPr lang="sv-SE" smtClean="0"/>
              <a:pPr/>
              <a:t>50</a:t>
            </a:fld>
            <a:endParaRPr lang="lt-LT"/>
          </a:p>
        </p:txBody>
      </p:sp>
    </p:spTree>
    <p:extLst>
      <p:ext uri="{BB962C8B-B14F-4D97-AF65-F5344CB8AC3E}">
        <p14:creationId xmlns:p14="http://schemas.microsoft.com/office/powerpoint/2010/main" val="7341813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72DE751-9D08-4E48-BCD1-17EC1582EDEB}" type="slidenum">
              <a:rPr lang="sv-SE" smtClean="0"/>
              <a:pPr/>
              <a:t>51</a:t>
            </a:fld>
            <a:endParaRPr lang="lt-LT"/>
          </a:p>
        </p:txBody>
      </p:sp>
    </p:spTree>
    <p:extLst>
      <p:ext uri="{BB962C8B-B14F-4D97-AF65-F5344CB8AC3E}">
        <p14:creationId xmlns:p14="http://schemas.microsoft.com/office/powerpoint/2010/main" val="23026678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72DE751-9D08-4E48-BCD1-17EC1582EDEB}" type="slidenum">
              <a:rPr lang="sv-SE" smtClean="0"/>
              <a:pPr/>
              <a:t>52</a:t>
            </a:fld>
            <a:endParaRPr lang="lt-LT"/>
          </a:p>
        </p:txBody>
      </p:sp>
    </p:spTree>
    <p:extLst>
      <p:ext uri="{BB962C8B-B14F-4D97-AF65-F5344CB8AC3E}">
        <p14:creationId xmlns:p14="http://schemas.microsoft.com/office/powerpoint/2010/main" val="31821657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72DE751-9D08-4E48-BCD1-17EC1582EDEB}" type="slidenum">
              <a:rPr lang="sv-SE" smtClean="0"/>
              <a:pPr/>
              <a:t>53</a:t>
            </a:fld>
            <a:endParaRPr lang="lt-LT"/>
          </a:p>
        </p:txBody>
      </p:sp>
    </p:spTree>
    <p:extLst>
      <p:ext uri="{BB962C8B-B14F-4D97-AF65-F5344CB8AC3E}">
        <p14:creationId xmlns:p14="http://schemas.microsoft.com/office/powerpoint/2010/main" val="5631041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72DE751-9D08-4E48-BCD1-17EC1582EDEB}" type="slidenum">
              <a:rPr lang="sv-SE" smtClean="0"/>
              <a:pPr/>
              <a:t>54</a:t>
            </a:fld>
            <a:endParaRPr lang="lt-LT"/>
          </a:p>
        </p:txBody>
      </p:sp>
    </p:spTree>
    <p:extLst>
      <p:ext uri="{BB962C8B-B14F-4D97-AF65-F5344CB8AC3E}">
        <p14:creationId xmlns:p14="http://schemas.microsoft.com/office/powerpoint/2010/main" val="35650046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dirty="0" smtClean="0"/>
              <a:t>Tęskite pratimą, susijusį su saulės žemėlapiu ar kitomis priemonėmis, apskaičiuokite saulės energijos potencialą nuo stogų.</a:t>
            </a:r>
          </a:p>
        </p:txBody>
      </p:sp>
      <p:sp>
        <p:nvSpPr>
          <p:cNvPr id="4" name="Platshållare för bildnummer 3"/>
          <p:cNvSpPr>
            <a:spLocks noGrp="1"/>
          </p:cNvSpPr>
          <p:nvPr>
            <p:ph type="sldNum" sz="quarter" idx="10"/>
          </p:nvPr>
        </p:nvSpPr>
        <p:spPr/>
        <p:txBody>
          <a:bodyPr/>
          <a:lstStyle/>
          <a:p>
            <a:fld id="{C72DE751-9D08-4E48-BCD1-17EC1582EDEB}" type="slidenum">
              <a:rPr lang="sv-SE" smtClean="0"/>
              <a:pPr/>
              <a:t>55</a:t>
            </a:fld>
            <a:endParaRPr lang="lt-LT"/>
          </a:p>
        </p:txBody>
      </p:sp>
    </p:spTree>
    <p:extLst>
      <p:ext uri="{BB962C8B-B14F-4D97-AF65-F5344CB8AC3E}">
        <p14:creationId xmlns:p14="http://schemas.microsoft.com/office/powerpoint/2010/main" val="8869982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dirty="0" smtClean="0"/>
              <a:t>3 m, 3 kW 6000 kWh 100tkr</a:t>
            </a:r>
          </a:p>
        </p:txBody>
      </p:sp>
      <p:sp>
        <p:nvSpPr>
          <p:cNvPr id="4" name="Platshållare för bildnummer 3"/>
          <p:cNvSpPr>
            <a:spLocks noGrp="1"/>
          </p:cNvSpPr>
          <p:nvPr>
            <p:ph type="sldNum" sz="quarter" idx="10"/>
          </p:nvPr>
        </p:nvSpPr>
        <p:spPr/>
        <p:txBody>
          <a:bodyPr/>
          <a:lstStyle/>
          <a:p>
            <a:fld id="{C72DE751-9D08-4E48-BCD1-17EC1582EDEB}" type="slidenum">
              <a:rPr lang="sv-SE" smtClean="0"/>
              <a:pPr/>
              <a:t>56</a:t>
            </a:fld>
            <a:endParaRPr lang="lt-LT"/>
          </a:p>
        </p:txBody>
      </p:sp>
    </p:spTree>
    <p:extLst>
      <p:ext uri="{BB962C8B-B14F-4D97-AF65-F5344CB8AC3E}">
        <p14:creationId xmlns:p14="http://schemas.microsoft.com/office/powerpoint/2010/main" val="1337404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C72DE751-9D08-4E48-BCD1-17EC1582EDEB}" type="slidenum">
              <a:rPr lang="sv-SE" smtClean="0"/>
              <a:pPr/>
              <a:t>57</a:t>
            </a:fld>
            <a:endParaRPr lang="lt-LT"/>
          </a:p>
        </p:txBody>
      </p:sp>
    </p:spTree>
    <p:extLst>
      <p:ext uri="{BB962C8B-B14F-4D97-AF65-F5344CB8AC3E}">
        <p14:creationId xmlns:p14="http://schemas.microsoft.com/office/powerpoint/2010/main" val="10399684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72DE751-9D08-4E48-BCD1-17EC1582EDEB}" type="slidenum">
              <a:rPr lang="sv-SE" smtClean="0"/>
              <a:pPr/>
              <a:t>58</a:t>
            </a:fld>
            <a:endParaRPr lang="lt-LT"/>
          </a:p>
        </p:txBody>
      </p:sp>
    </p:spTree>
    <p:extLst>
      <p:ext uri="{BB962C8B-B14F-4D97-AF65-F5344CB8AC3E}">
        <p14:creationId xmlns:p14="http://schemas.microsoft.com/office/powerpoint/2010/main" val="12447662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C72DE751-9D08-4E48-BCD1-17EC1582EDEB}" type="slidenum">
              <a:rPr lang="sv-SE" smtClean="0"/>
              <a:pPr/>
              <a:t>59</a:t>
            </a:fld>
            <a:endParaRPr lang="lt-LT"/>
          </a:p>
        </p:txBody>
      </p:sp>
    </p:spTree>
    <p:extLst>
      <p:ext uri="{BB962C8B-B14F-4D97-AF65-F5344CB8AC3E}">
        <p14:creationId xmlns:p14="http://schemas.microsoft.com/office/powerpoint/2010/main" val="1286054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72DE751-9D08-4E48-BCD1-17EC1582EDEB}" type="slidenum">
              <a:rPr lang="sv-SE" smtClean="0"/>
              <a:pPr/>
              <a:t>6</a:t>
            </a:fld>
            <a:endParaRPr lang="lt-LT"/>
          </a:p>
        </p:txBody>
      </p:sp>
    </p:spTree>
    <p:extLst>
      <p:ext uri="{BB962C8B-B14F-4D97-AF65-F5344CB8AC3E}">
        <p14:creationId xmlns:p14="http://schemas.microsoft.com/office/powerpoint/2010/main" val="29651344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72DE751-9D08-4E48-BCD1-17EC1582EDEB}" type="slidenum">
              <a:rPr lang="sv-SE" smtClean="0"/>
              <a:pPr/>
              <a:t>60</a:t>
            </a:fld>
            <a:endParaRPr lang="lt-LT"/>
          </a:p>
        </p:txBody>
      </p:sp>
    </p:spTree>
    <p:extLst>
      <p:ext uri="{BB962C8B-B14F-4D97-AF65-F5344CB8AC3E}">
        <p14:creationId xmlns:p14="http://schemas.microsoft.com/office/powerpoint/2010/main" val="9404735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lt-LT"/>
          </a:p>
          <a:p>
            <a:r>
              <a:rPr dirty="0" smtClean="0"/>
              <a:t>Mažos eksploatavimo išlaidos</a:t>
            </a:r>
          </a:p>
          <a:p>
            <a:r>
              <a:rPr dirty="0" smtClean="0"/>
              <a:t>Jūros vandens siurblys iš jūros vandens atgauna nemokamą šiluminę energiją. Šiam procesui reikalingas mažesnis elektros energijos kiekis, tačiau jūrinis šilumos siurblys paprastai gali daugiau energijos nei suvartojama kiekis (šiluma). Tai sumažina jūsų veiklos sąnaudas.</a:t>
            </a:r>
          </a:p>
          <a:p>
            <a:endParaRPr lang="lt-LT"/>
          </a:p>
          <a:p>
            <a:r>
              <a:rPr dirty="0" smtClean="0"/>
              <a:t>Mažos įrengimo išlaidos</a:t>
            </a:r>
          </a:p>
          <a:p>
            <a:r>
              <a:rPr dirty="0" smtClean="0"/>
              <a:t>Panašiai, įrengimo išlaidos yra mažesnės dėl jūros šilumos, nes nereikia nei gręžti, nei kasti. Kadangi naudojant tą patį šilumos siurblį, nepriklausomai nuo žemės šilumos šaltinio tipo (uoliena, paviršius, ežeras), visos įrengimo išlaidos bus mažesnės, tačiau taupymo galimybės yra lygios.</a:t>
            </a:r>
          </a:p>
          <a:p>
            <a:endParaRPr lang="lt-LT"/>
          </a:p>
          <a:p>
            <a:r>
              <a:rPr dirty="0" smtClean="0"/>
              <a:t>Mažas poveikis sklypui</a:t>
            </a:r>
            <a:endParaRPr lang="lt-LT"/>
          </a:p>
        </p:txBody>
      </p:sp>
      <p:sp>
        <p:nvSpPr>
          <p:cNvPr id="4" name="Platshållare för bildnummer 3"/>
          <p:cNvSpPr>
            <a:spLocks noGrp="1"/>
          </p:cNvSpPr>
          <p:nvPr>
            <p:ph type="sldNum" sz="quarter" idx="10"/>
          </p:nvPr>
        </p:nvSpPr>
        <p:spPr/>
        <p:txBody>
          <a:bodyPr/>
          <a:lstStyle/>
          <a:p>
            <a:fld id="{C72DE751-9D08-4E48-BCD1-17EC1582EDEB}" type="slidenum">
              <a:rPr lang="sv-SE" smtClean="0"/>
              <a:pPr/>
              <a:t>61</a:t>
            </a:fld>
            <a:endParaRPr lang="lt-LT"/>
          </a:p>
        </p:txBody>
      </p:sp>
    </p:spTree>
    <p:extLst>
      <p:ext uri="{BB962C8B-B14F-4D97-AF65-F5344CB8AC3E}">
        <p14:creationId xmlns:p14="http://schemas.microsoft.com/office/powerpoint/2010/main" val="4879986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C72DE751-9D08-4E48-BCD1-17EC1582EDEB}" type="slidenum">
              <a:rPr lang="sv-SE" smtClean="0"/>
              <a:pPr/>
              <a:t>62</a:t>
            </a:fld>
            <a:endParaRPr lang="lt-LT"/>
          </a:p>
        </p:txBody>
      </p:sp>
    </p:spTree>
    <p:extLst>
      <p:ext uri="{BB962C8B-B14F-4D97-AF65-F5344CB8AC3E}">
        <p14:creationId xmlns:p14="http://schemas.microsoft.com/office/powerpoint/2010/main" val="42115386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72DE751-9D08-4E48-BCD1-17EC1582EDEB}" type="slidenum">
              <a:rPr lang="sv-SE" smtClean="0"/>
              <a:pPr/>
              <a:t>63</a:t>
            </a:fld>
            <a:endParaRPr lang="lt-LT"/>
          </a:p>
        </p:txBody>
      </p:sp>
    </p:spTree>
    <p:extLst>
      <p:ext uri="{BB962C8B-B14F-4D97-AF65-F5344CB8AC3E}">
        <p14:creationId xmlns:p14="http://schemas.microsoft.com/office/powerpoint/2010/main" val="33267254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C72DE751-9D08-4E48-BCD1-17EC1582EDEB}" type="slidenum">
              <a:rPr lang="sv-SE" smtClean="0"/>
              <a:pPr/>
              <a:t>64</a:t>
            </a:fld>
            <a:endParaRPr lang="lt-LT" dirty="0"/>
          </a:p>
        </p:txBody>
      </p:sp>
    </p:spTree>
    <p:extLst>
      <p:ext uri="{BB962C8B-B14F-4D97-AF65-F5344CB8AC3E}">
        <p14:creationId xmlns:p14="http://schemas.microsoft.com/office/powerpoint/2010/main" val="30169628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72DE751-9D08-4E48-BCD1-17EC1582EDEB}" type="slidenum">
              <a:rPr lang="sv-SE" smtClean="0"/>
              <a:pPr/>
              <a:t>65</a:t>
            </a:fld>
            <a:endParaRPr lang="lt-LT"/>
          </a:p>
        </p:txBody>
      </p:sp>
    </p:spTree>
    <p:extLst>
      <p:ext uri="{BB962C8B-B14F-4D97-AF65-F5344CB8AC3E}">
        <p14:creationId xmlns:p14="http://schemas.microsoft.com/office/powerpoint/2010/main" val="15854176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72DE751-9D08-4E48-BCD1-17EC1582EDEB}" type="slidenum">
              <a:rPr lang="sv-SE" smtClean="0"/>
              <a:pPr/>
              <a:t>66</a:t>
            </a:fld>
            <a:endParaRPr lang="lt-LT"/>
          </a:p>
        </p:txBody>
      </p:sp>
    </p:spTree>
    <p:extLst>
      <p:ext uri="{BB962C8B-B14F-4D97-AF65-F5344CB8AC3E}">
        <p14:creationId xmlns:p14="http://schemas.microsoft.com/office/powerpoint/2010/main" val="36515659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72DE751-9D08-4E48-BCD1-17EC1582EDEB}" type="slidenum">
              <a:rPr lang="sv-SE" smtClean="0"/>
              <a:pPr/>
              <a:t>67</a:t>
            </a:fld>
            <a:endParaRPr lang="lt-LT"/>
          </a:p>
        </p:txBody>
      </p:sp>
    </p:spTree>
    <p:extLst>
      <p:ext uri="{BB962C8B-B14F-4D97-AF65-F5344CB8AC3E}">
        <p14:creationId xmlns:p14="http://schemas.microsoft.com/office/powerpoint/2010/main" val="115323239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dirty="0" smtClean="0"/>
              <a:t>Det är detta som allt handlar om i grunden. Saker som vi alla vet om, men som vi arbetar för lite mot. Ibland kan det kännas för stort att greppa, men det behöver inte alltid vara de stora insatserna som gör skillnad. Även de små vardagliga sakerna räknas.</a:t>
            </a:r>
          </a:p>
        </p:txBody>
      </p:sp>
      <p:sp>
        <p:nvSpPr>
          <p:cNvPr id="4" name="Platshållare för bildnummer 3"/>
          <p:cNvSpPr>
            <a:spLocks noGrp="1"/>
          </p:cNvSpPr>
          <p:nvPr>
            <p:ph type="sldNum" sz="quarter" idx="10"/>
          </p:nvPr>
        </p:nvSpPr>
        <p:spPr/>
        <p:txBody>
          <a:bodyPr/>
          <a:lstStyle/>
          <a:p>
            <a:fld id="{C72DE751-9D08-4E48-BCD1-17EC1582EDEB}" type="slidenum">
              <a:rPr lang="sv-SE" smtClean="0"/>
              <a:pPr/>
              <a:t>68</a:t>
            </a:fld>
            <a:endParaRPr lang="lt-LT"/>
          </a:p>
        </p:txBody>
      </p:sp>
    </p:spTree>
    <p:extLst>
      <p:ext uri="{BB962C8B-B14F-4D97-AF65-F5344CB8AC3E}">
        <p14:creationId xmlns:p14="http://schemas.microsoft.com/office/powerpoint/2010/main" val="28819783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28600" indent="-228600">
              <a:buAutoNum type="arabicPeriod"/>
            </a:pPr>
            <a:r>
              <a:rPr dirty="0" smtClean="0"/>
              <a:t>Vilken typ av transportmedel har själva? Finns det möjlighet till att byta ut till bättre alternativ? Eller kan du kanske använda exempelvis en lastcykel för vissa ärenden? Man behöver inte göra allt på en gång, byt ut lite i taget. Testa dig fram.</a:t>
            </a:r>
          </a:p>
          <a:p>
            <a:pPr marL="228600" indent="-228600">
              <a:buAutoNum type="arabicPeriod"/>
            </a:pPr>
            <a:r>
              <a:rPr dirty="0" smtClean="0"/>
              <a:t>Ställ frågor till era leverantörer, vad för typ av fordon de har, om de tillämpar ruttoptimering och i så fall hur det ser ut. Ibland kan det räcka med att fråga för att få dem att förstå att detta är viktigt för deras kunder. Berätta att ni vill i största möjliga mån anlita leverantörer som arbetar mot miljömål.</a:t>
            </a:r>
          </a:p>
          <a:p>
            <a:pPr marL="228600" indent="-228600">
              <a:buAutoNum type="arabicPeriod"/>
            </a:pPr>
            <a:r>
              <a:rPr dirty="0" smtClean="0"/>
              <a:t>EU-parlamentet tog beslut förra veckan om att förenkla tågåkandet i Europa genom att det ska bli enklare att boka, samarbete mellan de olika operatörerna och att det ska bli tillåtet att ha cykel med sig på alla tåg. Detta kan ni använda genom att exempelvis vid bokningar så finns det ett alternativ som man kan boka kollektivtrafik samtidigt, visa på möjligheterna på att ta sig till just er via kollektivtrafik, cykel osv. Erbjud gäster miljövänliga transportmedel på plats. Tänk på olika typer av transportmedel så att det finns för alla åldrar, handikappvänligt mm. Lastcykel med sittplatser för barn osv.</a:t>
            </a:r>
          </a:p>
          <a:p>
            <a:pPr marL="228600" indent="-228600">
              <a:buAutoNum type="arabicPeriod"/>
            </a:pPr>
            <a:r>
              <a:rPr dirty="0" smtClean="0"/>
              <a:t>Sondera terrängen lokalt över vilka leverantörer som finns i närheten.</a:t>
            </a:r>
          </a:p>
        </p:txBody>
      </p:sp>
      <p:sp>
        <p:nvSpPr>
          <p:cNvPr id="4" name="Platshållare för bildnummer 3"/>
          <p:cNvSpPr>
            <a:spLocks noGrp="1"/>
          </p:cNvSpPr>
          <p:nvPr>
            <p:ph type="sldNum" sz="quarter" idx="10"/>
          </p:nvPr>
        </p:nvSpPr>
        <p:spPr/>
        <p:txBody>
          <a:bodyPr/>
          <a:lstStyle/>
          <a:p>
            <a:fld id="{C72DE751-9D08-4E48-BCD1-17EC1582EDEB}" type="slidenum">
              <a:rPr lang="sv-SE" smtClean="0"/>
              <a:pPr/>
              <a:t>69</a:t>
            </a:fld>
            <a:endParaRPr lang="lt-LT"/>
          </a:p>
        </p:txBody>
      </p:sp>
    </p:spTree>
    <p:extLst>
      <p:ext uri="{BB962C8B-B14F-4D97-AF65-F5344CB8AC3E}">
        <p14:creationId xmlns:p14="http://schemas.microsoft.com/office/powerpoint/2010/main" val="3202906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72DE751-9D08-4E48-BCD1-17EC1582EDEB}" type="slidenum">
              <a:rPr lang="sv-SE" smtClean="0"/>
              <a:pPr/>
              <a:t>7</a:t>
            </a:fld>
            <a:endParaRPr lang="lt-LT"/>
          </a:p>
        </p:txBody>
      </p:sp>
    </p:spTree>
    <p:extLst>
      <p:ext uri="{BB962C8B-B14F-4D97-AF65-F5344CB8AC3E}">
        <p14:creationId xmlns:p14="http://schemas.microsoft.com/office/powerpoint/2010/main" val="5082946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dirty="0" smtClean="0"/>
              <a:t>Samarbeta med flera i närområdet. Samkör era leveranser.</a:t>
            </a:r>
          </a:p>
        </p:txBody>
      </p:sp>
      <p:sp>
        <p:nvSpPr>
          <p:cNvPr id="4" name="Platshållare för bildnummer 3"/>
          <p:cNvSpPr>
            <a:spLocks noGrp="1"/>
          </p:cNvSpPr>
          <p:nvPr>
            <p:ph type="sldNum" sz="quarter" idx="10"/>
          </p:nvPr>
        </p:nvSpPr>
        <p:spPr/>
        <p:txBody>
          <a:bodyPr/>
          <a:lstStyle/>
          <a:p>
            <a:fld id="{C72DE751-9D08-4E48-BCD1-17EC1582EDEB}" type="slidenum">
              <a:rPr lang="sv-SE" smtClean="0"/>
              <a:pPr/>
              <a:t>70</a:t>
            </a:fld>
            <a:endParaRPr lang="lt-LT"/>
          </a:p>
        </p:txBody>
      </p:sp>
    </p:spTree>
    <p:extLst>
      <p:ext uri="{BB962C8B-B14F-4D97-AF65-F5344CB8AC3E}">
        <p14:creationId xmlns:p14="http://schemas.microsoft.com/office/powerpoint/2010/main" val="17806714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dirty="0" smtClean="0"/>
              <a:t>Var det goda exemplet själva. Finns det möjlighet för personalen att göra avdrag på busskort exempelvis? </a:t>
            </a:r>
          </a:p>
          <a:p>
            <a:r>
              <a:rPr dirty="0" smtClean="0"/>
              <a:t>Det finns flera typer av samåkningsappar som gör det möjligt för flera att samåka även om man inte arbetar på samma plats men i närheten.</a:t>
            </a:r>
          </a:p>
          <a:p>
            <a:r>
              <a:rPr dirty="0" smtClean="0"/>
              <a:t>Finns det möjlighet att köpa in cyklar som kan användas av personalen? Bra marknadsföring. Använd det!</a:t>
            </a:r>
          </a:p>
        </p:txBody>
      </p:sp>
      <p:sp>
        <p:nvSpPr>
          <p:cNvPr id="4" name="Platshållare för bildnummer 3"/>
          <p:cNvSpPr>
            <a:spLocks noGrp="1"/>
          </p:cNvSpPr>
          <p:nvPr>
            <p:ph type="sldNum" sz="quarter" idx="10"/>
          </p:nvPr>
        </p:nvSpPr>
        <p:spPr/>
        <p:txBody>
          <a:bodyPr/>
          <a:lstStyle/>
          <a:p>
            <a:fld id="{C72DE751-9D08-4E48-BCD1-17EC1582EDEB}" type="slidenum">
              <a:rPr lang="sv-SE" smtClean="0"/>
              <a:pPr/>
              <a:t>71</a:t>
            </a:fld>
            <a:endParaRPr lang="lt-LT"/>
          </a:p>
        </p:txBody>
      </p:sp>
    </p:spTree>
    <p:extLst>
      <p:ext uri="{BB962C8B-B14F-4D97-AF65-F5344CB8AC3E}">
        <p14:creationId xmlns:p14="http://schemas.microsoft.com/office/powerpoint/2010/main" val="422779101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dirty="0" smtClean="0"/>
              <a:t>Synliggör tidtabeller liveuppdaterade. I reception, vid kassan, i skyltfönster osv.</a:t>
            </a:r>
          </a:p>
          <a:p>
            <a:r>
              <a:rPr dirty="0" smtClean="0"/>
              <a:t>Ge gäster svar på sina frågor direkt. Hur långt är det till och från hållplatsen? Hur ska vädret bli?</a:t>
            </a:r>
          </a:p>
          <a:p>
            <a:r>
              <a:rPr dirty="0" smtClean="0"/>
              <a:t>Ställ enkla frågor till era gäster om hur de kom dit, varför de valde just det färdsättet och vad som skulle kunna göra att de skulle välja att åka kollektivt nästa gång. Använd dessa svar som underlag vid diskussion med kommun och bussbolag.</a:t>
            </a:r>
          </a:p>
          <a:p>
            <a:r>
              <a:rPr dirty="0" smtClean="0"/>
              <a:t>Uppmuntra gäster som kommit via kollektivtrafik med exempelvis en fikabiljett med ”Tack för att du reste hit miljövänligt”. Berätta att ni uppmuntrar kollektivt åkande. (kan också tillämpas för cykling)</a:t>
            </a:r>
          </a:p>
        </p:txBody>
      </p:sp>
      <p:sp>
        <p:nvSpPr>
          <p:cNvPr id="4" name="Platshållare för bildnummer 3"/>
          <p:cNvSpPr>
            <a:spLocks noGrp="1"/>
          </p:cNvSpPr>
          <p:nvPr>
            <p:ph type="sldNum" sz="quarter" idx="10"/>
          </p:nvPr>
        </p:nvSpPr>
        <p:spPr/>
        <p:txBody>
          <a:bodyPr/>
          <a:lstStyle/>
          <a:p>
            <a:fld id="{C72DE751-9D08-4E48-BCD1-17EC1582EDEB}" type="slidenum">
              <a:rPr lang="sv-SE" smtClean="0"/>
              <a:pPr/>
              <a:t>72</a:t>
            </a:fld>
            <a:endParaRPr lang="lt-LT"/>
          </a:p>
        </p:txBody>
      </p:sp>
    </p:spTree>
    <p:extLst>
      <p:ext uri="{BB962C8B-B14F-4D97-AF65-F5344CB8AC3E}">
        <p14:creationId xmlns:p14="http://schemas.microsoft.com/office/powerpoint/2010/main" val="348799641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dirty="0" smtClean="0"/>
              <a:t>Om detta alternativ finns hos taxibolag i ert område, knuffa gästerna i rätt riktning genom att berätta om telefonnummer, var de står och hur de genom att välja detta alternativ bidrar till att minska koldioxidutsläppen.</a:t>
            </a:r>
          </a:p>
          <a:p>
            <a:r>
              <a:rPr dirty="0" smtClean="0"/>
              <a:t>Samarbeta med de bolag som har miljövänliga alternativ.</a:t>
            </a:r>
          </a:p>
          <a:p>
            <a:r>
              <a:rPr dirty="0" smtClean="0"/>
              <a:t>Cykeltaxi?</a:t>
            </a:r>
          </a:p>
        </p:txBody>
      </p:sp>
      <p:sp>
        <p:nvSpPr>
          <p:cNvPr id="4" name="Platshållare för bildnummer 3"/>
          <p:cNvSpPr>
            <a:spLocks noGrp="1"/>
          </p:cNvSpPr>
          <p:nvPr>
            <p:ph type="sldNum" sz="quarter" idx="10"/>
          </p:nvPr>
        </p:nvSpPr>
        <p:spPr/>
        <p:txBody>
          <a:bodyPr/>
          <a:lstStyle/>
          <a:p>
            <a:fld id="{C72DE751-9D08-4E48-BCD1-17EC1582EDEB}" type="slidenum">
              <a:rPr lang="sv-SE" smtClean="0"/>
              <a:pPr/>
              <a:t>73</a:t>
            </a:fld>
            <a:endParaRPr lang="lt-LT"/>
          </a:p>
        </p:txBody>
      </p:sp>
    </p:spTree>
    <p:extLst>
      <p:ext uri="{BB962C8B-B14F-4D97-AF65-F5344CB8AC3E}">
        <p14:creationId xmlns:p14="http://schemas.microsoft.com/office/powerpoint/2010/main" val="41640798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dirty="0" smtClean="0"/>
              <a:t>Finns det möjlighet att ladda sin elbil hos er?</a:t>
            </a:r>
          </a:p>
          <a:p>
            <a:r>
              <a:rPr dirty="0" smtClean="0"/>
              <a:t>Berätta om platser där man kan ladda elbil, tanka biobränsle osv.</a:t>
            </a:r>
          </a:p>
        </p:txBody>
      </p:sp>
      <p:sp>
        <p:nvSpPr>
          <p:cNvPr id="4" name="Platshållare för bildnummer 3"/>
          <p:cNvSpPr>
            <a:spLocks noGrp="1"/>
          </p:cNvSpPr>
          <p:nvPr>
            <p:ph type="sldNum" sz="quarter" idx="10"/>
          </p:nvPr>
        </p:nvSpPr>
        <p:spPr/>
        <p:txBody>
          <a:bodyPr/>
          <a:lstStyle/>
          <a:p>
            <a:fld id="{C72DE751-9D08-4E48-BCD1-17EC1582EDEB}" type="slidenum">
              <a:rPr lang="sv-SE" smtClean="0"/>
              <a:pPr/>
              <a:t>74</a:t>
            </a:fld>
            <a:endParaRPr lang="lt-LT"/>
          </a:p>
        </p:txBody>
      </p:sp>
    </p:spTree>
    <p:extLst>
      <p:ext uri="{BB962C8B-B14F-4D97-AF65-F5344CB8AC3E}">
        <p14:creationId xmlns:p14="http://schemas.microsoft.com/office/powerpoint/2010/main" val="398248728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72DE751-9D08-4E48-BCD1-17EC1582EDEB}" type="slidenum">
              <a:rPr lang="sv-SE" smtClean="0"/>
              <a:pPr/>
              <a:t>75</a:t>
            </a:fld>
            <a:endParaRPr lang="lt-LT"/>
          </a:p>
        </p:txBody>
      </p:sp>
    </p:spTree>
    <p:extLst>
      <p:ext uri="{BB962C8B-B14F-4D97-AF65-F5344CB8AC3E}">
        <p14:creationId xmlns:p14="http://schemas.microsoft.com/office/powerpoint/2010/main" val="396834793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dirty="0" smtClean="0"/>
              <a:t>I Köpenhamn ökade antalet vardagscyklister med 44 procent mellan 1995-2006. Under samma tid minskade antal allvarliga olyckor eller dödsfall i trafiken med cyklister inblandade med 60 procent. Anledningen var att i takt med att antalet cyklister ökade anpassade man samtidigt vägar och infrastrukturen. Många kan påverka och idag är det många kommuner och myndigheter som arbetar med dessa frågor och vill bidra till ett bättre cykelklimat.</a:t>
            </a:r>
          </a:p>
          <a:p>
            <a:r>
              <a:rPr dirty="0" smtClean="0"/>
              <a:t>Universitetet i Glasgow släppte under förra året en studie som de arbetat med under fem år kring människors hälsovanor. Under studietiden visade det sig att antalet dödsfall bland cyklister var 37, en siffra som enligt forskarna skulle ha varit 63 ifall personerna i studien istället valt att åka bil.</a:t>
            </a:r>
          </a:p>
          <a:p>
            <a:r>
              <a:rPr dirty="0" smtClean="0"/>
              <a:t>Flera hälsofördelar med att cykla. Ta fram goda exempel och lyft upp dem mot era gäster. Även elcyklar har positiv inverkan på hälsan eftersom kroppen rör sig.</a:t>
            </a:r>
          </a:p>
          <a:p>
            <a:r>
              <a:rPr dirty="0" smtClean="0"/>
              <a:t>Ta fram exempel på platser man kan upptäcka endast med cykel. Ställ cyklar synliga och tillgängliga. En liten sak som synliga cykelställ kan påverka folk till att cykla. Exempel: Kommunhuset i Uppvidinge. Vi ställde frågan till de anställda inom kommunen varför de inte cyklade när de hade så nära till jobbet. Flera svarade: Det finns inga cykelställ. Det fanns cykelställ, men de stod bakom kommunhuset. När de flyttade på cykelstället började fler att cykla.</a:t>
            </a:r>
          </a:p>
          <a:p>
            <a:r>
              <a:rPr dirty="0" smtClean="0"/>
              <a:t>Håll cyklarna hela och rena så att de lockar till cykling (det finns inget romantiskt med en gammal ranglig damcykel)</a:t>
            </a:r>
          </a:p>
        </p:txBody>
      </p:sp>
      <p:sp>
        <p:nvSpPr>
          <p:cNvPr id="4" name="Platshållare för bildnummer 3"/>
          <p:cNvSpPr>
            <a:spLocks noGrp="1"/>
          </p:cNvSpPr>
          <p:nvPr>
            <p:ph type="sldNum" sz="quarter" idx="10"/>
          </p:nvPr>
        </p:nvSpPr>
        <p:spPr/>
        <p:txBody>
          <a:bodyPr/>
          <a:lstStyle/>
          <a:p>
            <a:fld id="{C72DE751-9D08-4E48-BCD1-17EC1582EDEB}" type="slidenum">
              <a:rPr lang="sv-SE" smtClean="0"/>
              <a:pPr/>
              <a:t>76</a:t>
            </a:fld>
            <a:endParaRPr lang="lt-LT"/>
          </a:p>
        </p:txBody>
      </p:sp>
    </p:spTree>
    <p:extLst>
      <p:ext uri="{BB962C8B-B14F-4D97-AF65-F5344CB8AC3E}">
        <p14:creationId xmlns:p14="http://schemas.microsoft.com/office/powerpoint/2010/main" val="93598945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dirty="0" smtClean="0"/>
              <a:t>Använd detta i er marknadsföring. Erbjud kanske ett paket med cykel, mat/fikakorg tillsammans med några alternativ på cykelturer. Berätta om vad som finns på vägen, något historiskt som har hänt på platserna, en mysig butik, en lekplats, historien bakom en byggnad, en konstutställning, staty, badplatser mm. </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2DE751-9D08-4E48-BCD1-17EC1582EDEB}"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lt-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38541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72DE751-9D08-4E48-BCD1-17EC1582EDEB}" type="slidenum">
              <a:rPr lang="sv-SE" smtClean="0"/>
              <a:pPr/>
              <a:t>78</a:t>
            </a:fld>
            <a:endParaRPr lang="lt-LT"/>
          </a:p>
        </p:txBody>
      </p:sp>
    </p:spTree>
    <p:extLst>
      <p:ext uri="{BB962C8B-B14F-4D97-AF65-F5344CB8AC3E}">
        <p14:creationId xmlns:p14="http://schemas.microsoft.com/office/powerpoint/2010/main" val="376736166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72DE751-9D08-4E48-BCD1-17EC1582EDEB}" type="slidenum">
              <a:rPr lang="sv-SE" smtClean="0"/>
              <a:pPr/>
              <a:t>79</a:t>
            </a:fld>
            <a:endParaRPr lang="lt-LT"/>
          </a:p>
        </p:txBody>
      </p:sp>
    </p:spTree>
    <p:extLst>
      <p:ext uri="{BB962C8B-B14F-4D97-AF65-F5344CB8AC3E}">
        <p14:creationId xmlns:p14="http://schemas.microsoft.com/office/powerpoint/2010/main" val="2018654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cap="all">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0EB5601-5973-4FE2-BAFB-96C1EDF57A51}" type="slidenum">
              <a:rPr lang="x-none" smtClean="0"/>
              <a:pPr/>
              <a:t>8</a:t>
            </a:fld>
            <a:endParaRPr lang="lt-LT"/>
          </a:p>
        </p:txBody>
      </p:sp>
    </p:spTree>
    <p:extLst>
      <p:ext uri="{BB962C8B-B14F-4D97-AF65-F5344CB8AC3E}">
        <p14:creationId xmlns:p14="http://schemas.microsoft.com/office/powerpoint/2010/main" val="412666968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72DE751-9D08-4E48-BCD1-17EC1582EDEB}" type="slidenum">
              <a:rPr lang="sv-SE" smtClean="0"/>
              <a:pPr/>
              <a:t>80</a:t>
            </a:fld>
            <a:endParaRPr lang="lt-LT"/>
          </a:p>
        </p:txBody>
      </p:sp>
    </p:spTree>
    <p:extLst>
      <p:ext uri="{BB962C8B-B14F-4D97-AF65-F5344CB8AC3E}">
        <p14:creationId xmlns:p14="http://schemas.microsoft.com/office/powerpoint/2010/main" val="293451392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81</a:t>
            </a:fld>
            <a:endParaRPr lang="lt-LT"/>
          </a:p>
        </p:txBody>
      </p:sp>
    </p:spTree>
    <p:extLst>
      <p:ext uri="{BB962C8B-B14F-4D97-AF65-F5344CB8AC3E}">
        <p14:creationId xmlns:p14="http://schemas.microsoft.com/office/powerpoint/2010/main" val="2533458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E0EB5601-5973-4FE2-BAFB-96C1EDF57A51}" type="slidenum">
              <a:rPr lang="x-none" smtClean="0"/>
              <a:pPr/>
              <a:t>9</a:t>
            </a:fld>
            <a:endParaRPr lang="lt-LT"/>
          </a:p>
        </p:txBody>
      </p:sp>
    </p:spTree>
    <p:extLst>
      <p:ext uri="{BB962C8B-B14F-4D97-AF65-F5344CB8AC3E}">
        <p14:creationId xmlns:p14="http://schemas.microsoft.com/office/powerpoint/2010/main" val="1541403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6F7DC40-1B8F-4810-BE8A-DB50F37384A4}" type="datetimeFigureOut">
              <a:rPr lang="en-GB" smtClean="0"/>
              <a:pPr/>
              <a:t>04/12/2019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6D18D7-5290-4BC7-8D09-4F2FA391DC15}" type="slidenum">
              <a:rPr lang="en-GB" smtClean="0"/>
              <a:pPr/>
              <a:t>‹#›</a:t>
            </a:fld>
            <a:endParaRPr lang="en-GB"/>
          </a:p>
        </p:txBody>
      </p:sp>
    </p:spTree>
    <p:extLst>
      <p:ext uri="{BB962C8B-B14F-4D97-AF65-F5344CB8AC3E}">
        <p14:creationId xmlns:p14="http://schemas.microsoft.com/office/powerpoint/2010/main" val="1542339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6F7DC40-1B8F-4810-BE8A-DB50F37384A4}" type="datetimeFigureOut">
              <a:rPr lang="en-GB" smtClean="0"/>
              <a:pPr/>
              <a:t>04/12/2019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6D18D7-5290-4BC7-8D09-4F2FA391DC15}" type="slidenum">
              <a:rPr lang="en-GB" smtClean="0"/>
              <a:pPr/>
              <a:t>‹#›</a:t>
            </a:fld>
            <a:endParaRPr lang="en-GB"/>
          </a:p>
        </p:txBody>
      </p:sp>
    </p:spTree>
    <p:extLst>
      <p:ext uri="{BB962C8B-B14F-4D97-AF65-F5344CB8AC3E}">
        <p14:creationId xmlns:p14="http://schemas.microsoft.com/office/powerpoint/2010/main" val="3785520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6F7DC40-1B8F-4810-BE8A-DB50F37384A4}" type="datetimeFigureOut">
              <a:rPr lang="en-GB" smtClean="0"/>
              <a:pPr/>
              <a:t>04/12/2019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6D18D7-5290-4BC7-8D09-4F2FA391DC15}" type="slidenum">
              <a:rPr lang="en-GB" smtClean="0"/>
              <a:pPr/>
              <a:t>‹#›</a:t>
            </a:fld>
            <a:endParaRPr lang="en-GB"/>
          </a:p>
        </p:txBody>
      </p:sp>
    </p:spTree>
    <p:extLst>
      <p:ext uri="{BB962C8B-B14F-4D97-AF65-F5344CB8AC3E}">
        <p14:creationId xmlns:p14="http://schemas.microsoft.com/office/powerpoint/2010/main" val="20557120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Rubrik och innehåll">
    <p:spTree>
      <p:nvGrpSpPr>
        <p:cNvPr id="1" name=""/>
        <p:cNvGrpSpPr/>
        <p:nvPr/>
      </p:nvGrpSpPr>
      <p:grpSpPr>
        <a:xfrm>
          <a:off x="0" y="0"/>
          <a:ext cx="0" cy="0"/>
          <a:chOff x="0" y="0"/>
          <a:chExt cx="0" cy="0"/>
        </a:xfrm>
      </p:grpSpPr>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46731"/>
            <a:ext cx="12192000" cy="1443958"/>
          </a:xfrm>
          <a:prstGeom prst="rect">
            <a:avLst/>
          </a:prstGeom>
        </p:spPr>
      </p:pic>
      <p:sp>
        <p:nvSpPr>
          <p:cNvPr id="2" name="Rubrik 1"/>
          <p:cNvSpPr>
            <a:spLocks noGrp="1"/>
          </p:cNvSpPr>
          <p:nvPr>
            <p:ph type="title"/>
          </p:nvPr>
        </p:nvSpPr>
        <p:spPr>
          <a:xfrm>
            <a:off x="838200" y="365125"/>
            <a:ext cx="10996862" cy="1325563"/>
          </a:xfrm>
        </p:spPr>
        <p:txBody>
          <a:bodyPr/>
          <a:lstStyle>
            <a:lvl1pPr>
              <a:defRPr>
                <a:solidFill>
                  <a:srgbClr val="000000"/>
                </a:solidFill>
              </a:defRPr>
            </a:lvl1pPr>
          </a:lstStyle>
          <a:p>
            <a:r>
              <a:rPr lang="sv-SE"/>
              <a:t>Klicka här för att ändra format</a:t>
            </a:r>
          </a:p>
        </p:txBody>
      </p:sp>
      <p:sp>
        <p:nvSpPr>
          <p:cNvPr id="3" name="Platshållare för innehåll 2"/>
          <p:cNvSpPr>
            <a:spLocks noGrp="1"/>
          </p:cNvSpPr>
          <p:nvPr>
            <p:ph idx="1"/>
          </p:nvPr>
        </p:nvSpPr>
        <p:spPr>
          <a:xfrm>
            <a:off x="838200" y="1997242"/>
            <a:ext cx="6296527" cy="4034927"/>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9" name="Platshållare för bild 8"/>
          <p:cNvSpPr>
            <a:spLocks noGrp="1"/>
          </p:cNvSpPr>
          <p:nvPr>
            <p:ph type="pic" sz="quarter" idx="13"/>
          </p:nvPr>
        </p:nvSpPr>
        <p:spPr>
          <a:xfrm>
            <a:off x="7290971" y="1813844"/>
            <a:ext cx="2133768" cy="2047585"/>
          </a:xfrm>
        </p:spPr>
        <p:txBody>
          <a:bodyPr/>
          <a:lstStyle/>
          <a:p>
            <a:r>
              <a:rPr lang="sv-SE"/>
              <a:t>Klicka på ikonen för att lägga till en bild</a:t>
            </a:r>
          </a:p>
        </p:txBody>
      </p:sp>
      <p:sp>
        <p:nvSpPr>
          <p:cNvPr id="10" name="Platshållare för bild 8"/>
          <p:cNvSpPr>
            <a:spLocks noGrp="1"/>
          </p:cNvSpPr>
          <p:nvPr>
            <p:ph type="pic" sz="quarter" idx="14"/>
          </p:nvPr>
        </p:nvSpPr>
        <p:spPr>
          <a:xfrm>
            <a:off x="9641139" y="1809082"/>
            <a:ext cx="2133768" cy="2047585"/>
          </a:xfrm>
        </p:spPr>
        <p:txBody>
          <a:bodyPr/>
          <a:lstStyle/>
          <a:p>
            <a:r>
              <a:rPr lang="sv-SE"/>
              <a:t>Klicka på ikonen för att lägga till en bild</a:t>
            </a:r>
          </a:p>
        </p:txBody>
      </p:sp>
      <p:sp>
        <p:nvSpPr>
          <p:cNvPr id="11" name="Platshållare för bild 8"/>
          <p:cNvSpPr>
            <a:spLocks noGrp="1"/>
          </p:cNvSpPr>
          <p:nvPr>
            <p:ph type="pic" sz="quarter" idx="15"/>
          </p:nvPr>
        </p:nvSpPr>
        <p:spPr>
          <a:xfrm>
            <a:off x="7290972" y="3984585"/>
            <a:ext cx="2133768" cy="2047585"/>
          </a:xfrm>
        </p:spPr>
        <p:txBody>
          <a:bodyPr/>
          <a:lstStyle/>
          <a:p>
            <a:r>
              <a:rPr lang="sv-SE"/>
              <a:t>Klicka på ikonen för att lägga till en bild</a:t>
            </a:r>
          </a:p>
        </p:txBody>
      </p:sp>
      <p:sp>
        <p:nvSpPr>
          <p:cNvPr id="12" name="Platshållare för bild 8"/>
          <p:cNvSpPr>
            <a:spLocks noGrp="1"/>
          </p:cNvSpPr>
          <p:nvPr>
            <p:ph type="pic" sz="quarter" idx="16"/>
          </p:nvPr>
        </p:nvSpPr>
        <p:spPr>
          <a:xfrm>
            <a:off x="9641139" y="3984584"/>
            <a:ext cx="2133768" cy="2047585"/>
          </a:xfrm>
        </p:spPr>
        <p:txBody>
          <a:bodyPr/>
          <a:lstStyle/>
          <a:p>
            <a:r>
              <a:rPr lang="sv-SE"/>
              <a:t>Klicka på ikonen för att lägga till en bild</a:t>
            </a:r>
          </a:p>
        </p:txBody>
      </p:sp>
      <p:pic>
        <p:nvPicPr>
          <p:cNvPr id="13" name="Bildobjekt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199" y="6167105"/>
            <a:ext cx="1826991" cy="548646"/>
          </a:xfrm>
          <a:prstGeom prst="rect">
            <a:avLst/>
          </a:prstGeom>
        </p:spPr>
      </p:pic>
      <p:sp>
        <p:nvSpPr>
          <p:cNvPr id="14" name="Platshållare för bildnummer 6"/>
          <p:cNvSpPr>
            <a:spLocks noGrp="1"/>
          </p:cNvSpPr>
          <p:nvPr>
            <p:ph type="sldNum" sz="quarter" idx="12"/>
          </p:nvPr>
        </p:nvSpPr>
        <p:spPr>
          <a:xfrm>
            <a:off x="9091862" y="6258865"/>
            <a:ext cx="2743200" cy="365125"/>
          </a:xfrm>
        </p:spPr>
        <p:txBody>
          <a:bodyPr/>
          <a:lstStyle/>
          <a:p>
            <a:fld id="{012F50FA-556A-4BCA-AEAC-610CC463A041}" type="slidenum">
              <a:rPr lang="sv-SE" smtClean="0"/>
              <a:pPr/>
              <a:t>‹#›</a:t>
            </a:fld>
            <a:endParaRPr lang="sv-SE"/>
          </a:p>
        </p:txBody>
      </p:sp>
    </p:spTree>
    <p:extLst>
      <p:ext uri="{BB962C8B-B14F-4D97-AF65-F5344CB8AC3E}">
        <p14:creationId xmlns:p14="http://schemas.microsoft.com/office/powerpoint/2010/main" val="12999613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Endast rubrik">
    <p:spTree>
      <p:nvGrpSpPr>
        <p:cNvPr id="1" name=""/>
        <p:cNvGrpSpPr/>
        <p:nvPr/>
      </p:nvGrpSpPr>
      <p:grpSpPr>
        <a:xfrm>
          <a:off x="0" y="0"/>
          <a:ext cx="0" cy="0"/>
          <a:chOff x="0" y="0"/>
          <a:chExt cx="0" cy="0"/>
        </a:xfrm>
      </p:grpSpPr>
      <p:sp>
        <p:nvSpPr>
          <p:cNvPr id="5" name="Platshållare för bildnummer 4"/>
          <p:cNvSpPr>
            <a:spLocks noGrp="1"/>
          </p:cNvSpPr>
          <p:nvPr>
            <p:ph type="sldNum" sz="quarter" idx="12"/>
          </p:nvPr>
        </p:nvSpPr>
        <p:spPr>
          <a:xfrm>
            <a:off x="8610600" y="6346281"/>
            <a:ext cx="2743200" cy="365125"/>
          </a:xfrm>
        </p:spPr>
        <p:txBody>
          <a:bodyPr/>
          <a:lstStyle/>
          <a:p>
            <a:fld id="{012F50FA-556A-4BCA-AEAC-610CC463A041}" type="slidenum">
              <a:rPr lang="sv-SE" smtClean="0"/>
              <a:pPr/>
              <a:t>‹#›</a:t>
            </a:fld>
            <a:endParaRPr lang="sv-SE"/>
          </a:p>
        </p:txBody>
      </p:sp>
      <p:pic>
        <p:nvPicPr>
          <p:cNvPr id="6" name="Bildobjekt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199" y="6167105"/>
            <a:ext cx="1826991" cy="548646"/>
          </a:xfrm>
          <a:prstGeom prst="rect">
            <a:avLst/>
          </a:prstGeom>
        </p:spPr>
      </p:pic>
      <p:pic>
        <p:nvPicPr>
          <p:cNvPr id="7" name="Bildobjekt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46731"/>
            <a:ext cx="12192000" cy="1443958"/>
          </a:xfrm>
          <a:prstGeom prst="rect">
            <a:avLst/>
          </a:prstGeom>
        </p:spPr>
      </p:pic>
      <p:sp>
        <p:nvSpPr>
          <p:cNvPr id="8" name="Rubrik 1"/>
          <p:cNvSpPr>
            <a:spLocks noGrp="1"/>
          </p:cNvSpPr>
          <p:nvPr>
            <p:ph type="title"/>
          </p:nvPr>
        </p:nvSpPr>
        <p:spPr>
          <a:xfrm>
            <a:off x="839788" y="365125"/>
            <a:ext cx="10515600" cy="1325563"/>
          </a:xfrm>
        </p:spPr>
        <p:txBody>
          <a:bodyPr/>
          <a:lstStyle>
            <a:lvl1pPr>
              <a:defRPr>
                <a:solidFill>
                  <a:srgbClr val="000000"/>
                </a:solidFill>
              </a:defRPr>
            </a:lvl1pPr>
          </a:lstStyle>
          <a:p>
            <a:r>
              <a:rPr lang="sv-SE"/>
              <a:t>Klicka här för att ändra format</a:t>
            </a:r>
          </a:p>
        </p:txBody>
      </p:sp>
    </p:spTree>
    <p:extLst>
      <p:ext uri="{BB962C8B-B14F-4D97-AF65-F5344CB8AC3E}">
        <p14:creationId xmlns:p14="http://schemas.microsoft.com/office/powerpoint/2010/main" val="840242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6F7DC40-1B8F-4810-BE8A-DB50F37384A4}" type="datetimeFigureOut">
              <a:rPr lang="en-GB" smtClean="0"/>
              <a:pPr/>
              <a:t>04/12/2019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6D18D7-5290-4BC7-8D09-4F2FA391DC15}" type="slidenum">
              <a:rPr lang="en-GB" smtClean="0"/>
              <a:pPr/>
              <a:t>‹#›</a:t>
            </a:fld>
            <a:endParaRPr lang="en-GB"/>
          </a:p>
        </p:txBody>
      </p:sp>
    </p:spTree>
    <p:extLst>
      <p:ext uri="{BB962C8B-B14F-4D97-AF65-F5344CB8AC3E}">
        <p14:creationId xmlns:p14="http://schemas.microsoft.com/office/powerpoint/2010/main" val="1259366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6F7DC40-1B8F-4810-BE8A-DB50F37384A4}" type="datetimeFigureOut">
              <a:rPr lang="en-GB" smtClean="0"/>
              <a:pPr/>
              <a:t>04/12/2019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6D18D7-5290-4BC7-8D09-4F2FA391DC15}" type="slidenum">
              <a:rPr lang="en-GB" smtClean="0"/>
              <a:pPr/>
              <a:t>‹#›</a:t>
            </a:fld>
            <a:endParaRPr lang="en-GB"/>
          </a:p>
        </p:txBody>
      </p:sp>
    </p:spTree>
    <p:extLst>
      <p:ext uri="{BB962C8B-B14F-4D97-AF65-F5344CB8AC3E}">
        <p14:creationId xmlns:p14="http://schemas.microsoft.com/office/powerpoint/2010/main" val="1305413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6F7DC40-1B8F-4810-BE8A-DB50F37384A4}" type="datetimeFigureOut">
              <a:rPr lang="en-GB" smtClean="0"/>
              <a:pPr/>
              <a:t>04/12/2019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16D18D7-5290-4BC7-8D09-4F2FA391DC15}" type="slidenum">
              <a:rPr lang="en-GB" smtClean="0"/>
              <a:pPr/>
              <a:t>‹#›</a:t>
            </a:fld>
            <a:endParaRPr lang="en-GB"/>
          </a:p>
        </p:txBody>
      </p:sp>
    </p:spTree>
    <p:extLst>
      <p:ext uri="{BB962C8B-B14F-4D97-AF65-F5344CB8AC3E}">
        <p14:creationId xmlns:p14="http://schemas.microsoft.com/office/powerpoint/2010/main" val="1644779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6F7DC40-1B8F-4810-BE8A-DB50F37384A4}" type="datetimeFigureOut">
              <a:rPr lang="en-GB" smtClean="0"/>
              <a:pPr/>
              <a:t>04/12/2019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16D18D7-5290-4BC7-8D09-4F2FA391DC15}" type="slidenum">
              <a:rPr lang="en-GB" smtClean="0"/>
              <a:pPr/>
              <a:t>‹#›</a:t>
            </a:fld>
            <a:endParaRPr lang="en-GB"/>
          </a:p>
        </p:txBody>
      </p:sp>
    </p:spTree>
    <p:extLst>
      <p:ext uri="{BB962C8B-B14F-4D97-AF65-F5344CB8AC3E}">
        <p14:creationId xmlns:p14="http://schemas.microsoft.com/office/powerpoint/2010/main" val="3866159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6F7DC40-1B8F-4810-BE8A-DB50F37384A4}" type="datetimeFigureOut">
              <a:rPr lang="en-GB" smtClean="0"/>
              <a:pPr/>
              <a:t>04/12/2019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16D18D7-5290-4BC7-8D09-4F2FA391DC15}" type="slidenum">
              <a:rPr lang="en-GB" smtClean="0"/>
              <a:pPr/>
              <a:t>‹#›</a:t>
            </a:fld>
            <a:endParaRPr lang="en-GB"/>
          </a:p>
        </p:txBody>
      </p:sp>
    </p:spTree>
    <p:extLst>
      <p:ext uri="{BB962C8B-B14F-4D97-AF65-F5344CB8AC3E}">
        <p14:creationId xmlns:p14="http://schemas.microsoft.com/office/powerpoint/2010/main" val="1939756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F7DC40-1B8F-4810-BE8A-DB50F37384A4}" type="datetimeFigureOut">
              <a:rPr lang="en-GB" smtClean="0"/>
              <a:pPr/>
              <a:t>04/12/2019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16D18D7-5290-4BC7-8D09-4F2FA391DC15}" type="slidenum">
              <a:rPr lang="en-GB" smtClean="0"/>
              <a:pPr/>
              <a:t>‹#›</a:t>
            </a:fld>
            <a:endParaRPr lang="en-GB"/>
          </a:p>
        </p:txBody>
      </p:sp>
    </p:spTree>
    <p:extLst>
      <p:ext uri="{BB962C8B-B14F-4D97-AF65-F5344CB8AC3E}">
        <p14:creationId xmlns:p14="http://schemas.microsoft.com/office/powerpoint/2010/main" val="2964455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6F7DC40-1B8F-4810-BE8A-DB50F37384A4}" type="datetimeFigureOut">
              <a:rPr lang="en-GB" smtClean="0"/>
              <a:pPr/>
              <a:t>04/12/2019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16D18D7-5290-4BC7-8D09-4F2FA391DC15}" type="slidenum">
              <a:rPr lang="en-GB" smtClean="0"/>
              <a:pPr/>
              <a:t>‹#›</a:t>
            </a:fld>
            <a:endParaRPr lang="en-GB"/>
          </a:p>
        </p:txBody>
      </p:sp>
    </p:spTree>
    <p:extLst>
      <p:ext uri="{BB962C8B-B14F-4D97-AF65-F5344CB8AC3E}">
        <p14:creationId xmlns:p14="http://schemas.microsoft.com/office/powerpoint/2010/main" val="174283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6F7DC40-1B8F-4810-BE8A-DB50F37384A4}" type="datetimeFigureOut">
              <a:rPr lang="en-GB" smtClean="0"/>
              <a:pPr/>
              <a:t>04/12/2019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16D18D7-5290-4BC7-8D09-4F2FA391DC15}" type="slidenum">
              <a:rPr lang="en-GB" smtClean="0"/>
              <a:pPr/>
              <a:t>‹#›</a:t>
            </a:fld>
            <a:endParaRPr lang="en-GB"/>
          </a:p>
        </p:txBody>
      </p:sp>
    </p:spTree>
    <p:extLst>
      <p:ext uri="{BB962C8B-B14F-4D97-AF65-F5344CB8AC3E}">
        <p14:creationId xmlns:p14="http://schemas.microsoft.com/office/powerpoint/2010/main" val="3489767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F7DC40-1B8F-4810-BE8A-DB50F37384A4}" type="datetimeFigureOut">
              <a:rPr lang="en-GB" smtClean="0"/>
              <a:pPr/>
              <a:t>04/12/2019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6D18D7-5290-4BC7-8D09-4F2FA391DC15}" type="slidenum">
              <a:rPr lang="en-GB" smtClean="0"/>
              <a:pPr/>
              <a:t>‹#›</a:t>
            </a:fld>
            <a:endParaRPr lang="en-GB"/>
          </a:p>
        </p:txBody>
      </p:sp>
      <p:pic>
        <p:nvPicPr>
          <p:cNvPr id="7" name="Bildobjekt 6">
            <a:extLst>
              <a:ext uri="{FF2B5EF4-FFF2-40B4-BE49-F238E27FC236}">
                <a16:creationId xmlns="" xmlns:a16="http://schemas.microsoft.com/office/drawing/2014/main" id="{66B722C0-5F1A-4319-A78B-0FCA32BBE899}"/>
              </a:ext>
            </a:extLst>
          </p:cNvPr>
          <p:cNvPicPr>
            <a:picLocks noChangeAspect="1"/>
          </p:cNvPicPr>
          <p:nvPr userDrawn="1"/>
        </p:nvPicPr>
        <p:blipFill>
          <a:blip r:embed="rId15" cstate="print"/>
          <a:stretch>
            <a:fillRect/>
          </a:stretch>
        </p:blipFill>
        <p:spPr>
          <a:xfrm>
            <a:off x="6979298" y="402447"/>
            <a:ext cx="5212702" cy="959300"/>
          </a:xfrm>
          <a:prstGeom prst="rect">
            <a:avLst/>
          </a:prstGeom>
        </p:spPr>
      </p:pic>
    </p:spTree>
    <p:extLst>
      <p:ext uri="{BB962C8B-B14F-4D97-AF65-F5344CB8AC3E}">
        <p14:creationId xmlns:p14="http://schemas.microsoft.com/office/powerpoint/2010/main" val="8926091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hyperlink" Target="https://pixabay.com/sv/users/LoboStudioHamburg-13838/?utm_source=link-attribution&amp;utm_medium=referral&amp;utm_campaign=image&amp;utm_content=66789"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hyperlink" Target="https://pixabay.com/sv/?utm_source=link-attribution&amp;utm_medium=referral&amp;utm_campaign=image&amp;utm_content=66789"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unsplash.com/search/photos/restaurant?utm_source=unsplash&amp;utm_medium=referral&amp;utm_content=creditCopyText" TargetMode="External"/><Relationship Id="rId4" Type="http://schemas.openxmlformats.org/officeDocument/2006/relationships/hyperlink" Target="https://unsplash.com/photos/NiFtfpp-AXk?utm_source=unsplash&amp;utm_medium=referral&amp;utm_content=creditCopyText"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unsplash.com/photos/Ilpf2eUPpUE?utm_source=unsplash&amp;utm_medium=referral&amp;utm_content=creditCopyText"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s://unsplash.com/search/photos/invest-energy?utm_source=unsplash&amp;utm_medium=referral&amp;utm_content=creditCopyText"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s://unsplash.com/photos/PLOq7Ouq0fM?utm_source=unsplash&amp;utm_medium=referral&amp;utm_content=creditCopyText" TargetMode="External"/><Relationship Id="rId7" Type="http://schemas.openxmlformats.org/officeDocument/2006/relationships/hyperlink" Target="https://unsplash.com/search/photos/electric-car?utm_source=unsplash&amp;utm_medium=referral&amp;utm_content=creditCopyText"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unsplash.com/photos/ftIPiEdrx2s?utm_source=unsplash&amp;utm_medium=referral&amp;utm_content=creditCopyText" TargetMode="External"/><Relationship Id="rId5" Type="http://schemas.openxmlformats.org/officeDocument/2006/relationships/image" Target="../media/image23.png"/><Relationship Id="rId4" Type="http://schemas.openxmlformats.org/officeDocument/2006/relationships/hyperlink" Target="https://unsplash.com/search/photos/energy-supply?utm_source=unsplash&amp;utm_medium=referral&amp;utm_content=creditCopyTex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hyperlink" Target="https://pixabay.com/sv/?utm_source=link-attribution&amp;utm_medium=referral&amp;utm_campaign=image&amp;utm_content=3104355" TargetMode="External"/><Relationship Id="rId4" Type="http://schemas.openxmlformats.org/officeDocument/2006/relationships/hyperlink" Target="https://pixabay.com/sv/users/ColiN00B-346653/?utm_source=link-attribution&amp;utm_medium=referral&amp;utm_campaign=image&amp;utm_content=3104355"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unsplash.com/search/photos/investment?utm_source=unsplash&amp;utm_medium=referral&amp;utm_content=creditCopyText"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s://pixabay.com/sv/?utm_source=link-attribution&amp;utm_medium=referral&amp;utm_campaign=image&amp;utm_content=1586494" TargetMode="External"/><Relationship Id="rId4" Type="http://schemas.openxmlformats.org/officeDocument/2006/relationships/hyperlink" Target="https://pixabay.com/sv/users/PIRO4D-2707530/?utm_source=link-attribution&amp;utm_medium=referral&amp;utm_campaign=image&amp;utm_content=1586494"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unsplash.com/photos/nXPQ5VM1FpY?utm_source=unsplash&amp;utm_medium=referral&amp;utm_content=creditCopyText"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hyperlink" Target="https://unsplash.com/search/photos/ventilation-system?utm_source=unsplash&amp;utm_medium=referral&amp;utm_content=creditCopyText"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unsplash.com/photos/ngRFBS5Q-ec?utm_source=unsplash&amp;utm_medium=referral&amp;utm_content=creditCopyText"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hyperlink" Target="https://unsplash.com/search/photos/air-vent?utm_source=unsplash&amp;utm_medium=referral&amp;utm_content=creditCopyText"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s://unsplash.com/search/photos/restaurant-kitchen-heating?utm_source=unsplash&amp;utm_medium=referral&amp;utm_content=creditCopyText" TargetMode="External"/><Relationship Id="rId4" Type="http://schemas.openxmlformats.org/officeDocument/2006/relationships/hyperlink" Target="https://unsplash.com/photos/MtqG1lWcUw0?utm_source=unsplash&amp;utm_medium=referral&amp;utm_content=creditCopyText"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unsplash.com/photos/lDxxeAJrWpE?utm_source=unsplash&amp;utm_medium=referral&amp;utm_content=creditCopyText"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hyperlink" Target="https://unsplash.com/search/photos/lights-hotel?utm_source=unsplash&amp;utm_medium=referral&amp;utm_content=creditCopyText"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video" Target="file:///C:\Underlag%20Ecolux%20PPT\Ilusion.avi" TargetMode="Externa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s://unsplash.com/search/photos/lights-restaurant?utm_source=unsplash&amp;utm_medium=referral&amp;utm_content=creditCopyText" TargetMode="External"/><Relationship Id="rId4" Type="http://schemas.openxmlformats.org/officeDocument/2006/relationships/hyperlink" Target="https://unsplash.com/photos/TwtUYtDOv6w?utm_source=unsplash&amp;utm_medium=referral&amp;utm_content=creditCopyText"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unsplash.com/photos/8jQC5RHWuSE?utm_source=unsplash&amp;utm_medium=referral&amp;utm_content=creditCopyText"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hyperlink" Target="https://unsplash.com/search/photos/water-tap?utm_source=unsplash&amp;utm_medium=referral&amp;utm_content=creditCopyText"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hyperlink" Target="https://unsplash.com/photos/w33-zg-dNL4?utm_source=unsplash&amp;utm_medium=referral&amp;utm_content=creditCopyText" TargetMode="External"/><Relationship Id="rId7" Type="http://schemas.openxmlformats.org/officeDocument/2006/relationships/hyperlink" Target="https://unsplash.com/search/photos/towel-hotel?utm_source=unsplash&amp;utm_medium=referral&amp;utm_content=creditCopyText"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unsplash.com/photos/s9zGsWDiFO4?utm_source=unsplash&amp;utm_medium=referral&amp;utm_content=creditCopyText" TargetMode="External"/><Relationship Id="rId5" Type="http://schemas.openxmlformats.org/officeDocument/2006/relationships/image" Target="../media/image41.jpeg"/><Relationship Id="rId4" Type="http://schemas.openxmlformats.org/officeDocument/2006/relationships/hyperlink" Target="https://unsplash.com/search/photos/smartphone-aps?utm_source=unsplash&amp;utm_medium=referral&amp;utm_content=creditCopyText"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hyperlink" Target="https://unsplash.com/search/photos/measurement?utm_source=unsplash&amp;utm_medium=referral&amp;utm_content=creditCopyText" TargetMode="External"/><Relationship Id="rId4" Type="http://schemas.openxmlformats.org/officeDocument/2006/relationships/hyperlink" Target="https://unsplash.com/photos/jrh5lAq-mIs?utm_source=unsplash&amp;utm_medium=referral&amp;utm_content=creditCopyText"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unsplash.com/photos/JKUTrJ4vK00?utm_source=unsplash&amp;utm_medium=referral&amp;utm_content=creditCopyText"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hyperlink" Target="https://unsplash.com/search/photos/analytics?utm_source=unsplash&amp;utm_medium=referral&amp;utm_content=creditCopyText"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unsplash.com/photos/unRkg2jH1j0?utm_source=unsplash&amp;utm_medium=referral&amp;utm_content=creditCopyText"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hyperlink" Target="https://unsplash.com/search/photos/investment?utm_source=unsplash&amp;utm_medium=referral&amp;utm_content=creditCopyText"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hyperlink" Target="https://unsplash.com/search/photos/analytics?utm_source=unsplash&amp;utm_medium=referral&amp;utm_content=creditCopyText" TargetMode="External"/><Relationship Id="rId4" Type="http://schemas.openxmlformats.org/officeDocument/2006/relationships/hyperlink" Target="https://unsplash.com/photos/hpjSkU2UYSU?utm_source=unsplash&amp;utm_medium=referral&amp;utm_content=creditCopyText"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s://unsplash.com/search/photos/renewable?utm_source=unsplash&amp;utm_medium=referral&amp;utm_content=creditCopyText"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unsplash.com/photos/wnOJ83k8r4w?utm_source=unsplash&amp;utm_medium=referral&amp;utm_content=creditCopyText" TargetMode="External"/><Relationship Id="rId7" Type="http://schemas.openxmlformats.org/officeDocument/2006/relationships/hyperlink" Target="https://unsplash.com/photos/GXiHwHkIdVs?utm_source=unsplash&amp;utm_medium=referral&amp;utm_content=creditCopyText"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hyperlink" Target="https://unsplash.com/search/photos/renewable?utm_source=unsplash&amp;utm_medium=referral&amp;utm_content=creditCopyText"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unsplash.com/photos/4NhqyQeErP8?utm_source=unsplash&amp;utm_medium=referral&amp;utm_content=creditCopyText"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hyperlink" Target="https://unsplash.com/search/photos/renewable-energy?utm_source=unsplash&amp;utm_medium=referral&amp;utm_content=creditCopyText"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unsplash.com/photos/TtH6cX-4cc8?utm_source=unsplash&amp;utm_medium=referral&amp;utm_content=creditCopyText"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hyperlink" Target="https://unsplash.com/search/photos/bonfire?utm_source=unsplash&amp;utm_medium=referral&amp;utm_content=creditCopyText"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hyperlink" Target="https://unsplash.com/search/photos/solar-panel?utm_source=unsplash&amp;utm_medium=referral&amp;utm_content=creditCopyText" TargetMode="External"/><Relationship Id="rId4" Type="http://schemas.openxmlformats.org/officeDocument/2006/relationships/hyperlink" Target="https://unsplash.com/photos/-7S5m0T11l0?utm_source=unsplash&amp;utm_medium=referral&amp;utm_content=creditCopyText" TargetMode="External"/></Relationships>
</file>

<file path=ppt/slides/_rels/slide5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hyperlink" Target="https://unsplash.com/photos/nyL-rzwP-Mk?utm_source=unsplash&amp;utm_medium=referral&amp;utm_content=creditCopyText" TargetMode="External"/><Relationship Id="rId7"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hyperlink" Target="https://unsplash.com/search/photos/solar-farm?utm_source=unsplash&amp;utm_medium=referral&amp;utm_content=creditCopyText" TargetMode="External"/><Relationship Id="rId5" Type="http://schemas.openxmlformats.org/officeDocument/2006/relationships/hyperlink" Target="https://unsplash.com/photos/V4ZYJZJ3W4M?utm_source=unsplash&amp;utm_medium=referral&amp;utm_content=creditCopyText" TargetMode="External"/><Relationship Id="rId4" Type="http://schemas.openxmlformats.org/officeDocument/2006/relationships/hyperlink" Target="https://unsplash.com/search/photos/solar-power?utm_source=unsplash&amp;utm_medium=referral&amp;utm_content=creditCopyText"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hyperlink" Target="http://Sohttp:/analys.tyrens.se/solkartan/blekinge/karlskrona/"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unsplash.com/photos/AvcEAILWYNE?utm_source=unsplash&amp;utm_medium=referral&amp;utm_content=creditCopyText"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hyperlink" Target="https://unsplash.com/search/photos/turbine?utm_source=unsplash&amp;utm_medium=referral&amp;utm_content=creditCopyText"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pixabay.com/sv/users/olafBroeker-317430/?utm_source=link-attribution&amp;utm_medium=referral&amp;utm_campaign=image&amp;utm_content=515388"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hyperlink" Target="https://pixabay.com/sv/?utm_source=link-attribution&amp;utm_medium=referral&amp;utm_campaign=image&amp;utm_content=515388"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unsplash.com/photos/yZ2-jK5ALTo?utm_source=unsplash&amp;utm_medium=referral&amp;utm_content=creditCopyText"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hyperlink" Target="https://unsplash.com/search/photos/public-transport?utm_source=unsplash&amp;utm_medium=referral&amp;utm_content=creditCopyText"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unsplash.com/photos/G8wPrJyNqWQ?utm_source=unsplash&amp;utm_medium=referral&amp;utm_content=creditCopyText"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hyperlink" Target="https://unsplash.com/search/photos/taxi?utm_source=unsplash&amp;utm_medium=referral&amp;utm_content=creditCopyText"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unsplash.com/photos/ftIPiEdrx2s?utm_source=unsplash&amp;utm_medium=referral&amp;utm_content=creditCopyText"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hyperlink" Target="https://unsplash.com/search/photos/loading-station?utm_source=unsplash&amp;utm_medium=referral&amp;utm_content=creditCopyText"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unsplash.com/photos/99Z7QGwyB0A?utm_source=unsplash&amp;utm_medium=referral&amp;utm_content=creditCopyText"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hyperlink" Target="https://unsplash.com/search/photos/bikes?utm_source=unsplash&amp;utm_medium=referral&amp;utm_content=creditCopyText"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unsplash.com/photos/LTEo69JUv7o?utm_source=unsplash&amp;utm_medium=referral&amp;utm_content=creditCopyText"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hyperlink" Target="https://unsplash.com/search/photos/bike?utm_source=unsplash&amp;utm_medium=referral&amp;utm_content=creditCopyText"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80.xml.rels><?xml version="1.0" encoding="UTF-8" standalone="yes"?>
<Relationships xmlns="http://schemas.openxmlformats.org/package/2006/relationships"><Relationship Id="rId3" Type="http://schemas.openxmlformats.org/officeDocument/2006/relationships/hyperlink" Target="https://unsplash.com/photos/NDVRXLSj5Ls?utm_source=unsplash&amp;utm_medium=referral&amp;utm_content=creditCopyText"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hyperlink" Target="https://unsplash.com/search/photos/support?utm_source=unsplash&amp;utm_medium=referral&amp;utm_content=creditCopyText"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grpSp>
        <p:nvGrpSpPr>
          <p:cNvPr id="2" name="Grupa 1"/>
          <p:cNvGrpSpPr/>
          <p:nvPr/>
        </p:nvGrpSpPr>
        <p:grpSpPr>
          <a:xfrm>
            <a:off x="1199" y="-2"/>
            <a:ext cx="12186000" cy="1363581"/>
            <a:chOff x="1199" y="-2"/>
            <a:chExt cx="12186000" cy="1363581"/>
          </a:xfrm>
        </p:grpSpPr>
        <p:sp>
          <p:nvSpPr>
            <p:cNvPr id="15" name="Prostokąt 14"/>
            <p:cNvSpPr/>
            <p:nvPr/>
          </p:nvSpPr>
          <p:spPr>
            <a:xfrm>
              <a:off x="1199" y="4657"/>
              <a:ext cx="12186000" cy="13589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braz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8583" y="0"/>
              <a:ext cx="3621077" cy="1188000"/>
            </a:xfrm>
            <a:prstGeom prst="rect">
              <a:avLst/>
            </a:prstGeom>
          </p:spPr>
        </p:pic>
        <p:pic>
          <p:nvPicPr>
            <p:cNvPr id="10" name="Obraz 9"/>
            <p:cNvPicPr>
              <a:picLocks noChangeAspect="1"/>
            </p:cNvPicPr>
            <p:nvPr/>
          </p:nvPicPr>
          <p:blipFill rotWithShape="1">
            <a:blip r:embed="rId5" cstate="print">
              <a:extLst>
                <a:ext uri="{28A0092B-C50C-407E-A947-70E740481C1C}">
                  <a14:useLocalDpi xmlns:a14="http://schemas.microsoft.com/office/drawing/2010/main" val="0"/>
                </a:ext>
              </a:extLst>
            </a:blip>
            <a:srcRect l="-3632" t="-15043" r="-1" b="-15215"/>
            <a:stretch/>
          </p:blipFill>
          <p:spPr>
            <a:xfrm>
              <a:off x="6712180" y="-2"/>
              <a:ext cx="4658351" cy="1188000"/>
            </a:xfrm>
            <a:prstGeom prst="rect">
              <a:avLst/>
            </a:prstGeom>
          </p:spPr>
        </p:pic>
      </p:grpSp>
      <p:pic>
        <p:nvPicPr>
          <p:cNvPr id="9" name="Obraz 8"/>
          <p:cNvPicPr>
            <a:picLocks noChangeAspect="1"/>
          </p:cNvPicPr>
          <p:nvPr/>
        </p:nvPicPr>
        <p:blipFill rotWithShape="1">
          <a:blip r:embed="rId6" cstate="print">
            <a:extLst>
              <a:ext uri="{28A0092B-C50C-407E-A947-70E740481C1C}">
                <a14:useLocalDpi xmlns:a14="http://schemas.microsoft.com/office/drawing/2010/main" val="0"/>
              </a:ext>
            </a:extLst>
          </a:blip>
          <a:srcRect t="84796"/>
          <a:stretch/>
        </p:blipFill>
        <p:spPr bwMode="auto">
          <a:xfrm>
            <a:off x="-1" y="5560895"/>
            <a:ext cx="12193200" cy="1310483"/>
          </a:xfrm>
          <a:prstGeom prst="rect">
            <a:avLst/>
          </a:prstGeom>
          <a:ln>
            <a:noFill/>
          </a:ln>
          <a:extLst>
            <a:ext uri="{53640926-AAD7-44D8-BBD7-CCE9431645EC}">
              <a14:shadowObscured xmlns:a14="http://schemas.microsoft.com/office/drawing/2010/main"/>
            </a:ext>
          </a:extLst>
        </p:spPr>
      </p:pic>
      <p:sp>
        <p:nvSpPr>
          <p:cNvPr id="8" name="Tytuł 1"/>
          <p:cNvSpPr txBox="1">
            <a:spLocks/>
          </p:cNvSpPr>
          <p:nvPr/>
        </p:nvSpPr>
        <p:spPr>
          <a:xfrm>
            <a:off x="-1801" y="2096058"/>
            <a:ext cx="6096000" cy="2592000"/>
          </a:xfrm>
          <a:prstGeom prst="rect">
            <a:avLst/>
          </a:prstGeom>
          <a:solidFill>
            <a:schemeClr val="bg1">
              <a:alpha val="65000"/>
            </a:schemeClr>
          </a:solidFill>
        </p:spPr>
        <p:txBody>
          <a:bodyPr lIns="180000" rIns="180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lt-LT" sz="4000" b="1" dirty="0">
                <a:solidFill>
                  <a:srgbClr val="003399"/>
                </a:solidFill>
                <a:effectLst>
                  <a:outerShdw blurRad="38100" dist="38100" dir="2700000" algn="tl">
                    <a:srgbClr val="000000">
                      <a:alpha val="43137"/>
                    </a:srgbClr>
                  </a:outerShdw>
                </a:effectLst>
                <a:latin typeface="Century Gothic" panose="020B0502020202020204" pitchFamily="34" charset="0"/>
              </a:rPr>
              <a:t>Energija </a:t>
            </a:r>
            <a:r>
              <a:rPr lang="lt-LT" sz="4000" b="1">
                <a:solidFill>
                  <a:srgbClr val="003399"/>
                </a:solidFill>
                <a:effectLst>
                  <a:outerShdw blurRad="38100" dist="38100" dir="2700000" algn="tl">
                    <a:srgbClr val="000000">
                      <a:alpha val="43137"/>
                    </a:srgbClr>
                  </a:outerShdw>
                </a:effectLst>
                <a:latin typeface="Century Gothic" panose="020B0502020202020204" pitchFamily="34" charset="0"/>
              </a:rPr>
              <a:t>žiedinėje </a:t>
            </a:r>
            <a:r>
              <a:rPr lang="lt-LT" sz="4000" b="1" smtClean="0">
                <a:solidFill>
                  <a:srgbClr val="003399"/>
                </a:solidFill>
                <a:effectLst>
                  <a:outerShdw blurRad="38100" dist="38100" dir="2700000" algn="tl">
                    <a:srgbClr val="000000">
                      <a:alpha val="43137"/>
                    </a:srgbClr>
                  </a:outerShdw>
                </a:effectLst>
                <a:latin typeface="Century Gothic" panose="020B0502020202020204" pitchFamily="34" charset="0"/>
              </a:rPr>
              <a:t>ekonomikoje</a:t>
            </a:r>
            <a:endParaRPr lang="lt-LT" sz="4000" b="1" dirty="0">
              <a:solidFill>
                <a:srgbClr val="003399"/>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835224397"/>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p:txBody>
          <a:bodyPr>
            <a:normAutofit/>
          </a:bodyPr>
          <a:lstStyle/>
          <a:p>
            <a:r>
              <a:rPr lang="en-GB" sz="2800">
                <a:solidFill>
                  <a:schemeClr val="bg1"/>
                </a:solidFill>
                <a:latin typeface="Segoe UI Light"/>
              </a:rPr>
              <a:t>Energijos suvartojimas turizmo sektoriuje </a:t>
            </a:r>
          </a:p>
        </p:txBody>
      </p:sp>
      <p:sp>
        <p:nvSpPr>
          <p:cNvPr id="3" name="Content Placeholder 2"/>
          <p:cNvSpPr>
            <a:spLocks noGrp="1"/>
          </p:cNvSpPr>
          <p:nvPr>
            <p:ph idx="1"/>
          </p:nvPr>
        </p:nvSpPr>
        <p:spPr>
          <a:xfrm>
            <a:off x="838200" y="1825625"/>
            <a:ext cx="6362700" cy="4351338"/>
          </a:xfrm>
        </p:spPr>
        <p:txBody>
          <a:bodyPr vert="horz" lIns="91440" tIns="45720" rIns="91440" bIns="45720" rtlCol="0" anchor="t">
            <a:normAutofit/>
          </a:bodyPr>
          <a:lstStyle/>
          <a:p>
            <a:r>
              <a:rPr lang="en-GB" sz="2400">
                <a:latin typeface="Segoe UI Light"/>
              </a:rPr>
              <a:t>Restoranams ir viešbučiams reikia daug energijos, nes mažame plote sutelkta daug energijos reikalaujančių įrenginių.</a:t>
            </a:r>
          </a:p>
          <a:p>
            <a:r>
              <a:rPr lang="en-GB" sz="2400">
                <a:latin typeface="Segoe UI Light"/>
              </a:rPr>
              <a:t>Restoranai sunaudoja daugiau nei dvigubai daugiau energijos nei viešbučiai, skaičiuojant vienam kvadratiniam metrui ploto.</a:t>
            </a:r>
          </a:p>
          <a:p>
            <a:pPr marL="0" indent="0">
              <a:buNone/>
            </a:pPr>
            <a:endParaRPr lang="lt-LT" sz="2400" b="1" i="1">
              <a:latin typeface="Segoe UI Light"/>
              <a:cs typeface="Segoe UI Light"/>
            </a:endParaRPr>
          </a:p>
          <a:p>
            <a:pPr marL="0" indent="0">
              <a:buNone/>
            </a:pPr>
            <a:r>
              <a:rPr lang="en-US" sz="2400" b="1" i="1">
                <a:latin typeface="Segoe UI Light"/>
              </a:rPr>
              <a:t>Investicijos į veiksmus, susijusius su energijos vartojimo efektyvumu ir savo energijos gamyba, yra pelningos.</a:t>
            </a:r>
          </a:p>
          <a:p>
            <a:pPr marL="0" indent="0">
              <a:buNone/>
            </a:pPr>
            <a:endParaRPr lang="lt-LT" sz="2400">
              <a:latin typeface="Segoe UI Light" panose="020B0502040204020203" pitchFamily="34" charset="0"/>
              <a:cs typeface="Segoe UI Light" panose="020B0502040204020203" pitchFamily="34" charset="0"/>
            </a:endParaRPr>
          </a:p>
        </p:txBody>
      </p:sp>
      <p:pic>
        <p:nvPicPr>
          <p:cNvPr id="5" name="Bildobjekt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49B9DA6-A591-4BC2-A556-F178EC90AE42}"/>
              </a:ext>
            </a:extLst>
          </p:cNvPr>
          <p:cNvPicPr>
            <a:picLocks noChangeAspect="1"/>
          </p:cNvPicPr>
          <p:nvPr/>
        </p:nvPicPr>
        <p:blipFill>
          <a:blip r:embed="rId3" cstate="print"/>
          <a:stretch>
            <a:fillRect/>
          </a:stretch>
        </p:blipFill>
        <p:spPr>
          <a:xfrm>
            <a:off x="9169052" y="3795388"/>
            <a:ext cx="2555310" cy="2555310"/>
          </a:xfrm>
          <a:prstGeom prst="rect">
            <a:avLst/>
          </a:prstGeom>
        </p:spPr>
      </p:pic>
      <p:pic>
        <p:nvPicPr>
          <p:cNvPr id="6" name="Bildobjekt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3A9959F-39CB-41F9-B764-CE7B8FB34166}"/>
              </a:ext>
            </a:extLst>
          </p:cNvPr>
          <p:cNvPicPr>
            <a:picLocks noChangeAspect="1"/>
          </p:cNvPicPr>
          <p:nvPr/>
        </p:nvPicPr>
        <p:blipFill>
          <a:blip r:embed="rId4" cstate="print"/>
          <a:stretch>
            <a:fillRect/>
          </a:stretch>
        </p:blipFill>
        <p:spPr>
          <a:xfrm>
            <a:off x="8151835" y="1482418"/>
            <a:ext cx="2526783" cy="2521241"/>
          </a:xfrm>
          <a:prstGeom prst="rect">
            <a:avLst/>
          </a:prstGeom>
        </p:spPr>
      </p:pic>
    </p:spTree>
    <p:extLst>
      <p:ext uri="{BB962C8B-B14F-4D97-AF65-F5344CB8AC3E}">
        <p14:creationId xmlns:p14="http://schemas.microsoft.com/office/powerpoint/2010/main" val="3199090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a:xfrm>
            <a:off x="264160" y="365125"/>
            <a:ext cx="11089640" cy="1325563"/>
          </a:xfrm>
        </p:spPr>
        <p:txBody>
          <a:bodyPr>
            <a:normAutofit/>
          </a:bodyPr>
          <a:lstStyle/>
          <a:p>
            <a:r>
              <a:rPr lang="en-GB" sz="2800">
                <a:solidFill>
                  <a:schemeClr val="bg1"/>
                </a:solidFill>
                <a:latin typeface="Segoe UI Light"/>
              </a:rPr>
              <a:t>Energijos suvartojimas viešbučiuose – pagrindiniai skaičiai</a:t>
            </a:r>
          </a:p>
        </p:txBody>
      </p:sp>
      <p:sp>
        <p:nvSpPr>
          <p:cNvPr id="3" name="Content Placeholder 2"/>
          <p:cNvSpPr>
            <a:spLocks noGrp="1"/>
          </p:cNvSpPr>
          <p:nvPr>
            <p:ph idx="1"/>
          </p:nvPr>
        </p:nvSpPr>
        <p:spPr>
          <a:xfrm>
            <a:off x="732790" y="2618105"/>
            <a:ext cx="5999480" cy="2695575"/>
          </a:xfrm>
        </p:spPr>
        <p:txBody>
          <a:bodyPr vert="horz" lIns="91440" tIns="45720" rIns="91440" bIns="45720" rtlCol="0" anchor="t">
            <a:noAutofit/>
          </a:bodyPr>
          <a:lstStyle/>
          <a:p>
            <a:pPr marL="0" indent="0">
              <a:lnSpc>
                <a:spcPct val="110000"/>
              </a:lnSpc>
              <a:buNone/>
            </a:pPr>
            <a:r>
              <a:rPr lang="en-GB" sz="1800" b="1" dirty="0" err="1">
                <a:latin typeface="Segoe UI Light"/>
              </a:rPr>
              <a:t>Švedijos</a:t>
            </a:r>
            <a:r>
              <a:rPr lang="en-GB" sz="1800" b="1" dirty="0">
                <a:latin typeface="Segoe UI Light"/>
              </a:rPr>
              <a:t> </a:t>
            </a:r>
            <a:r>
              <a:rPr lang="en-GB" sz="1800" b="1" dirty="0" err="1">
                <a:latin typeface="Segoe UI Light"/>
              </a:rPr>
              <a:t>viešbučių</a:t>
            </a:r>
            <a:r>
              <a:rPr lang="en-GB" sz="1800" b="1" dirty="0">
                <a:latin typeface="Segoe UI Light"/>
              </a:rPr>
              <a:t> </a:t>
            </a:r>
            <a:r>
              <a:rPr lang="en-GB" sz="1800" b="1" dirty="0" err="1">
                <a:latin typeface="Segoe UI Light"/>
              </a:rPr>
              <a:t>tyrimas</a:t>
            </a:r>
            <a:r>
              <a:rPr lang="en-GB" sz="1800" b="1" dirty="0">
                <a:latin typeface="Segoe UI Light"/>
              </a:rPr>
              <a:t>:</a:t>
            </a:r>
          </a:p>
          <a:p>
            <a:pPr>
              <a:lnSpc>
                <a:spcPct val="110000"/>
              </a:lnSpc>
            </a:pPr>
            <a:r>
              <a:rPr sz="1800" dirty="0" smtClean="0"/>
              <a:t>250 kWh energijos vienam kvadratiniam </a:t>
            </a:r>
            <a:r>
              <a:rPr sz="1800" dirty="0" err="1" smtClean="0"/>
              <a:t>metrui</a:t>
            </a:r>
            <a:r>
              <a:rPr sz="1800" dirty="0" smtClean="0"/>
              <a:t> </a:t>
            </a:r>
            <a:r>
              <a:rPr lang="pl-PL" sz="1800" dirty="0"/>
              <a:t/>
            </a:r>
            <a:br>
              <a:rPr lang="pl-PL" sz="1800" dirty="0"/>
            </a:br>
            <a:r>
              <a:rPr sz="1800" dirty="0" smtClean="0"/>
              <a:t>(134 kWh daugiabučių namų šildymui ir karštam vandeniui ruošti.</a:t>
            </a:r>
            <a:r>
              <a:rPr lang="en-GB" sz="1800" dirty="0">
                <a:latin typeface="Segoe UI Light"/>
              </a:rPr>
              <a:t>  </a:t>
            </a:r>
            <a:endParaRPr lang="lt-LT" sz="1800" dirty="0">
              <a:latin typeface="Segoe UI Light" panose="020B0502040204020203" pitchFamily="34" charset="0"/>
              <a:cs typeface="Segoe UI Light" panose="020B0502040204020203" pitchFamily="34" charset="0"/>
            </a:endParaRPr>
          </a:p>
          <a:p>
            <a:pPr>
              <a:lnSpc>
                <a:spcPct val="110000"/>
              </a:lnSpc>
            </a:pPr>
            <a:r>
              <a:rPr lang="en-GB" sz="1800" b="1" dirty="0" err="1">
                <a:latin typeface="Segoe UI Light"/>
              </a:rPr>
              <a:t>Iki</a:t>
            </a:r>
            <a:r>
              <a:rPr lang="en-GB" sz="1800" b="1" dirty="0">
                <a:latin typeface="Segoe UI Light"/>
              </a:rPr>
              <a:t> 40 % </a:t>
            </a:r>
            <a:r>
              <a:rPr lang="en-GB" sz="1800" b="1" dirty="0" err="1">
                <a:latin typeface="Segoe UI Light"/>
              </a:rPr>
              <a:t>viešbučio</a:t>
            </a:r>
            <a:r>
              <a:rPr lang="en-GB" sz="1800" b="1" dirty="0">
                <a:latin typeface="Segoe UI Light"/>
              </a:rPr>
              <a:t> </a:t>
            </a:r>
            <a:r>
              <a:rPr lang="en-GB" sz="1800" b="1" dirty="0" err="1">
                <a:latin typeface="Segoe UI Light"/>
              </a:rPr>
              <a:t>išlaidų</a:t>
            </a:r>
            <a:endParaRPr lang="en-GB" sz="1800" b="1" dirty="0">
              <a:latin typeface="Segoe UI Light"/>
            </a:endParaRPr>
          </a:p>
          <a:p>
            <a:pPr>
              <a:lnSpc>
                <a:spcPct val="110000"/>
              </a:lnSpc>
            </a:pPr>
            <a:r>
              <a:rPr lang="en-GB" sz="1800" b="1" dirty="0" err="1">
                <a:latin typeface="Segoe UI Light"/>
              </a:rPr>
              <a:t>Vien</a:t>
            </a:r>
            <a:r>
              <a:rPr lang="en-GB" sz="1800" b="1" dirty="0">
                <a:latin typeface="Segoe UI Light"/>
              </a:rPr>
              <a:t> </a:t>
            </a:r>
            <a:r>
              <a:rPr lang="en-GB" sz="1800" b="1" dirty="0" err="1">
                <a:latin typeface="Segoe UI Light"/>
              </a:rPr>
              <a:t>apšvietimas</a:t>
            </a:r>
            <a:r>
              <a:rPr lang="en-GB" sz="1800" b="1" dirty="0">
                <a:latin typeface="Segoe UI Light"/>
              </a:rPr>
              <a:t> </a:t>
            </a:r>
            <a:r>
              <a:rPr lang="en-GB" sz="1800" b="1" dirty="0" err="1">
                <a:latin typeface="Segoe UI Light"/>
              </a:rPr>
              <a:t>sudaro</a:t>
            </a:r>
            <a:r>
              <a:rPr lang="en-GB" sz="1800" b="1" dirty="0">
                <a:latin typeface="Segoe UI Light"/>
              </a:rPr>
              <a:t> 21 % </a:t>
            </a:r>
            <a:r>
              <a:rPr lang="en-GB" sz="1800" b="1" dirty="0" err="1">
                <a:latin typeface="Segoe UI Light"/>
              </a:rPr>
              <a:t>energijos</a:t>
            </a:r>
            <a:r>
              <a:rPr lang="en-GB" sz="1800" b="1" dirty="0">
                <a:latin typeface="Segoe UI Light"/>
              </a:rPr>
              <a:t> </a:t>
            </a:r>
            <a:r>
              <a:rPr lang="en-GB" sz="1800" b="1" dirty="0" err="1">
                <a:latin typeface="Segoe UI Light"/>
              </a:rPr>
              <a:t>sąnaudų</a:t>
            </a:r>
            <a:endParaRPr lang="en-GB" sz="1800" b="1" dirty="0">
              <a:latin typeface="Segoe UI Light"/>
            </a:endParaRPr>
          </a:p>
          <a:p>
            <a:pPr marL="0" lvl="0" indent="0" algn="r">
              <a:buNone/>
            </a:pPr>
            <a:r>
              <a:rPr lang="en-GB" sz="1050" dirty="0" err="1">
                <a:solidFill>
                  <a:prstClr val="black"/>
                </a:solidFill>
                <a:latin typeface="Segoe UI Light" panose="020B0502040204020203" pitchFamily="34" charset="0"/>
              </a:rPr>
              <a:t>Källa</a:t>
            </a:r>
            <a:r>
              <a:rPr lang="en-GB" sz="1050" dirty="0">
                <a:solidFill>
                  <a:prstClr val="black"/>
                </a:solidFill>
                <a:latin typeface="Segoe UI Light" panose="020B0502040204020203" pitchFamily="34" charset="0"/>
              </a:rPr>
              <a:t>: </a:t>
            </a:r>
            <a:r>
              <a:rPr lang="en-GB" sz="1050" dirty="0" err="1">
                <a:solidFill>
                  <a:prstClr val="black"/>
                </a:solidFill>
                <a:latin typeface="Segoe UI Light" panose="020B0502040204020203" pitchFamily="34" charset="0"/>
              </a:rPr>
              <a:t>Energimyndigheten</a:t>
            </a:r>
            <a:r>
              <a:rPr lang="en-GB" sz="1050" dirty="0">
                <a:solidFill>
                  <a:prstClr val="black"/>
                </a:solidFill>
                <a:latin typeface="Segoe UI Light" panose="020B0502040204020203" pitchFamily="34" charset="0"/>
              </a:rPr>
              <a:t> (2012) </a:t>
            </a:r>
            <a:r>
              <a:rPr lang="en-GB" sz="1050" dirty="0" err="1">
                <a:solidFill>
                  <a:prstClr val="black"/>
                </a:solidFill>
                <a:latin typeface="Segoe UI Light" panose="020B0502040204020203" pitchFamily="34" charset="0"/>
              </a:rPr>
              <a:t>Energi</a:t>
            </a:r>
            <a:r>
              <a:rPr dirty="0" smtClean="0"/>
              <a:t> </a:t>
            </a:r>
            <a:r>
              <a:rPr lang="en-GB" sz="1050" dirty="0">
                <a:solidFill>
                  <a:prstClr val="black"/>
                </a:solidFill>
                <a:latin typeface="Segoe UI Light" panose="020B0502040204020203" pitchFamily="34" charset="0"/>
              </a:rPr>
              <a:t>i</a:t>
            </a:r>
            <a:r>
              <a:rPr dirty="0" smtClean="0"/>
              <a:t> </a:t>
            </a:r>
            <a:r>
              <a:rPr lang="en-GB" sz="1050" dirty="0" err="1">
                <a:solidFill>
                  <a:prstClr val="black"/>
                </a:solidFill>
                <a:latin typeface="Segoe UI Light" panose="020B0502040204020203" pitchFamily="34" charset="0"/>
              </a:rPr>
              <a:t>hotell</a:t>
            </a:r>
            <a:r>
              <a:rPr dirty="0" smtClean="0"/>
              <a:t> </a:t>
            </a:r>
            <a:r>
              <a:rPr lang="en-GB" sz="1050" dirty="0" err="1">
                <a:solidFill>
                  <a:prstClr val="black"/>
                </a:solidFill>
                <a:latin typeface="Segoe UI Light" panose="020B0502040204020203" pitchFamily="34" charset="0"/>
              </a:rPr>
              <a:t>och</a:t>
            </a:r>
            <a:r>
              <a:rPr dirty="0" smtClean="0"/>
              <a:t> </a:t>
            </a:r>
            <a:r>
              <a:rPr lang="en-GB" sz="1050" dirty="0" err="1">
                <a:solidFill>
                  <a:prstClr val="black"/>
                </a:solidFill>
                <a:latin typeface="Segoe UI Light" panose="020B0502040204020203" pitchFamily="34" charset="0"/>
              </a:rPr>
              <a:t>restauranger</a:t>
            </a:r>
            <a:endParaRPr lang="lt-LT" sz="1050" dirty="0">
              <a:solidFill>
                <a:prstClr val="black"/>
              </a:solidFill>
              <a:latin typeface="Segoe UI Light" panose="020B0502040204020203" pitchFamily="34" charset="0"/>
              <a:cs typeface="Segoe UI Light" panose="020B0502040204020203" pitchFamily="34" charset="0"/>
            </a:endParaRPr>
          </a:p>
          <a:p>
            <a:pPr marL="0" indent="0">
              <a:lnSpc>
                <a:spcPct val="110000"/>
              </a:lnSpc>
              <a:buNone/>
            </a:pPr>
            <a:endParaRPr lang="lt-LT" sz="2000" dirty="0">
              <a:latin typeface="Segoe UI Light" panose="020B0502040204020203" pitchFamily="34" charset="0"/>
              <a:cs typeface="Segoe UI Light" panose="020B0502040204020203" pitchFamily="34" charset="0"/>
            </a:endParaRPr>
          </a:p>
        </p:txBody>
      </p:sp>
      <p:sp>
        <p:nvSpPr>
          <p:cNvPr id="9" name="textruta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F5248BE-1E1B-4522-91E9-0277675F1001}"/>
              </a:ext>
            </a:extLst>
          </p:cNvPr>
          <p:cNvSpPr txBox="1"/>
          <p:nvPr/>
        </p:nvSpPr>
        <p:spPr>
          <a:xfrm>
            <a:off x="7407875" y="5166007"/>
            <a:ext cx="2650525"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200"/>
              <a:t>Nuotrauka: </a:t>
            </a:r>
            <a:r>
              <a:rPr lang="sv-SE" sz="1200">
                <a:hlinkClick r:id="rId3"/>
              </a:rPr>
              <a:t>Thomas Ulrich</a:t>
            </a:r>
            <a:r>
              <a:rPr lang="sv-SE" sz="1200">
                <a:hlinkClick r:id="rId4"/>
              </a:rPr>
              <a:t>, Pixabay</a:t>
            </a:r>
            <a:endParaRPr lang="lt-LT" sz="1200">
              <a:cs typeface="Calibri"/>
            </a:endParaRPr>
          </a:p>
        </p:txBody>
      </p:sp>
      <p:pic>
        <p:nvPicPr>
          <p:cNvPr id="4" name="Bildobjekt 5" descr="En bild som visar byggnad, utomhus, himmel, framsida&#10;&#10;Beskrivning genererad med mycket hög exakthet">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5A76169-31C0-40C8-9CB2-69B79F44457C}"/>
              </a:ext>
            </a:extLst>
          </p:cNvPr>
          <p:cNvPicPr>
            <a:picLocks noChangeAspect="1"/>
          </p:cNvPicPr>
          <p:nvPr/>
        </p:nvPicPr>
        <p:blipFill>
          <a:blip r:embed="rId5" cstate="print"/>
          <a:stretch>
            <a:fillRect/>
          </a:stretch>
        </p:blipFill>
        <p:spPr>
          <a:xfrm>
            <a:off x="7545860" y="1460157"/>
            <a:ext cx="3958280" cy="3628767"/>
          </a:xfrm>
          <a:prstGeom prst="rect">
            <a:avLst/>
          </a:prstGeom>
        </p:spPr>
      </p:pic>
    </p:spTree>
    <p:extLst>
      <p:ext uri="{BB962C8B-B14F-4D97-AF65-F5344CB8AC3E}">
        <p14:creationId xmlns:p14="http://schemas.microsoft.com/office/powerpoint/2010/main" val="190617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p:txBody>
          <a:bodyPr vert="horz" lIns="91440" tIns="45720" rIns="91440" bIns="45720" rtlCol="0" anchor="ctr">
            <a:normAutofit/>
          </a:bodyPr>
          <a:lstStyle/>
          <a:p>
            <a:r>
              <a:rPr lang="en-GB" sz="2800">
                <a:solidFill>
                  <a:schemeClr val="bg1"/>
                </a:solidFill>
                <a:latin typeface="Segoe UI Light"/>
              </a:rPr>
              <a:t>Energijos sąnaudos restoranuose</a:t>
            </a:r>
          </a:p>
        </p:txBody>
      </p:sp>
      <p:sp>
        <p:nvSpPr>
          <p:cNvPr id="3" name="Content Placeholder 2"/>
          <p:cNvSpPr>
            <a:spLocks noGrp="1"/>
          </p:cNvSpPr>
          <p:nvPr>
            <p:ph idx="1"/>
          </p:nvPr>
        </p:nvSpPr>
        <p:spPr>
          <a:xfrm>
            <a:off x="838200" y="1825625"/>
            <a:ext cx="6040120" cy="4351338"/>
          </a:xfrm>
        </p:spPr>
        <p:txBody>
          <a:bodyPr vert="horz" lIns="91440" tIns="45720" rIns="91440" bIns="45720" rtlCol="0" anchor="t">
            <a:normAutofit lnSpcReduction="10000"/>
          </a:bodyPr>
          <a:lstStyle/>
          <a:p>
            <a:pPr marL="0" indent="0">
              <a:buNone/>
            </a:pPr>
            <a:r>
              <a:rPr lang="en-GB" sz="2000">
                <a:latin typeface="Segoe UI Light"/>
              </a:rPr>
              <a:t>Prieš investuojant į naujas išmaniąsias technologijas, svarbu suprojektuoti elgseną ir vidaus procesus.</a:t>
            </a:r>
          </a:p>
          <a:p>
            <a:pPr marL="0" indent="0">
              <a:buNone/>
            </a:pPr>
            <a:endParaRPr lang="lt-LT" sz="2000">
              <a:latin typeface="Segoe UI Light"/>
              <a:cs typeface="Segoe UI Light"/>
            </a:endParaRPr>
          </a:p>
          <a:p>
            <a:pPr marL="0" indent="0">
              <a:buNone/>
            </a:pPr>
            <a:r>
              <a:rPr lang="en-GB" sz="2000">
                <a:latin typeface="Segoe UI Light"/>
              </a:rPr>
              <a:t>Švedijos restoranuose daugiausia naudojama energijos:</a:t>
            </a:r>
          </a:p>
          <a:p>
            <a:r>
              <a:rPr lang="lt-LT" sz="2000">
                <a:latin typeface="Segoe UI Light"/>
              </a:rPr>
              <a:t>35 % – virtuvės įranga</a:t>
            </a:r>
            <a:endParaRPr lang="lt-LT" sz="2000">
              <a:latin typeface="Segoe UI Light" panose="020B0502040204020203" pitchFamily="34" charset="0"/>
              <a:cs typeface="Segoe UI Light" panose="020B0502040204020203" pitchFamily="34" charset="0"/>
            </a:endParaRPr>
          </a:p>
          <a:p>
            <a:r>
              <a:rPr lang="lt-LT" sz="2000">
                <a:latin typeface="Segoe UI Light"/>
              </a:rPr>
              <a:t>28 % – šildymo ir vėsinimo sistemos</a:t>
            </a:r>
            <a:endParaRPr lang="lt-LT" sz="2000">
              <a:latin typeface="Segoe UI Light" panose="020B0502040204020203" pitchFamily="34" charset="0"/>
              <a:cs typeface="Segoe UI Light" panose="020B0502040204020203" pitchFamily="34" charset="0"/>
            </a:endParaRPr>
          </a:p>
          <a:p>
            <a:r>
              <a:rPr lang="lt-LT" sz="2000">
                <a:latin typeface="Segoe UI Light"/>
              </a:rPr>
              <a:t>18 % – indaplovės</a:t>
            </a:r>
            <a:endParaRPr lang="lt-LT" sz="2000">
              <a:latin typeface="Segoe UI Light" panose="020B0502040204020203" pitchFamily="34" charset="0"/>
              <a:cs typeface="Segoe UI Light" panose="020B0502040204020203" pitchFamily="34" charset="0"/>
            </a:endParaRPr>
          </a:p>
          <a:p>
            <a:r>
              <a:rPr lang="lt-LT" sz="2000">
                <a:latin typeface="Segoe UI Light"/>
              </a:rPr>
              <a:t>13 % – apšvietimas</a:t>
            </a:r>
            <a:endParaRPr lang="lt-LT" sz="2000">
              <a:latin typeface="Segoe UI Light"/>
              <a:cs typeface="Segoe UI Light"/>
            </a:endParaRPr>
          </a:p>
          <a:p>
            <a:r>
              <a:rPr lang="en-GB" sz="2000">
                <a:latin typeface="Segoe UI Light"/>
              </a:rPr>
              <a:t> 6 % – aušinimas (pastatas)</a:t>
            </a:r>
            <a:endParaRPr lang="lt-LT" sz="2000">
              <a:latin typeface="Segoe UI Light"/>
              <a:cs typeface="Segoe UI Light"/>
            </a:endParaRPr>
          </a:p>
          <a:p>
            <a:pPr marL="0" indent="0">
              <a:buNone/>
            </a:pPr>
            <a:endParaRPr lang="lt-LT" sz="1050">
              <a:latin typeface="Segoe UI Light"/>
              <a:cs typeface="Segoe UI Light"/>
            </a:endParaRPr>
          </a:p>
          <a:p>
            <a:pPr marL="0" indent="0">
              <a:buNone/>
            </a:pPr>
            <a:r>
              <a:rPr lang="en-GB" sz="1050">
                <a:latin typeface="Segoe UI Light"/>
              </a:rPr>
              <a:t>                                      Källa: Energimyndigheten (2012) Energi i</a:t>
            </a:r>
            <a:r>
              <a:rPr dirty="0" smtClean="0"/>
              <a:t> </a:t>
            </a:r>
            <a:r>
              <a:rPr lang="en-GB" sz="1050">
                <a:latin typeface="Segoe UI Light"/>
              </a:rPr>
              <a:t>hotell</a:t>
            </a:r>
            <a:r>
              <a:rPr dirty="0" smtClean="0"/>
              <a:t> </a:t>
            </a:r>
            <a:r>
              <a:rPr lang="en-GB" sz="1050">
                <a:latin typeface="Segoe UI Light"/>
              </a:rPr>
              <a:t>och</a:t>
            </a:r>
            <a:r>
              <a:rPr dirty="0" smtClean="0"/>
              <a:t> </a:t>
            </a:r>
            <a:r>
              <a:rPr lang="en-GB" sz="1050">
                <a:latin typeface="Segoe UI Light"/>
              </a:rPr>
              <a:t>restauranger</a:t>
            </a:r>
            <a:endParaRPr lang="lt-LT" sz="1050">
              <a:latin typeface="Segoe UI Light"/>
              <a:cs typeface="Segoe UI Light"/>
            </a:endParaRPr>
          </a:p>
          <a:p>
            <a:pPr marL="0" indent="0">
              <a:buNone/>
            </a:pPr>
            <a:endParaRPr lang="lt-LT" sz="2000">
              <a:latin typeface="Segoe UI Light" panose="020B0502040204020203" pitchFamily="34" charset="0"/>
              <a:cs typeface="Segoe UI Light" panose="020B0502040204020203" pitchFamily="34" charset="0"/>
            </a:endParaRPr>
          </a:p>
        </p:txBody>
      </p:sp>
      <p:pic>
        <p:nvPicPr>
          <p:cNvPr id="8" name="Bildobjekt 8" descr="En bild som visar bord, inomhus, byggnad, golv&#10;&#10;Beskrivning genererad med mycket hög exakthet">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33CC44A-608D-4232-8671-258D29FF2BF1}"/>
              </a:ext>
            </a:extLst>
          </p:cNvPr>
          <p:cNvPicPr>
            <a:picLocks noChangeAspect="1"/>
          </p:cNvPicPr>
          <p:nvPr/>
        </p:nvPicPr>
        <p:blipFill rotWithShape="1">
          <a:blip r:embed="rId3" cstate="print"/>
          <a:srcRect l="26368" t="-1138" r="166" b="-249"/>
          <a:stretch/>
        </p:blipFill>
        <p:spPr>
          <a:xfrm>
            <a:off x="6961413" y="1902035"/>
            <a:ext cx="5236370" cy="3310618"/>
          </a:xfrm>
          <a:prstGeom prst="rect">
            <a:avLst/>
          </a:prstGeom>
        </p:spPr>
      </p:pic>
      <p:sp>
        <p:nvSpPr>
          <p:cNvPr id="10" name="textruta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3400279-B5BC-4DA2-B61F-E3E5DE314B67}"/>
              </a:ext>
            </a:extLst>
          </p:cNvPr>
          <p:cNvSpPr txBox="1"/>
          <p:nvPr/>
        </p:nvSpPr>
        <p:spPr>
          <a:xfrm>
            <a:off x="7499231" y="5357004"/>
            <a:ext cx="4080294"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200"/>
              <a:t>Nuotrauka: </a:t>
            </a:r>
            <a:r>
              <a:rPr lang="sv-SE" sz="1200">
                <a:hlinkClick r:id="rId4"/>
              </a:rPr>
              <a:t>Austin Gardner</a:t>
            </a:r>
            <a:r>
              <a:rPr lang="sv-SE" sz="1200"/>
              <a:t> iš </a:t>
            </a:r>
            <a:r>
              <a:rPr lang="sv-SE" sz="1200">
                <a:hlinkClick r:id="rId5"/>
              </a:rPr>
              <a:t>Unsplash</a:t>
            </a:r>
            <a:endParaRPr lang="lt-LT" sz="1200">
              <a:cs typeface="Calibri"/>
            </a:endParaRPr>
          </a:p>
        </p:txBody>
      </p:sp>
    </p:spTree>
    <p:extLst>
      <p:ext uri="{BB962C8B-B14F-4D97-AF65-F5344CB8AC3E}">
        <p14:creationId xmlns:p14="http://schemas.microsoft.com/office/powerpoint/2010/main" val="671462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p:txBody>
          <a:bodyPr vert="horz" lIns="91440" tIns="45720" rIns="91440" bIns="45720" rtlCol="0" anchor="ctr">
            <a:normAutofit/>
          </a:bodyPr>
          <a:lstStyle/>
          <a:p>
            <a:r>
              <a:rPr lang="en-GB" sz="2800">
                <a:solidFill>
                  <a:schemeClr val="bg1"/>
                </a:solidFill>
                <a:latin typeface="Segoe UI Light"/>
              </a:rPr>
              <a:t>Išmanusis energijos pritaikymas trimis etapais</a:t>
            </a:r>
          </a:p>
        </p:txBody>
      </p:sp>
      <p:sp>
        <p:nvSpPr>
          <p:cNvPr id="3" name="Content Placeholder 2"/>
          <p:cNvSpPr>
            <a:spLocks noGrp="1"/>
          </p:cNvSpPr>
          <p:nvPr>
            <p:ph idx="1"/>
          </p:nvPr>
        </p:nvSpPr>
        <p:spPr>
          <a:xfrm>
            <a:off x="838200" y="1825625"/>
            <a:ext cx="8011160" cy="4351338"/>
          </a:xfrm>
        </p:spPr>
        <p:txBody>
          <a:bodyPr vert="horz" lIns="91440" tIns="45720" rIns="91440" bIns="45720" rtlCol="0" anchor="t">
            <a:normAutofit/>
          </a:bodyPr>
          <a:lstStyle/>
          <a:p>
            <a:pPr marL="457200" indent="-457200">
              <a:buFont typeface="+mj-lt"/>
              <a:buAutoNum type="arabicPeriod"/>
            </a:pPr>
            <a:r>
              <a:rPr lang="en-US" sz="2000" b="1" dirty="0" err="1">
                <a:latin typeface="Segoe UI Light"/>
              </a:rPr>
              <a:t>Sumažinti</a:t>
            </a:r>
            <a:r>
              <a:rPr lang="en-US" sz="2000" b="1" dirty="0">
                <a:latin typeface="Segoe UI Light"/>
              </a:rPr>
              <a:t> </a:t>
            </a:r>
            <a:r>
              <a:rPr lang="en-US" sz="2000" b="1" dirty="0" err="1">
                <a:latin typeface="Segoe UI Light"/>
              </a:rPr>
              <a:t>galutinį</a:t>
            </a:r>
            <a:r>
              <a:rPr lang="en-US" sz="2000" b="1" dirty="0">
                <a:latin typeface="Segoe UI Light"/>
              </a:rPr>
              <a:t> </a:t>
            </a:r>
            <a:r>
              <a:rPr lang="en-US" sz="2000" b="1" dirty="0" err="1">
                <a:latin typeface="Segoe UI Light"/>
              </a:rPr>
              <a:t>energijos</a:t>
            </a:r>
            <a:r>
              <a:rPr lang="en-US" sz="2000" b="1" dirty="0">
                <a:latin typeface="Segoe UI Light"/>
              </a:rPr>
              <a:t> </a:t>
            </a:r>
            <a:r>
              <a:rPr lang="en-US" sz="2000" b="1" dirty="0" err="1">
                <a:latin typeface="Segoe UI Light"/>
              </a:rPr>
              <a:t>suvartojimą</a:t>
            </a:r>
            <a:r>
              <a:rPr lang="en-US" sz="2000" b="1" dirty="0">
                <a:latin typeface="Segoe UI Light"/>
              </a:rPr>
              <a:t> – </a:t>
            </a:r>
            <a:r>
              <a:rPr lang="en-US" sz="2000" b="1" dirty="0" err="1">
                <a:latin typeface="Segoe UI Light"/>
              </a:rPr>
              <a:t>nereikia</a:t>
            </a:r>
            <a:r>
              <a:rPr lang="en-US" sz="2000" b="1" dirty="0">
                <a:latin typeface="Segoe UI Light"/>
              </a:rPr>
              <a:t> </a:t>
            </a:r>
            <a:r>
              <a:rPr lang="en-US" sz="2000" b="1" dirty="0" err="1">
                <a:latin typeface="Segoe UI Light"/>
              </a:rPr>
              <a:t>jokių</a:t>
            </a:r>
            <a:r>
              <a:rPr lang="en-US" sz="2000" b="1" dirty="0">
                <a:latin typeface="Segoe UI Light"/>
              </a:rPr>
              <a:t> </a:t>
            </a:r>
            <a:r>
              <a:rPr lang="en-US" sz="2000" b="1" dirty="0" err="1">
                <a:latin typeface="Segoe UI Light"/>
              </a:rPr>
              <a:t>išlaidų</a:t>
            </a:r>
            <a:r>
              <a:rPr lang="en-US" sz="2000" b="1" dirty="0">
                <a:latin typeface="Segoe UI Light"/>
              </a:rPr>
              <a:t> </a:t>
            </a:r>
            <a:r>
              <a:rPr lang="en-US" sz="2000" b="1" dirty="0" err="1">
                <a:latin typeface="Segoe UI Light"/>
              </a:rPr>
              <a:t>arba</a:t>
            </a:r>
            <a:r>
              <a:rPr lang="en-US" sz="2000" b="1" dirty="0">
                <a:latin typeface="Segoe UI Light"/>
              </a:rPr>
              <a:t> </a:t>
            </a:r>
            <a:r>
              <a:rPr lang="en-US" sz="2000" b="1" dirty="0" err="1">
                <a:latin typeface="Segoe UI Light"/>
              </a:rPr>
              <a:t>jos</a:t>
            </a:r>
            <a:r>
              <a:rPr lang="en-US" sz="2000" b="1" dirty="0">
                <a:latin typeface="Segoe UI Light"/>
              </a:rPr>
              <a:t> </a:t>
            </a:r>
            <a:r>
              <a:rPr lang="en-US" sz="2000" b="1" dirty="0" err="1">
                <a:latin typeface="Segoe UI Light"/>
              </a:rPr>
              <a:t>yra</a:t>
            </a:r>
            <a:r>
              <a:rPr lang="en-US" sz="2000" b="1" dirty="0">
                <a:latin typeface="Segoe UI Light"/>
              </a:rPr>
              <a:t> </a:t>
            </a:r>
            <a:r>
              <a:rPr lang="en-US" sz="2000" b="1" dirty="0" err="1">
                <a:latin typeface="Segoe UI Light"/>
              </a:rPr>
              <a:t>nedidelės</a:t>
            </a:r>
            <a:r>
              <a:rPr lang="en-US" sz="2000" b="1" dirty="0">
                <a:latin typeface="Segoe UI Light"/>
              </a:rPr>
              <a:t> (</a:t>
            </a:r>
            <a:r>
              <a:rPr lang="en-US" sz="2000" b="1" dirty="0" err="1">
                <a:latin typeface="Segoe UI Light"/>
              </a:rPr>
              <a:t>elgsena</a:t>
            </a:r>
            <a:r>
              <a:rPr lang="en-US" sz="2000" b="1" dirty="0">
                <a:latin typeface="Segoe UI Light"/>
              </a:rPr>
              <a:t> </a:t>
            </a:r>
            <a:r>
              <a:rPr lang="en-US" sz="2000" b="1" dirty="0" err="1">
                <a:latin typeface="Segoe UI Light"/>
              </a:rPr>
              <a:t>ir</a:t>
            </a:r>
            <a:r>
              <a:rPr lang="en-US" sz="2000" b="1" dirty="0">
                <a:latin typeface="Segoe UI Light"/>
              </a:rPr>
              <a:t> </a:t>
            </a:r>
            <a:r>
              <a:rPr lang="en-US" sz="2000" b="1" dirty="0" err="1">
                <a:latin typeface="Segoe UI Light"/>
              </a:rPr>
              <a:t>optimizavimas</a:t>
            </a:r>
            <a:r>
              <a:rPr lang="en-US" sz="2000" b="1" dirty="0">
                <a:latin typeface="Segoe UI Light"/>
              </a:rPr>
              <a:t>)</a:t>
            </a:r>
            <a:r>
              <a:rPr dirty="0"/>
              <a:t/>
            </a:r>
            <a:br>
              <a:rPr dirty="0"/>
            </a:br>
            <a:endParaRPr lang="lt-LT" sz="2000" b="1" i="1" dirty="0">
              <a:latin typeface="Segoe UI Light"/>
              <a:cs typeface="Segoe UI Light"/>
            </a:endParaRPr>
          </a:p>
          <a:p>
            <a:pPr marL="457200" indent="-457200">
              <a:buFont typeface="+mj-lt"/>
              <a:buAutoNum type="arabicPeriod"/>
            </a:pPr>
            <a:r>
              <a:rPr lang="en-US" sz="2000" b="1" dirty="0" err="1">
                <a:latin typeface="Segoe UI Light"/>
              </a:rPr>
              <a:t>Veiksmingiau</a:t>
            </a:r>
            <a:r>
              <a:rPr lang="en-US" sz="2000" b="1" dirty="0">
                <a:latin typeface="Segoe UI Light"/>
              </a:rPr>
              <a:t> </a:t>
            </a:r>
            <a:r>
              <a:rPr lang="en-US" sz="2000" b="1" dirty="0" err="1">
                <a:latin typeface="Segoe UI Light"/>
              </a:rPr>
              <a:t>naudoti</a:t>
            </a:r>
            <a:r>
              <a:rPr lang="en-US" sz="2000" b="1" dirty="0">
                <a:latin typeface="Segoe UI Light"/>
              </a:rPr>
              <a:t> </a:t>
            </a:r>
            <a:r>
              <a:rPr lang="en-US" sz="2000" b="1" dirty="0" err="1">
                <a:latin typeface="Segoe UI Light"/>
              </a:rPr>
              <a:t>energiją</a:t>
            </a:r>
            <a:r>
              <a:rPr lang="en-US" sz="2000" b="1" dirty="0">
                <a:latin typeface="Segoe UI Light"/>
              </a:rPr>
              <a:t> – </a:t>
            </a:r>
            <a:r>
              <a:rPr lang="en-US" sz="2000" b="1" dirty="0" err="1">
                <a:latin typeface="Segoe UI Light"/>
              </a:rPr>
              <a:t>reikia</a:t>
            </a:r>
            <a:r>
              <a:rPr lang="en-US" sz="2000" b="1" dirty="0">
                <a:latin typeface="Segoe UI Light"/>
              </a:rPr>
              <a:t> </a:t>
            </a:r>
            <a:r>
              <a:rPr lang="en-US" sz="2000" b="1" dirty="0" err="1">
                <a:latin typeface="Segoe UI Light"/>
              </a:rPr>
              <a:t>investicijų</a:t>
            </a:r>
            <a:r>
              <a:rPr dirty="0"/>
              <a:t/>
            </a:r>
            <a:br>
              <a:rPr dirty="0"/>
            </a:br>
            <a:endParaRPr lang="lt-LT" sz="2000" b="1" i="1" dirty="0">
              <a:latin typeface="Segoe UI Light" panose="020B0502040204020203" pitchFamily="34" charset="0"/>
              <a:cs typeface="Segoe UI Light" panose="020B0502040204020203" pitchFamily="34" charset="0"/>
            </a:endParaRPr>
          </a:p>
          <a:p>
            <a:pPr marL="457200" indent="-457200">
              <a:buFont typeface="+mj-lt"/>
              <a:buAutoNum type="arabicPeriod"/>
            </a:pPr>
            <a:r>
              <a:rPr lang="en-US" sz="2000" b="1" dirty="0" err="1">
                <a:latin typeface="Segoe UI Light"/>
              </a:rPr>
              <a:t>Padidinti</a:t>
            </a:r>
            <a:r>
              <a:rPr lang="en-US" sz="2000" b="1" dirty="0">
                <a:latin typeface="Segoe UI Light"/>
              </a:rPr>
              <a:t> </a:t>
            </a:r>
            <a:r>
              <a:rPr lang="en-US" sz="2000" b="1" dirty="0" err="1">
                <a:latin typeface="Segoe UI Light"/>
              </a:rPr>
              <a:t>atsinaujinančios</a:t>
            </a:r>
            <a:r>
              <a:rPr lang="en-US" sz="2000" b="1" dirty="0">
                <a:latin typeface="Segoe UI Light"/>
              </a:rPr>
              <a:t> </a:t>
            </a:r>
            <a:r>
              <a:rPr lang="en-US" sz="2000" b="1" dirty="0" err="1">
                <a:latin typeface="Segoe UI Light"/>
              </a:rPr>
              <a:t>energijos</a:t>
            </a:r>
            <a:r>
              <a:rPr lang="en-US" sz="2000" b="1" dirty="0">
                <a:latin typeface="Segoe UI Light"/>
              </a:rPr>
              <a:t> </a:t>
            </a:r>
            <a:r>
              <a:rPr lang="en-US" sz="2000" b="1" dirty="0" err="1">
                <a:latin typeface="Segoe UI Light"/>
              </a:rPr>
              <a:t>dalį</a:t>
            </a:r>
            <a:r>
              <a:rPr lang="en-US" sz="2000" b="1" dirty="0">
                <a:latin typeface="Segoe UI Light"/>
              </a:rPr>
              <a:t> – </a:t>
            </a:r>
            <a:r>
              <a:rPr lang="en-US" sz="2000" b="1" dirty="0" err="1">
                <a:latin typeface="Segoe UI Light"/>
              </a:rPr>
              <a:t>nereikia</a:t>
            </a:r>
            <a:r>
              <a:rPr lang="en-US" sz="2000" b="1" dirty="0">
                <a:latin typeface="Segoe UI Light"/>
              </a:rPr>
              <a:t> </a:t>
            </a:r>
            <a:r>
              <a:rPr lang="pl-PL" sz="2000" b="1" dirty="0" smtClean="0">
                <a:latin typeface="Segoe UI Light"/>
              </a:rPr>
              <a:t/>
            </a:r>
            <a:br>
              <a:rPr lang="pl-PL" sz="2000" b="1" dirty="0" smtClean="0">
                <a:latin typeface="Segoe UI Light"/>
              </a:rPr>
            </a:br>
            <a:r>
              <a:rPr lang="en-US" sz="2000" b="1" dirty="0" err="1" smtClean="0">
                <a:latin typeface="Segoe UI Light"/>
              </a:rPr>
              <a:t>jokių</a:t>
            </a:r>
            <a:r>
              <a:rPr lang="en-US" sz="2000" b="1" dirty="0" smtClean="0">
                <a:latin typeface="Segoe UI Light"/>
              </a:rPr>
              <a:t> </a:t>
            </a:r>
            <a:r>
              <a:rPr lang="en-US" sz="2000" b="1" dirty="0" err="1">
                <a:latin typeface="Segoe UI Light"/>
              </a:rPr>
              <a:t>išlaidų</a:t>
            </a:r>
            <a:r>
              <a:rPr lang="en-US" sz="2000" b="1" dirty="0">
                <a:latin typeface="Segoe UI Light"/>
              </a:rPr>
              <a:t> </a:t>
            </a:r>
            <a:r>
              <a:rPr lang="en-US" sz="2000" b="1" dirty="0" err="1">
                <a:latin typeface="Segoe UI Light"/>
              </a:rPr>
              <a:t>arba</a:t>
            </a:r>
            <a:r>
              <a:rPr lang="en-US" sz="2000" b="1" dirty="0">
                <a:latin typeface="Segoe UI Light"/>
              </a:rPr>
              <a:t> </a:t>
            </a:r>
            <a:r>
              <a:rPr lang="en-US" sz="2000" b="1" dirty="0" err="1">
                <a:latin typeface="Segoe UI Light"/>
              </a:rPr>
              <a:t>jos</a:t>
            </a:r>
            <a:r>
              <a:rPr lang="en-US" sz="2000" b="1" dirty="0">
                <a:latin typeface="Segoe UI Light"/>
              </a:rPr>
              <a:t> </a:t>
            </a:r>
            <a:r>
              <a:rPr lang="en-US" sz="2000" b="1" dirty="0" err="1">
                <a:latin typeface="Segoe UI Light"/>
              </a:rPr>
              <a:t>mažos</a:t>
            </a:r>
            <a:endParaRPr lang="lt-LT" sz="2000" b="1" i="1" dirty="0">
              <a:latin typeface="Segoe UI Light" panose="020B0502040204020203" pitchFamily="34" charset="0"/>
              <a:cs typeface="Segoe UI Light" panose="020B0502040204020203" pitchFamily="34" charset="0"/>
            </a:endParaRPr>
          </a:p>
        </p:txBody>
      </p:sp>
      <p:sp>
        <p:nvSpPr>
          <p:cNvPr id="8" name="textruta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A56F694-BEEE-483E-AA68-F3B40E19B41E}"/>
              </a:ext>
            </a:extLst>
          </p:cNvPr>
          <p:cNvSpPr txBox="1"/>
          <p:nvPr/>
        </p:nvSpPr>
        <p:spPr>
          <a:xfrm>
            <a:off x="7522029" y="6215743"/>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sv-SE">
              <a:cs typeface="Calibri"/>
            </a:endParaRPr>
          </a:p>
        </p:txBody>
      </p:sp>
      <p:sp>
        <p:nvSpPr>
          <p:cNvPr id="11" name="textruta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BFF3B20-4D20-4711-8A52-F60C6F74B627}"/>
              </a:ext>
            </a:extLst>
          </p:cNvPr>
          <p:cNvSpPr txBox="1"/>
          <p:nvPr/>
        </p:nvSpPr>
        <p:spPr>
          <a:xfrm>
            <a:off x="7795532" y="6282418"/>
            <a:ext cx="2743200"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sv-SE" sz="1200">
              <a:latin typeface="Calibri"/>
            </a:endParaRPr>
          </a:p>
        </p:txBody>
      </p:sp>
      <p:sp>
        <p:nvSpPr>
          <p:cNvPr id="6" name="textruta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72C8D9C-B25B-4E65-BED7-936A512EBAB4}"/>
              </a:ext>
            </a:extLst>
          </p:cNvPr>
          <p:cNvSpPr txBox="1"/>
          <p:nvPr/>
        </p:nvSpPr>
        <p:spPr>
          <a:xfrm>
            <a:off x="8170458" y="5820912"/>
            <a:ext cx="318334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200" dirty="0"/>
              <a:t>Nuotrauka: </a:t>
            </a:r>
            <a:r>
              <a:rPr lang="sv-SE" sz="1200" dirty="0">
                <a:hlinkClick r:id="rId3"/>
              </a:rPr>
              <a:t>Andreas Gücklhorn</a:t>
            </a:r>
            <a:r>
              <a:rPr lang="sv-SE" sz="1200" dirty="0"/>
              <a:t> iš </a:t>
            </a:r>
            <a:r>
              <a:rPr lang="sv-SE" sz="1200" dirty="0">
                <a:hlinkClick r:id="rId4"/>
              </a:rPr>
              <a:t>Unsplash</a:t>
            </a:r>
            <a:endParaRPr lang="lt-LT" sz="1200" dirty="0"/>
          </a:p>
        </p:txBody>
      </p:sp>
      <p:pic>
        <p:nvPicPr>
          <p:cNvPr id="7" name="Bildobjekt 8" descr="En bild som visar gräs&#10;&#10;Beskrivning genererad med hög exakthet">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BEC9074-0E44-4721-9F5F-EC6CAFC32D15}"/>
              </a:ext>
            </a:extLst>
          </p:cNvPr>
          <p:cNvPicPr>
            <a:picLocks noChangeAspect="1"/>
          </p:cNvPicPr>
          <p:nvPr/>
        </p:nvPicPr>
        <p:blipFill>
          <a:blip r:embed="rId5" cstate="print"/>
          <a:stretch>
            <a:fillRect/>
          </a:stretch>
        </p:blipFill>
        <p:spPr>
          <a:xfrm>
            <a:off x="7465327" y="2241078"/>
            <a:ext cx="4710750" cy="3513159"/>
          </a:xfrm>
          <a:prstGeom prst="rect">
            <a:avLst/>
          </a:prstGeom>
        </p:spPr>
      </p:pic>
    </p:spTree>
    <p:extLst>
      <p:ext uri="{BB962C8B-B14F-4D97-AF65-F5344CB8AC3E}">
        <p14:creationId xmlns:p14="http://schemas.microsoft.com/office/powerpoint/2010/main" val="32895528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p:txBody>
          <a:bodyPr vert="horz" lIns="91440" tIns="45720" rIns="91440" bIns="45720" rtlCol="0" anchor="ctr">
            <a:normAutofit/>
          </a:bodyPr>
          <a:lstStyle/>
          <a:p>
            <a:r>
              <a:rPr lang="en-GB" sz="2800">
                <a:solidFill>
                  <a:schemeClr val="bg1"/>
                </a:solidFill>
                <a:latin typeface="Segoe UI Light"/>
              </a:rPr>
              <a:t>Pagrindinės tobulinimo sritys</a:t>
            </a:r>
          </a:p>
        </p:txBody>
      </p:sp>
      <p:sp>
        <p:nvSpPr>
          <p:cNvPr id="3" name="Content Placeholder 2"/>
          <p:cNvSpPr>
            <a:spLocks noGrp="1"/>
          </p:cNvSpPr>
          <p:nvPr>
            <p:ph idx="1"/>
          </p:nvPr>
        </p:nvSpPr>
        <p:spPr>
          <a:xfrm>
            <a:off x="838200" y="1825625"/>
            <a:ext cx="4408170" cy="4351338"/>
          </a:xfrm>
        </p:spPr>
        <p:txBody>
          <a:bodyPr vert="horz" lIns="91440" tIns="45720" rIns="91440" bIns="45720" rtlCol="0" anchor="t">
            <a:normAutofit/>
          </a:bodyPr>
          <a:lstStyle/>
          <a:p>
            <a:r>
              <a:rPr lang="en-GB" sz="2000">
                <a:latin typeface="Segoe UI Light"/>
              </a:rPr>
              <a:t>Energijos taupymas</a:t>
            </a:r>
            <a:endParaRPr lang="lt-LT" sz="2000">
              <a:latin typeface="Segoe UI Light" panose="020B0502040204020203" pitchFamily="34" charset="0"/>
              <a:cs typeface="Segoe UI Light" panose="020B0502040204020203" pitchFamily="34" charset="0"/>
            </a:endParaRPr>
          </a:p>
          <a:p>
            <a:r>
              <a:rPr lang="en-GB" sz="2000">
                <a:latin typeface="Segoe UI Light"/>
              </a:rPr>
              <a:t>Energijos tiekimas</a:t>
            </a:r>
            <a:endParaRPr lang="lt-LT" sz="2000">
              <a:latin typeface="Segoe UI Light" panose="020B0502040204020203" pitchFamily="34" charset="0"/>
              <a:cs typeface="Segoe UI Light" panose="020B0502040204020203" pitchFamily="34" charset="0"/>
            </a:endParaRPr>
          </a:p>
          <a:p>
            <a:r>
              <a:rPr lang="en-GB" sz="2000">
                <a:latin typeface="Segoe UI Light"/>
              </a:rPr>
              <a:t>Energijos gamyba iš AEI</a:t>
            </a:r>
          </a:p>
          <a:p>
            <a:r>
              <a:rPr lang="en-GB" sz="2000">
                <a:latin typeface="Segoe UI Light"/>
              </a:rPr>
              <a:t>Tvarus transportas</a:t>
            </a:r>
            <a:endParaRPr lang="lt-LT" sz="2000">
              <a:latin typeface="Segoe UI Light" panose="020B0502040204020203" pitchFamily="34" charset="0"/>
              <a:cs typeface="Segoe UI Light" panose="020B0502040204020203" pitchFamily="34" charset="0"/>
            </a:endParaRPr>
          </a:p>
          <a:p>
            <a:r>
              <a:rPr lang="en-GB" sz="2000">
                <a:latin typeface="Segoe UI Light"/>
              </a:rPr>
              <a:t>Energijos valdymo sistema</a:t>
            </a:r>
            <a:endParaRPr lang="lt-LT" sz="2000">
              <a:latin typeface="Segoe UI Light" panose="020B0502040204020203" pitchFamily="34" charset="0"/>
              <a:cs typeface="Segoe UI Light" panose="020B0502040204020203" pitchFamily="34" charset="0"/>
            </a:endParaRPr>
          </a:p>
          <a:p>
            <a:r>
              <a:rPr lang="en-GB" sz="2000">
                <a:latin typeface="Segoe UI Light"/>
              </a:rPr>
              <a:t>Vandens sunaudojimas</a:t>
            </a:r>
          </a:p>
        </p:txBody>
      </p:sp>
      <p:sp>
        <p:nvSpPr>
          <p:cNvPr id="4" name="textruta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9DD3C31-79FB-42DF-913D-928A836FC9CE}"/>
              </a:ext>
            </a:extLst>
          </p:cNvPr>
          <p:cNvSpPr txBox="1"/>
          <p:nvPr/>
        </p:nvSpPr>
        <p:spPr>
          <a:xfrm>
            <a:off x="4587923" y="5907204"/>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200"/>
              <a:t>Nuotrauka: </a:t>
            </a:r>
            <a:r>
              <a:rPr lang="sv-SE" sz="1200">
                <a:hlinkClick r:id="rId3"/>
              </a:rPr>
              <a:t>Anna Jiménez Calaf</a:t>
            </a:r>
            <a:r>
              <a:rPr lang="sv-SE" sz="1200"/>
              <a:t> iš </a:t>
            </a:r>
            <a:r>
              <a:rPr lang="sv-SE" sz="1200">
                <a:hlinkClick r:id="rId4"/>
              </a:rPr>
              <a:t>Unsplash</a:t>
            </a:r>
            <a:endParaRPr lang="lt-LT" sz="1200">
              <a:cs typeface="Calibri"/>
            </a:endParaRPr>
          </a:p>
        </p:txBody>
      </p:sp>
      <p:pic>
        <p:nvPicPr>
          <p:cNvPr id="7" name="Bildobjekt 7" descr="En bild som visar himmel, föremål utomhus, utomhus, solnedgång&#10;&#10;Beskrivning genererad med mycket hög exakthet">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AEDBCA9-1D50-474C-B0A5-F1E4FF0016B6}"/>
              </a:ext>
            </a:extLst>
          </p:cNvPr>
          <p:cNvPicPr>
            <a:picLocks noChangeAspect="1"/>
          </p:cNvPicPr>
          <p:nvPr/>
        </p:nvPicPr>
        <p:blipFill>
          <a:blip r:embed="rId5" cstate="print"/>
          <a:stretch>
            <a:fillRect/>
          </a:stretch>
        </p:blipFill>
        <p:spPr>
          <a:xfrm>
            <a:off x="4587923" y="2889914"/>
            <a:ext cx="4403677" cy="2931994"/>
          </a:xfrm>
          <a:prstGeom prst="rect">
            <a:avLst/>
          </a:prstGeom>
        </p:spPr>
      </p:pic>
      <p:sp>
        <p:nvSpPr>
          <p:cNvPr id="9" name="textruta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E88E388-E5B0-4381-A87D-C09981FA5EF6}"/>
              </a:ext>
            </a:extLst>
          </p:cNvPr>
          <p:cNvSpPr txBox="1"/>
          <p:nvPr/>
        </p:nvSpPr>
        <p:spPr>
          <a:xfrm>
            <a:off x="9507513" y="5902229"/>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200"/>
              <a:t>Photo by </a:t>
            </a:r>
            <a:r>
              <a:rPr lang="sv-SE" sz="1200">
                <a:hlinkClick r:id="rId6"/>
              </a:rPr>
              <a:t>John Cameron</a:t>
            </a:r>
            <a:r>
              <a:rPr lang="sv-SE" sz="1200"/>
              <a:t> nuotrauka iš </a:t>
            </a:r>
            <a:r>
              <a:rPr lang="sv-SE" sz="1200">
                <a:hlinkClick r:id="rId7"/>
              </a:rPr>
              <a:t>Unsplash</a:t>
            </a:r>
            <a:endParaRPr lang="lt-LT" sz="1200"/>
          </a:p>
        </p:txBody>
      </p:sp>
      <p:pic>
        <p:nvPicPr>
          <p:cNvPr id="10" name="Bildobjekt 10" descr="En bild som visar utomhus, motorcykel&#10;&#10;Beskrivning genererad med hög exakthet">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4F3C717-8EDE-4A2A-9425-7D11969E15DC}"/>
              </a:ext>
            </a:extLst>
          </p:cNvPr>
          <p:cNvPicPr>
            <a:picLocks noChangeAspect="1"/>
          </p:cNvPicPr>
          <p:nvPr/>
        </p:nvPicPr>
        <p:blipFill>
          <a:blip r:embed="rId8" cstate="print"/>
          <a:stretch>
            <a:fillRect/>
          </a:stretch>
        </p:blipFill>
        <p:spPr>
          <a:xfrm>
            <a:off x="9296400" y="2168537"/>
            <a:ext cx="2743200" cy="3658239"/>
          </a:xfrm>
          <a:prstGeom prst="rect">
            <a:avLst/>
          </a:prstGeom>
        </p:spPr>
      </p:pic>
    </p:spTree>
    <p:extLst>
      <p:ext uri="{BB962C8B-B14F-4D97-AF65-F5344CB8AC3E}">
        <p14:creationId xmlns:p14="http://schemas.microsoft.com/office/powerpoint/2010/main" val="827363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a:xfrm>
            <a:off x="222738" y="365125"/>
            <a:ext cx="11131062" cy="1325563"/>
          </a:xfrm>
        </p:spPr>
        <p:txBody>
          <a:bodyPr vert="horz" lIns="91440" tIns="45720" rIns="91440" bIns="45720" rtlCol="0" anchor="ctr">
            <a:normAutofit/>
          </a:bodyPr>
          <a:lstStyle/>
          <a:p>
            <a:r>
              <a:rPr lang="en-GB" sz="2800">
                <a:solidFill>
                  <a:schemeClr val="bg1"/>
                </a:solidFill>
                <a:latin typeface="Segoe UI Light"/>
              </a:rPr>
              <a:t>Energijos efektyvumas = uždirbti daugiau turint mažiau</a:t>
            </a:r>
          </a:p>
        </p:txBody>
      </p:sp>
      <p:pic>
        <p:nvPicPr>
          <p:cNvPr id="5" name="Bildobjekt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6DC9591-B4CB-4EA4-8F83-0FB6D8356D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303" y="1799094"/>
            <a:ext cx="4801497" cy="2656312"/>
          </a:xfrm>
          <a:prstGeom prst="rect">
            <a:avLst/>
          </a:prstGeom>
        </p:spPr>
      </p:pic>
      <p:sp>
        <p:nvSpPr>
          <p:cNvPr id="3" name="textruta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0204FB9-2783-4005-99FF-1558B7065EA5}"/>
              </a:ext>
            </a:extLst>
          </p:cNvPr>
          <p:cNvSpPr txBox="1"/>
          <p:nvPr/>
        </p:nvSpPr>
        <p:spPr>
          <a:xfrm>
            <a:off x="7041292" y="5723237"/>
            <a:ext cx="431868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err="1">
                <a:solidFill>
                  <a:srgbClr val="333333"/>
                </a:solidFill>
                <a:latin typeface="Calibri"/>
              </a:rPr>
              <a:t>Nuotrauka</a:t>
            </a:r>
            <a:r>
              <a:rPr lang="en-US" sz="1200" dirty="0">
                <a:solidFill>
                  <a:srgbClr val="333333"/>
                </a:solidFill>
                <a:latin typeface="Calibri"/>
              </a:rPr>
              <a:t>: </a:t>
            </a:r>
            <a:r>
              <a:rPr lang="en-US" sz="1200" dirty="0">
                <a:solidFill>
                  <a:srgbClr val="333333"/>
                </a:solidFill>
                <a:latin typeface="Calibri"/>
                <a:hlinkClick r:id="rId4"/>
              </a:rPr>
              <a:t>Colin Behrens</a:t>
            </a:r>
            <a:r>
              <a:rPr lang="en-US" sz="1200" dirty="0">
                <a:solidFill>
                  <a:srgbClr val="333333"/>
                </a:solidFill>
                <a:latin typeface="Calibri"/>
              </a:rPr>
              <a:t>, </a:t>
            </a:r>
            <a:r>
              <a:rPr lang="en-US" sz="1200" dirty="0" err="1">
                <a:solidFill>
                  <a:srgbClr val="333333"/>
                </a:solidFill>
                <a:latin typeface="Calibri"/>
                <a:hlinkClick r:id="rId5"/>
              </a:rPr>
              <a:t>Pixabay</a:t>
            </a:r>
            <a:r>
              <a:rPr lang="en-US" sz="1200" dirty="0">
                <a:solidFill>
                  <a:srgbClr val="333333"/>
                </a:solidFill>
                <a:latin typeface="Calibri"/>
              </a:rPr>
              <a:t> </a:t>
            </a:r>
            <a:endParaRPr lang="lt-LT" sz="1200" dirty="0">
              <a:latin typeface="Calibri"/>
              <a:cs typeface="Calibri"/>
            </a:endParaRPr>
          </a:p>
        </p:txBody>
      </p:sp>
      <p:sp>
        <p:nvSpPr>
          <p:cNvPr id="6" name="textruta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3749351-A236-4A34-BEF4-1EB356BBE903}"/>
              </a:ext>
            </a:extLst>
          </p:cNvPr>
          <p:cNvSpPr txBox="1"/>
          <p:nvPr/>
        </p:nvSpPr>
        <p:spPr>
          <a:xfrm flipV="1">
            <a:off x="5682049" y="4609759"/>
            <a:ext cx="3875902" cy="5883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pic>
        <p:nvPicPr>
          <p:cNvPr id="8" name="Bildobjekt 8" descr="En bild som visar vägg, inomhus, golv, objekt&#10;&#10;Beskrivning genererad med mycket hög exakthet">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5943B3D-31C2-4A8B-8D68-41C6799DA013}"/>
              </a:ext>
            </a:extLst>
          </p:cNvPr>
          <p:cNvPicPr>
            <a:picLocks noChangeAspect="1"/>
          </p:cNvPicPr>
          <p:nvPr/>
        </p:nvPicPr>
        <p:blipFill>
          <a:blip r:embed="rId6" cstate="print"/>
          <a:stretch>
            <a:fillRect/>
          </a:stretch>
        </p:blipFill>
        <p:spPr>
          <a:xfrm>
            <a:off x="6248400" y="2564745"/>
            <a:ext cx="5482280" cy="3087751"/>
          </a:xfrm>
          <a:prstGeom prst="rect">
            <a:avLst/>
          </a:prstGeom>
        </p:spPr>
      </p:pic>
      <p:sp>
        <p:nvSpPr>
          <p:cNvPr id="9" name="textruta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2840B87-7C04-4565-99F1-2055D3841D52}"/>
              </a:ext>
            </a:extLst>
          </p:cNvPr>
          <p:cNvSpPr txBox="1"/>
          <p:nvPr/>
        </p:nvSpPr>
        <p:spPr>
          <a:xfrm>
            <a:off x="789545" y="46098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200"/>
              <a:t>Nuotrauka: Eenovators.com</a:t>
            </a:r>
          </a:p>
        </p:txBody>
      </p:sp>
    </p:spTree>
    <p:extLst>
      <p:ext uri="{BB962C8B-B14F-4D97-AF65-F5344CB8AC3E}">
        <p14:creationId xmlns:p14="http://schemas.microsoft.com/office/powerpoint/2010/main" val="11757861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p:txBody>
          <a:bodyPr vert="horz" lIns="91440" tIns="45720" rIns="91440" bIns="45720" rtlCol="0" anchor="ctr">
            <a:normAutofit/>
          </a:bodyPr>
          <a:lstStyle/>
          <a:p>
            <a:r>
              <a:rPr lang="en-GB" sz="2800">
                <a:solidFill>
                  <a:schemeClr val="bg1"/>
                </a:solidFill>
                <a:latin typeface="Segoe UI Light"/>
              </a:rPr>
              <a:t>Pastato apvalkalas</a:t>
            </a:r>
            <a:endParaRPr lang="lt-LT" sz="2800">
              <a:solidFill>
                <a:schemeClr val="bg1"/>
              </a:solidFill>
              <a:latin typeface="Segoe UI Light" panose="020B0502040204020203" pitchFamily="34" charset="0"/>
              <a:cs typeface="Segoe UI Light" panose="020B0502040204020203" pitchFamily="34" charset="0"/>
            </a:endParaRPr>
          </a:p>
        </p:txBody>
      </p:sp>
      <p:sp>
        <p:nvSpPr>
          <p:cNvPr id="3" name="textruta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7326BC7-2D2C-4A97-B0FD-436CAB6B0F98}"/>
              </a:ext>
            </a:extLst>
          </p:cNvPr>
          <p:cNvSpPr txBox="1"/>
          <p:nvPr/>
        </p:nvSpPr>
        <p:spPr>
          <a:xfrm>
            <a:off x="2184656" y="636674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200"/>
              <a:t>Nuotrauka: Samson Creative,  </a:t>
            </a:r>
            <a:r>
              <a:rPr lang="sv-SE" sz="1200">
                <a:hlinkClick r:id="rId3"/>
              </a:rPr>
              <a:t>Unsplash</a:t>
            </a:r>
            <a:endParaRPr lang="lt-LT" sz="1200"/>
          </a:p>
        </p:txBody>
      </p:sp>
      <p:pic>
        <p:nvPicPr>
          <p:cNvPr id="5" name="Bildobjekt 5" descr="En bild som visar himmel&#10;&#10;Beskrivning genererad med mycket hög exakthet">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DB3D4D5-95EE-4E2C-9967-6CE055C20F47}"/>
              </a:ext>
            </a:extLst>
          </p:cNvPr>
          <p:cNvPicPr>
            <a:picLocks noChangeAspect="1"/>
          </p:cNvPicPr>
          <p:nvPr/>
        </p:nvPicPr>
        <p:blipFill>
          <a:blip r:embed="rId4" cstate="print"/>
          <a:stretch>
            <a:fillRect/>
          </a:stretch>
        </p:blipFill>
        <p:spPr>
          <a:xfrm>
            <a:off x="1872049" y="1793790"/>
            <a:ext cx="8437604" cy="4464907"/>
          </a:xfrm>
          <a:prstGeom prst="rect">
            <a:avLst/>
          </a:prstGeom>
        </p:spPr>
      </p:pic>
    </p:spTree>
    <p:extLst>
      <p:ext uri="{BB962C8B-B14F-4D97-AF65-F5344CB8AC3E}">
        <p14:creationId xmlns:p14="http://schemas.microsoft.com/office/powerpoint/2010/main" val="3549119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p:txBody>
          <a:bodyPr vert="horz" lIns="91440" tIns="45720" rIns="91440" bIns="45720" rtlCol="0" anchor="ctr">
            <a:normAutofit/>
          </a:bodyPr>
          <a:lstStyle/>
          <a:p>
            <a:r>
              <a:rPr lang="en-GB" sz="2800">
                <a:solidFill>
                  <a:schemeClr val="bg1"/>
                </a:solidFill>
                <a:latin typeface="Segoe UI Light"/>
              </a:rPr>
              <a:t>Termovizija</a:t>
            </a:r>
            <a:endParaRPr lang="lt-LT" sz="2800">
              <a:solidFill>
                <a:schemeClr val="bg1"/>
              </a:solidFill>
              <a:latin typeface="Segoe UI Light" panose="020B0502040204020203" pitchFamily="34" charset="0"/>
              <a:cs typeface="Segoe UI Light" panose="020B0502040204020203" pitchFamily="34" charset="0"/>
            </a:endParaRPr>
          </a:p>
        </p:txBody>
      </p:sp>
      <p:sp>
        <p:nvSpPr>
          <p:cNvPr id="3" name="Content Placeholder 2"/>
          <p:cNvSpPr>
            <a:spLocks noGrp="1"/>
          </p:cNvSpPr>
          <p:nvPr>
            <p:ph idx="1"/>
          </p:nvPr>
        </p:nvSpPr>
        <p:spPr>
          <a:xfrm>
            <a:off x="246185" y="1825625"/>
            <a:ext cx="5103056" cy="4351338"/>
          </a:xfrm>
        </p:spPr>
        <p:txBody>
          <a:bodyPr vert="horz" lIns="91440" tIns="45720" rIns="91440" bIns="45720" rtlCol="0" anchor="t">
            <a:normAutofit/>
          </a:bodyPr>
          <a:lstStyle/>
          <a:p>
            <a:pPr marL="0" indent="0">
              <a:buNone/>
            </a:pPr>
            <a:r>
              <a:rPr lang="en-GB" sz="2000">
                <a:latin typeface="Segoe UI Light"/>
              </a:rPr>
              <a:t>Termografinė kamera leidžia išsiaiškinti, kur susidaro energijos nuostoliai pastato viduje arba iš jo. Termografinė kamera gali:</a:t>
            </a:r>
            <a:endParaRPr lang="lt-LT" sz="2000">
              <a:latin typeface="Segoe UI Light"/>
              <a:cs typeface="Segoe UI Light"/>
            </a:endParaRPr>
          </a:p>
          <a:p>
            <a:r>
              <a:rPr lang="en-GB" sz="2000">
                <a:latin typeface="Segoe UI Light"/>
              </a:rPr>
              <a:t>Vizualizuoti energijos nuostolius</a:t>
            </a:r>
          </a:p>
          <a:p>
            <a:r>
              <a:rPr lang="en-GB" sz="2000">
                <a:latin typeface="Segoe UI Light"/>
              </a:rPr>
              <a:t>Aptikti nepakankamą izoliaciją</a:t>
            </a:r>
            <a:endParaRPr lang="lt-LT" sz="2000">
              <a:latin typeface="Segoe UI Light" panose="020B0502040204020203" pitchFamily="34" charset="0"/>
              <a:cs typeface="Segoe UI Light" panose="020B0502040204020203" pitchFamily="34" charset="0"/>
            </a:endParaRPr>
          </a:p>
          <a:p>
            <a:r>
              <a:rPr lang="en-GB" sz="2000">
                <a:latin typeface="Segoe UI Light"/>
              </a:rPr>
              <a:t>Surasti oro nuotėkį ir šalčio tiltelius</a:t>
            </a:r>
            <a:endParaRPr lang="lt-LT" sz="2000">
              <a:latin typeface="Segoe UI Light" panose="020B0502040204020203" pitchFamily="34" charset="0"/>
              <a:cs typeface="Segoe UI Light" panose="020B0502040204020203" pitchFamily="34" charset="0"/>
            </a:endParaRPr>
          </a:p>
        </p:txBody>
      </p:sp>
      <p:pic>
        <p:nvPicPr>
          <p:cNvPr id="5" name="Bildobjekt 7" descr="En bild som visar person, skärm, inomhus, håller&#10;&#10;Beskrivning genererad med mycket hög exakthet">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80747E8-1E7D-4597-B031-72A9970BBF8C}"/>
              </a:ext>
            </a:extLst>
          </p:cNvPr>
          <p:cNvPicPr>
            <a:picLocks noChangeAspect="1"/>
          </p:cNvPicPr>
          <p:nvPr/>
        </p:nvPicPr>
        <p:blipFill>
          <a:blip r:embed="rId3" cstate="print"/>
          <a:stretch>
            <a:fillRect/>
          </a:stretch>
        </p:blipFill>
        <p:spPr>
          <a:xfrm>
            <a:off x="5555674" y="1881250"/>
            <a:ext cx="6632368" cy="4411682"/>
          </a:xfrm>
          <a:prstGeom prst="rect">
            <a:avLst/>
          </a:prstGeom>
        </p:spPr>
      </p:pic>
      <p:sp>
        <p:nvSpPr>
          <p:cNvPr id="9" name="textruta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F46AF14-6F8A-469E-9FE6-2E3D3BAA64D7}"/>
              </a:ext>
            </a:extLst>
          </p:cNvPr>
          <p:cNvSpPr txBox="1"/>
          <p:nvPr/>
        </p:nvSpPr>
        <p:spPr>
          <a:xfrm>
            <a:off x="6040582" y="6297880"/>
            <a:ext cx="2743200"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200"/>
              <a:t>Nuotrauka: Pixabay.com</a:t>
            </a:r>
          </a:p>
        </p:txBody>
      </p:sp>
    </p:spTree>
    <p:extLst>
      <p:ext uri="{BB962C8B-B14F-4D97-AF65-F5344CB8AC3E}">
        <p14:creationId xmlns:p14="http://schemas.microsoft.com/office/powerpoint/2010/main" val="3762134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p:txBody>
          <a:bodyPr vert="horz" lIns="91440" tIns="45720" rIns="91440" bIns="45720" rtlCol="0" anchor="ctr">
            <a:normAutofit/>
          </a:bodyPr>
          <a:lstStyle/>
          <a:p>
            <a:r>
              <a:rPr lang="en-GB" sz="2800">
                <a:solidFill>
                  <a:schemeClr val="bg1"/>
                </a:solidFill>
                <a:latin typeface="Segoe UI Light"/>
              </a:rPr>
              <a:t>Durys ir langai</a:t>
            </a:r>
            <a:endParaRPr lang="lt-LT" sz="2800">
              <a:solidFill>
                <a:schemeClr val="bg1"/>
              </a:solidFill>
              <a:latin typeface="Segoe UI Light" panose="020B0502040204020203" pitchFamily="34" charset="0"/>
              <a:cs typeface="Segoe UI Light" panose="020B0502040204020203" pitchFamily="34" charset="0"/>
            </a:endParaRPr>
          </a:p>
        </p:txBody>
      </p:sp>
      <p:sp>
        <p:nvSpPr>
          <p:cNvPr id="3" name="Content Placeholder 2"/>
          <p:cNvSpPr>
            <a:spLocks noGrp="1"/>
          </p:cNvSpPr>
          <p:nvPr>
            <p:ph idx="1"/>
          </p:nvPr>
        </p:nvSpPr>
        <p:spPr>
          <a:xfrm>
            <a:off x="838200" y="1825625"/>
            <a:ext cx="5257800" cy="1325564"/>
          </a:xfrm>
        </p:spPr>
        <p:txBody>
          <a:bodyPr vert="horz" lIns="91440" tIns="45720" rIns="91440" bIns="45720" rtlCol="0" anchor="t">
            <a:noAutofit/>
          </a:bodyPr>
          <a:lstStyle/>
          <a:p>
            <a:pPr marL="0" indent="0">
              <a:lnSpc>
                <a:spcPct val="110000"/>
              </a:lnSpc>
              <a:buNone/>
            </a:pPr>
            <a:r>
              <a:rPr sz="2400" dirty="0" smtClean="0"/>
              <a:t>Pakeitus senus langus naujais energiją taupančiais langais, galima žymiai sumažinti šilumos nuostolius...</a:t>
            </a:r>
            <a:endParaRPr lang="lt-LT" sz="1800" i="1" dirty="0">
              <a:latin typeface="Segoe UI Light"/>
              <a:cs typeface="Segoe UI Light"/>
            </a:endParaRPr>
          </a:p>
        </p:txBody>
      </p:sp>
      <p:sp>
        <p:nvSpPr>
          <p:cNvPr id="5" name="textruta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88C86FD-63E5-4E93-ADF7-013060ACB9BD}"/>
              </a:ext>
            </a:extLst>
          </p:cNvPr>
          <p:cNvSpPr txBox="1"/>
          <p:nvPr/>
        </p:nvSpPr>
        <p:spPr>
          <a:xfrm>
            <a:off x="1165412" y="3429000"/>
            <a:ext cx="4572000" cy="1591911"/>
          </a:xfrm>
          <a:prstGeom prst="rect">
            <a:avLst/>
          </a:prstGeom>
          <a:noFill/>
        </p:spPr>
        <p:txBody>
          <a:bodyPr wrap="square" rtlCol="0" anchor="t">
            <a:spAutoFit/>
          </a:bodyPr>
          <a:lstStyle/>
          <a:p>
            <a:pPr>
              <a:lnSpc>
                <a:spcPct val="110000"/>
              </a:lnSpc>
            </a:pPr>
            <a:r>
              <a:rPr lang="en-GB">
                <a:latin typeface="Segoe UI Light"/>
              </a:rPr>
              <a:t>Bet visada patikrinkite, ar esamus langus galima prižiūrėti:</a:t>
            </a:r>
          </a:p>
          <a:p>
            <a:pPr marL="285750" indent="-285750">
              <a:lnSpc>
                <a:spcPct val="110000"/>
              </a:lnSpc>
              <a:buFont typeface="Arial" panose="020B0604020202020204" pitchFamily="34" charset="0"/>
              <a:buChar char="•"/>
            </a:pPr>
            <a:r>
              <a:rPr lang="en-GB">
                <a:latin typeface="Segoe UI Light"/>
              </a:rPr>
              <a:t>Sąrašo sudarymas</a:t>
            </a:r>
            <a:endParaRPr lang="lt-LT">
              <a:latin typeface="Segoe UI Light" panose="020B0502040204020203" pitchFamily="34" charset="0"/>
              <a:cs typeface="Segoe UI Light" panose="020B0502040204020203" pitchFamily="34" charset="0"/>
            </a:endParaRPr>
          </a:p>
          <a:p>
            <a:pPr marL="285750" indent="-285750">
              <a:lnSpc>
                <a:spcPct val="110000"/>
              </a:lnSpc>
              <a:buFont typeface="Arial" panose="020B0604020202020204" pitchFamily="34" charset="0"/>
              <a:buChar char="•"/>
            </a:pPr>
            <a:r>
              <a:rPr lang="en-GB">
                <a:latin typeface="Segoe UI Light" panose="020B0502040204020203" pitchFamily="34" charset="0"/>
              </a:rPr>
              <a:t>Sandarinimas</a:t>
            </a:r>
          </a:p>
          <a:p>
            <a:pPr marL="285750" indent="-285750">
              <a:lnSpc>
                <a:spcPct val="110000"/>
              </a:lnSpc>
              <a:buFont typeface="Arial" panose="020B0604020202020204" pitchFamily="34" charset="0"/>
              <a:buChar char="•"/>
            </a:pPr>
            <a:r>
              <a:rPr lang="en-GB">
                <a:latin typeface="Segoe UI Light"/>
              </a:rPr>
              <a:t>Renovacija</a:t>
            </a:r>
            <a:endParaRPr lang="lt-LT">
              <a:latin typeface="Segoe UI Light" panose="020B0502040204020203" pitchFamily="34" charset="0"/>
              <a:cs typeface="Segoe UI Light" panose="020B0502040204020203" pitchFamily="34" charset="0"/>
            </a:endParaRPr>
          </a:p>
        </p:txBody>
      </p:sp>
      <p:sp>
        <p:nvSpPr>
          <p:cNvPr id="6" name="textruta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07452EF-DFD2-4628-84E9-DF00480D5424}"/>
              </a:ext>
            </a:extLst>
          </p:cNvPr>
          <p:cNvSpPr txBox="1"/>
          <p:nvPr/>
        </p:nvSpPr>
        <p:spPr>
          <a:xfrm>
            <a:off x="1165413" y="5217459"/>
            <a:ext cx="7476564" cy="1754326"/>
          </a:xfrm>
          <a:prstGeom prst="rect">
            <a:avLst/>
          </a:prstGeom>
          <a:noFill/>
        </p:spPr>
        <p:txBody>
          <a:bodyPr wrap="square" rtlCol="0" anchor="t">
            <a:spAutoFit/>
          </a:bodyPr>
          <a:lstStyle/>
          <a:p>
            <a:r>
              <a:rPr dirty="0" smtClean="0"/>
              <a:t>Pakeitus langus, gali tekti reguliuoti šildymo sistemą. </a:t>
            </a:r>
            <a:r>
              <a:rPr dirty="0"/>
              <a:t/>
            </a:r>
            <a:br>
              <a:rPr dirty="0"/>
            </a:br>
            <a:r>
              <a:rPr dirty="0" smtClean="0"/>
              <a:t>Taip pat apsvarstykite galimybę atnaujinti ventiliaciją, nes keičiant langą keičiasi oro tankis pastate</a:t>
            </a:r>
            <a:r>
              <a:rPr lang="en-US" dirty="0" smtClean="0"/>
              <a:t>
</a:t>
            </a:r>
            <a:r>
              <a:rPr dirty="0"/>
              <a:t/>
            </a:r>
            <a:br>
              <a:rPr dirty="0"/>
            </a:br>
            <a:endParaRPr dirty="0"/>
          </a:p>
          <a:p>
            <a:endParaRPr lang="lt-LT" dirty="0"/>
          </a:p>
        </p:txBody>
      </p:sp>
      <p:pic>
        <p:nvPicPr>
          <p:cNvPr id="8" name="Bildobjekt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85DF16B-D05B-4FDE-BED2-4F6A67171F36}"/>
              </a:ext>
            </a:extLst>
          </p:cNvPr>
          <p:cNvPicPr>
            <a:picLocks noChangeAspect="1"/>
          </p:cNvPicPr>
          <p:nvPr/>
        </p:nvPicPr>
        <p:blipFill>
          <a:blip r:embed="rId3" cstate="print"/>
          <a:stretch>
            <a:fillRect/>
          </a:stretch>
        </p:blipFill>
        <p:spPr>
          <a:xfrm>
            <a:off x="8909714" y="1536524"/>
            <a:ext cx="3016155" cy="3944176"/>
          </a:xfrm>
          <a:prstGeom prst="rect">
            <a:avLst/>
          </a:prstGeom>
        </p:spPr>
      </p:pic>
      <p:sp>
        <p:nvSpPr>
          <p:cNvPr id="10" name="textruta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22B0F88-DEAD-437B-B47A-E93D9FD927EE}"/>
              </a:ext>
            </a:extLst>
          </p:cNvPr>
          <p:cNvSpPr txBox="1"/>
          <p:nvPr/>
        </p:nvSpPr>
        <p:spPr>
          <a:xfrm>
            <a:off x="9319146" y="5622877"/>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200"/>
              <a:t>Nuotrauka: Ekstrands fönster, Osby</a:t>
            </a:r>
            <a:endParaRPr lang="lt-LT" sz="1200">
              <a:cs typeface="Calibri"/>
            </a:endParaRPr>
          </a:p>
        </p:txBody>
      </p:sp>
    </p:spTree>
    <p:extLst>
      <p:ext uri="{BB962C8B-B14F-4D97-AF65-F5344CB8AC3E}">
        <p14:creationId xmlns:p14="http://schemas.microsoft.com/office/powerpoint/2010/main" val="168180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p:txBody>
          <a:bodyPr vert="horz" lIns="91440" tIns="45720" rIns="91440" bIns="45720" rtlCol="0" anchor="ctr">
            <a:normAutofit/>
          </a:bodyPr>
          <a:lstStyle/>
          <a:p>
            <a:r>
              <a:rPr lang="en-GB" sz="2800">
                <a:solidFill>
                  <a:schemeClr val="bg1"/>
                </a:solidFill>
                <a:latin typeface="Segoe UI Light"/>
              </a:rPr>
              <a:t>Žaliuzės</a:t>
            </a:r>
            <a:endParaRPr lang="lt-LT" sz="2800">
              <a:solidFill>
                <a:schemeClr val="bg1"/>
              </a:solidFill>
              <a:latin typeface="Segoe UI Light" panose="020B0502040204020203" pitchFamily="34" charset="0"/>
              <a:cs typeface="Segoe UI Light" panose="020B0502040204020203" pitchFamily="34" charset="0"/>
            </a:endParaRPr>
          </a:p>
        </p:txBody>
      </p:sp>
      <p:sp>
        <p:nvSpPr>
          <p:cNvPr id="3" name="Content Placeholder 2"/>
          <p:cNvSpPr>
            <a:spLocks noGrp="1"/>
          </p:cNvSpPr>
          <p:nvPr>
            <p:ph idx="1"/>
          </p:nvPr>
        </p:nvSpPr>
        <p:spPr>
          <a:xfrm>
            <a:off x="228705" y="1988749"/>
            <a:ext cx="5867295" cy="3057245"/>
          </a:xfrm>
        </p:spPr>
        <p:txBody>
          <a:bodyPr vert="horz" lIns="91440" tIns="45720" rIns="91440" bIns="45720" rtlCol="0" anchor="t">
            <a:normAutofit/>
          </a:bodyPr>
          <a:lstStyle/>
          <a:p>
            <a:pPr marL="0" indent="0">
              <a:lnSpc>
                <a:spcPct val="100000"/>
              </a:lnSpc>
              <a:buNone/>
            </a:pPr>
            <a:r>
              <a:rPr lang="en-GB" sz="2000">
                <a:latin typeface="Segoe UI Light"/>
              </a:rPr>
              <a:t>Išorinės saulės žaliuzės dažnai yra efektyvesnės nei vidinės. </a:t>
            </a:r>
            <a:endParaRPr lang="lt-LT" sz="2000">
              <a:latin typeface="Segoe UI Light" panose="020B0502040204020203" pitchFamily="34" charset="0"/>
              <a:cs typeface="Segoe UI Light" panose="020B0502040204020203" pitchFamily="34" charset="0"/>
            </a:endParaRPr>
          </a:p>
          <a:p>
            <a:pPr marL="0" indent="0">
              <a:lnSpc>
                <a:spcPct val="100000"/>
              </a:lnSpc>
              <a:buNone/>
            </a:pPr>
            <a:endParaRPr lang="lt-LT" sz="2000">
              <a:latin typeface="Segoe UI Light" panose="020B0502040204020203" pitchFamily="34" charset="0"/>
              <a:cs typeface="Segoe UI Light" panose="020B0502040204020203" pitchFamily="34" charset="0"/>
            </a:endParaRPr>
          </a:p>
          <a:p>
            <a:pPr marL="0" indent="0">
              <a:lnSpc>
                <a:spcPct val="100000"/>
              </a:lnSpc>
              <a:buNone/>
            </a:pPr>
            <a:r>
              <a:rPr lang="en-GB" sz="2000">
                <a:latin typeface="Segoe UI Light"/>
              </a:rPr>
              <a:t>Kodėl?</a:t>
            </a:r>
          </a:p>
          <a:p>
            <a:pPr>
              <a:lnSpc>
                <a:spcPct val="100000"/>
              </a:lnSpc>
            </a:pPr>
            <a:r>
              <a:rPr lang="en-GB" sz="2000">
                <a:latin typeface="Segoe UI Light"/>
              </a:rPr>
              <a:t>Venkite nereikalingo energijos vartojimo!</a:t>
            </a:r>
          </a:p>
          <a:p>
            <a:pPr>
              <a:lnSpc>
                <a:spcPct val="100000"/>
              </a:lnSpc>
            </a:pPr>
            <a:r>
              <a:rPr lang="en-GB" sz="2000">
                <a:latin typeface="Segoe UI Light"/>
              </a:rPr>
              <a:t>Aukštesnė gerovė! (šviesa, tamsinimas, kontrastai)</a:t>
            </a:r>
          </a:p>
          <a:p>
            <a:pPr>
              <a:lnSpc>
                <a:spcPct val="100000"/>
              </a:lnSpc>
            </a:pPr>
            <a:r>
              <a:rPr lang="en-GB" sz="2000">
                <a:latin typeface="Segoe UI Light"/>
              </a:rPr>
              <a:t>Žemesnė gerovė?</a:t>
            </a:r>
          </a:p>
        </p:txBody>
      </p:sp>
      <p:pic>
        <p:nvPicPr>
          <p:cNvPr id="5" name="Bildobjekt 7" descr="En bild som visar himmel, utomhus, gul, tåg&#10;&#10;Beskrivning genererad med mycket hög exakthet">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48B99CB-4032-43CA-A5C8-8DB2DBC9E168}"/>
              </a:ext>
            </a:extLst>
          </p:cNvPr>
          <p:cNvPicPr>
            <a:picLocks noChangeAspect="1"/>
          </p:cNvPicPr>
          <p:nvPr/>
        </p:nvPicPr>
        <p:blipFill>
          <a:blip r:embed="rId3" cstate="print"/>
          <a:stretch>
            <a:fillRect/>
          </a:stretch>
        </p:blipFill>
        <p:spPr>
          <a:xfrm>
            <a:off x="5763492" y="1991896"/>
            <a:ext cx="6315692" cy="4111220"/>
          </a:xfrm>
          <a:prstGeom prst="rect">
            <a:avLst/>
          </a:prstGeom>
        </p:spPr>
      </p:pic>
      <p:sp>
        <p:nvSpPr>
          <p:cNvPr id="9" name="textruta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A20BA65-94F5-4805-9A6A-C9E694B35848}"/>
              </a:ext>
            </a:extLst>
          </p:cNvPr>
          <p:cNvSpPr txBox="1"/>
          <p:nvPr/>
        </p:nvSpPr>
        <p:spPr>
          <a:xfrm>
            <a:off x="6243378" y="6172627"/>
            <a:ext cx="2743200"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200"/>
              <a:t>Nuotrauka: </a:t>
            </a:r>
            <a:r>
              <a:rPr lang="sv-SE" sz="1200">
                <a:hlinkClick r:id="rId4"/>
              </a:rPr>
              <a:t>PIRO4D</a:t>
            </a:r>
            <a:r>
              <a:rPr lang="sv-SE" sz="1200"/>
              <a:t> , </a:t>
            </a:r>
            <a:r>
              <a:rPr lang="sv-SE" sz="1200">
                <a:hlinkClick r:id="rId5"/>
              </a:rPr>
              <a:t>Pixabay</a:t>
            </a:r>
            <a:r>
              <a:rPr lang="sv-SE" sz="1200"/>
              <a:t> </a:t>
            </a:r>
          </a:p>
        </p:txBody>
      </p:sp>
    </p:spTree>
    <p:extLst>
      <p:ext uri="{BB962C8B-B14F-4D97-AF65-F5344CB8AC3E}">
        <p14:creationId xmlns:p14="http://schemas.microsoft.com/office/powerpoint/2010/main" val="187110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p:txBody>
          <a:bodyPr>
            <a:normAutofit/>
          </a:bodyPr>
          <a:lstStyle/>
          <a:p>
            <a:r>
              <a:rPr lang="en-GB" sz="2800">
                <a:solidFill>
                  <a:schemeClr val="bg1"/>
                </a:solidFill>
                <a:latin typeface="Segoe UI Light"/>
              </a:rPr>
              <a:t>Darbotvarkė</a:t>
            </a:r>
            <a:endParaRPr lang="lt-LT" sz="2800">
              <a:solidFill>
                <a:schemeClr val="bg1"/>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6100303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p:txBody>
          <a:bodyPr vert="horz" lIns="91440" tIns="45720" rIns="91440" bIns="45720" rtlCol="0" anchor="ctr">
            <a:normAutofit/>
          </a:bodyPr>
          <a:lstStyle/>
          <a:p>
            <a:r>
              <a:rPr lang="en-GB" sz="2800">
                <a:solidFill>
                  <a:schemeClr val="bg1"/>
                </a:solidFill>
                <a:latin typeface="Segoe UI Light"/>
              </a:rPr>
              <a:t> Vėdinimo sistemos</a:t>
            </a:r>
            <a:endParaRPr lang="lt-LT" sz="2800">
              <a:solidFill>
                <a:schemeClr val="bg1"/>
              </a:solidFill>
              <a:latin typeface="Segoe UI Light" panose="020B0502040204020203" pitchFamily="34" charset="0"/>
              <a:cs typeface="Segoe UI Light" panose="020B0502040204020203" pitchFamily="34" charset="0"/>
            </a:endParaRPr>
          </a:p>
        </p:txBody>
      </p:sp>
      <p:sp>
        <p:nvSpPr>
          <p:cNvPr id="3" name="Content Placeholder 2"/>
          <p:cNvSpPr>
            <a:spLocks noGrp="1"/>
          </p:cNvSpPr>
          <p:nvPr>
            <p:ph idx="1"/>
          </p:nvPr>
        </p:nvSpPr>
        <p:spPr>
          <a:xfrm>
            <a:off x="586154" y="1825625"/>
            <a:ext cx="5676899" cy="4351338"/>
          </a:xfrm>
        </p:spPr>
        <p:txBody>
          <a:bodyPr vert="horz" lIns="91440" tIns="45720" rIns="91440" bIns="45720" rtlCol="0" anchor="t">
            <a:normAutofit lnSpcReduction="10000"/>
          </a:bodyPr>
          <a:lstStyle/>
          <a:p>
            <a:pPr marL="0" indent="0">
              <a:lnSpc>
                <a:spcPct val="100000"/>
              </a:lnSpc>
              <a:buNone/>
            </a:pPr>
            <a:r>
              <a:rPr lang="en-GB" sz="2000">
                <a:latin typeface="Segoe UI Light"/>
              </a:rPr>
              <a:t>Geras patalpų klimatas ir sveika darbo aplinka priklauso nuo vėdinimo.</a:t>
            </a:r>
          </a:p>
          <a:p>
            <a:pPr marL="0" indent="0">
              <a:lnSpc>
                <a:spcPct val="100000"/>
              </a:lnSpc>
              <a:buNone/>
            </a:pPr>
            <a:r>
              <a:rPr lang="en-GB" sz="2000">
                <a:latin typeface="Segoe UI Light"/>
              </a:rPr>
              <a:t>Veiksminga vėdinimo sistema apima šilumos atgavimą ir galimybę reguliuoti oro srautą pagal poreikį, oro srauto reguliavimo ir darbo valandų nustatymo galimybes.</a:t>
            </a:r>
          </a:p>
          <a:p>
            <a:pPr marL="0" indent="0">
              <a:lnSpc>
                <a:spcPct val="100000"/>
              </a:lnSpc>
              <a:buNone/>
            </a:pPr>
            <a:endParaRPr lang="lt-LT" sz="2000">
              <a:latin typeface="Segoe UI Light" panose="020B0502040204020203" pitchFamily="34" charset="0"/>
              <a:cs typeface="Segoe UI Light" panose="020B0502040204020203" pitchFamily="34" charset="0"/>
            </a:endParaRPr>
          </a:p>
          <a:p>
            <a:pPr marL="0" indent="0">
              <a:lnSpc>
                <a:spcPct val="100000"/>
              </a:lnSpc>
              <a:buNone/>
            </a:pPr>
            <a:r>
              <a:rPr lang="en-GB" sz="2000">
                <a:latin typeface="Segoe UI Light"/>
              </a:rPr>
              <a:t>Suteikia galimybę sutaupyti 50–90 % šilumos. </a:t>
            </a:r>
            <a:endParaRPr lang="lt-LT" sz="2000">
              <a:latin typeface="Segoe UI Light" panose="020B0502040204020203" pitchFamily="34" charset="0"/>
              <a:cs typeface="Segoe UI Light" panose="020B0502040204020203" pitchFamily="34" charset="0"/>
            </a:endParaRPr>
          </a:p>
          <a:p>
            <a:pPr marL="0" indent="0">
              <a:lnSpc>
                <a:spcPct val="100000"/>
              </a:lnSpc>
              <a:buNone/>
            </a:pPr>
            <a:endParaRPr lang="lt-LT" sz="2000">
              <a:latin typeface="Segoe UI Light" panose="020B0502040204020203" pitchFamily="34" charset="0"/>
              <a:cs typeface="Segoe UI Light" panose="020B0502040204020203" pitchFamily="34" charset="0"/>
            </a:endParaRPr>
          </a:p>
          <a:p>
            <a:pPr marL="0" indent="0">
              <a:lnSpc>
                <a:spcPct val="100000"/>
              </a:lnSpc>
              <a:buNone/>
            </a:pPr>
            <a:r>
              <a:rPr lang="en-GB" sz="2000">
                <a:latin typeface="Segoe UI Light"/>
              </a:rPr>
              <a:t>Reguliari priežiūra ir reikiamų vėdinimo įtaisų kontrolė sumažina blogo vidaus klimato, vėdinimo triukšmo, drėgmės ir radono problemų riziką.</a:t>
            </a:r>
            <a:endParaRPr lang="lt-LT" sz="2000">
              <a:latin typeface="Segoe UI Light"/>
              <a:cs typeface="Segoe UI Light"/>
            </a:endParaRPr>
          </a:p>
        </p:txBody>
      </p:sp>
      <p:sp>
        <p:nvSpPr>
          <p:cNvPr id="6" name="textruta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480942D-72C6-4807-9981-9C56D7AE357D}"/>
              </a:ext>
            </a:extLst>
          </p:cNvPr>
          <p:cNvSpPr txBox="1"/>
          <p:nvPr/>
        </p:nvSpPr>
        <p:spPr>
          <a:xfrm>
            <a:off x="8862301" y="6272770"/>
            <a:ext cx="2743200"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200"/>
              <a:t>Nuotrauka: </a:t>
            </a:r>
            <a:r>
              <a:rPr lang="sv-SE" sz="1200">
                <a:hlinkClick r:id="rId3"/>
              </a:rPr>
              <a:t>Samuel Zeller</a:t>
            </a:r>
            <a:r>
              <a:rPr lang="sv-SE" sz="1200"/>
              <a:t> , </a:t>
            </a:r>
            <a:r>
              <a:rPr lang="sv-SE" sz="1200">
                <a:hlinkClick r:id="rId4"/>
              </a:rPr>
              <a:t>Unsplash</a:t>
            </a:r>
            <a:endParaRPr lang="lt-LT" sz="1200">
              <a:cs typeface="Calibri"/>
            </a:endParaRPr>
          </a:p>
        </p:txBody>
      </p:sp>
      <p:pic>
        <p:nvPicPr>
          <p:cNvPr id="5" name="Bildobjekt 7" descr="En bild som visar byggnad, inomhus&#10;&#10;Beskrivning genererad med mycket hög exakthet">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C790E9C-6D1E-4270-8F18-AEB1B8A9B7EA}"/>
              </a:ext>
            </a:extLst>
          </p:cNvPr>
          <p:cNvPicPr>
            <a:picLocks noChangeAspect="1"/>
          </p:cNvPicPr>
          <p:nvPr/>
        </p:nvPicPr>
        <p:blipFill>
          <a:blip r:embed="rId5" cstate="print"/>
          <a:stretch>
            <a:fillRect/>
          </a:stretch>
        </p:blipFill>
        <p:spPr>
          <a:xfrm>
            <a:off x="7761027" y="1769660"/>
            <a:ext cx="3778155" cy="4410501"/>
          </a:xfrm>
          <a:prstGeom prst="rect">
            <a:avLst/>
          </a:prstGeom>
        </p:spPr>
      </p:pic>
    </p:spTree>
    <p:extLst>
      <p:ext uri="{BB962C8B-B14F-4D97-AF65-F5344CB8AC3E}">
        <p14:creationId xmlns:p14="http://schemas.microsoft.com/office/powerpoint/2010/main" val="12336099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p:txBody>
          <a:bodyPr vert="horz" lIns="91440" tIns="45720" rIns="91440" bIns="45720" rtlCol="0" anchor="ctr">
            <a:normAutofit/>
          </a:bodyPr>
          <a:lstStyle/>
          <a:p>
            <a:r>
              <a:rPr lang="en-GB" sz="2800">
                <a:solidFill>
                  <a:schemeClr val="bg1"/>
                </a:solidFill>
                <a:latin typeface="Segoe UI Light"/>
              </a:rPr>
              <a:t>Vėdinimo matavimai, pavyzdžiai</a:t>
            </a:r>
          </a:p>
        </p:txBody>
      </p:sp>
      <p:sp>
        <p:nvSpPr>
          <p:cNvPr id="3" name="Content Placeholder 2"/>
          <p:cNvSpPr>
            <a:spLocks noGrp="1"/>
          </p:cNvSpPr>
          <p:nvPr>
            <p:ph idx="1"/>
          </p:nvPr>
        </p:nvSpPr>
        <p:spPr>
          <a:xfrm>
            <a:off x="838200" y="1825625"/>
            <a:ext cx="6752573" cy="4351338"/>
          </a:xfrm>
        </p:spPr>
        <p:txBody>
          <a:bodyPr vert="horz" lIns="91440" tIns="45720" rIns="91440" bIns="45720" rtlCol="0" anchor="t">
            <a:normAutofit/>
          </a:bodyPr>
          <a:lstStyle/>
          <a:p>
            <a:pPr>
              <a:lnSpc>
                <a:spcPct val="100000"/>
              </a:lnSpc>
            </a:pPr>
            <a:r>
              <a:rPr lang="en-US" sz="2000">
                <a:latin typeface="Segoe UI Light"/>
              </a:rPr>
              <a:t>Sutrumpinkite veikimo laiką. Koreguokite veikimo laiką 50 % kambaryje esančių žmonių. Jei vėdinimo sistemos veikia 8 valandas per dieną, o ne 10 valandų, galite sutaupyti 20 %.</a:t>
            </a:r>
          </a:p>
          <a:p>
            <a:pPr>
              <a:lnSpc>
                <a:spcPct val="100000"/>
              </a:lnSpc>
            </a:pPr>
            <a:endParaRPr lang="lt-LT" sz="2000">
              <a:latin typeface="Segoe UI Light" panose="020B0502040204020203" pitchFamily="34" charset="0"/>
              <a:cs typeface="Segoe UI Light" panose="020B0502040204020203" pitchFamily="34" charset="0"/>
            </a:endParaRPr>
          </a:p>
          <a:p>
            <a:pPr>
              <a:lnSpc>
                <a:spcPct val="100000"/>
              </a:lnSpc>
            </a:pPr>
            <a:r>
              <a:rPr lang="en-US" sz="2000">
                <a:latin typeface="Segoe UI Light"/>
              </a:rPr>
              <a:t>Nustatykite gaunamo oro temperatūrą 1 laipsniu žemiau norimos rytinės temperatūros. Jei vidutinė lauko temperatūra yra 9 °C, o gaunamas oras sumažėja nuo 20 °C iki 19 °C, sutaupysite 5–7 % energijos!  </a:t>
            </a:r>
            <a:endParaRPr lang="lt-LT" sz="2000">
              <a:latin typeface="Segoe UI Light" panose="020B0502040204020203" pitchFamily="34" charset="0"/>
              <a:cs typeface="Segoe UI Light" panose="020B0502040204020203" pitchFamily="34" charset="0"/>
            </a:endParaRPr>
          </a:p>
          <a:p>
            <a:pPr>
              <a:lnSpc>
                <a:spcPct val="100000"/>
              </a:lnSpc>
            </a:pPr>
            <a:endParaRPr lang="lt-LT" sz="2000">
              <a:latin typeface="Segoe UI Light" panose="020B0502040204020203" pitchFamily="34" charset="0"/>
              <a:cs typeface="Segoe UI Light" panose="020B0502040204020203" pitchFamily="34" charset="0"/>
            </a:endParaRPr>
          </a:p>
          <a:p>
            <a:pPr>
              <a:lnSpc>
                <a:spcPct val="100000"/>
              </a:lnSpc>
            </a:pPr>
            <a:r>
              <a:rPr lang="en-US" sz="2000">
                <a:latin typeface="Segoe UI Light"/>
              </a:rPr>
              <a:t>Sumažinkite oro srautą, jei įmanoma pasirinkti ventiliatorių greitį. Jei oro srautas sumažėja 10 %, sutaupysite 27 % energijos.</a:t>
            </a:r>
            <a:endParaRPr lang="lt-LT" sz="2000">
              <a:latin typeface="Segoe UI Light" panose="020B0502040204020203" pitchFamily="34" charset="0"/>
              <a:cs typeface="Segoe UI Light" panose="020B0502040204020203" pitchFamily="34" charset="0"/>
            </a:endParaRPr>
          </a:p>
        </p:txBody>
      </p:sp>
      <p:sp>
        <p:nvSpPr>
          <p:cNvPr id="8" name="textruta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1B11044-AE60-42A7-A6D1-A2246688B667}"/>
              </a:ext>
            </a:extLst>
          </p:cNvPr>
          <p:cNvSpPr txBox="1"/>
          <p:nvPr/>
        </p:nvSpPr>
        <p:spPr>
          <a:xfrm>
            <a:off x="9189759" y="5928178"/>
            <a:ext cx="2743200" cy="2308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900"/>
              <a:t>Nuotrauka: </a:t>
            </a:r>
            <a:r>
              <a:rPr lang="sv-SE" sz="900">
                <a:hlinkClick r:id="rId3"/>
              </a:rPr>
              <a:t>Henry &amp; Co.</a:t>
            </a:r>
            <a:r>
              <a:rPr lang="sv-SE" sz="900">
                <a:hlinkClick r:id="rId4"/>
              </a:rPr>
              <a:t>, Unsplash</a:t>
            </a:r>
            <a:endParaRPr lang="lt-LT" sz="900">
              <a:cs typeface="Calibri"/>
            </a:endParaRPr>
          </a:p>
        </p:txBody>
      </p:sp>
      <p:pic>
        <p:nvPicPr>
          <p:cNvPr id="6" name="Bildobjekt 6" descr="En bild som visar byggnad, utomhus, gata&#10;&#10;Beskrivning genererad med mycket hög exakthet">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984CE89-02E1-4911-9F26-99383756A8CF}"/>
              </a:ext>
            </a:extLst>
          </p:cNvPr>
          <p:cNvPicPr>
            <a:picLocks noChangeAspect="1"/>
          </p:cNvPicPr>
          <p:nvPr/>
        </p:nvPicPr>
        <p:blipFill>
          <a:blip r:embed="rId5" cstate="print"/>
          <a:stretch>
            <a:fillRect/>
          </a:stretch>
        </p:blipFill>
        <p:spPr>
          <a:xfrm>
            <a:off x="9103056" y="1439839"/>
            <a:ext cx="2913797" cy="4376382"/>
          </a:xfrm>
          <a:prstGeom prst="rect">
            <a:avLst/>
          </a:prstGeom>
        </p:spPr>
      </p:pic>
    </p:spTree>
    <p:extLst>
      <p:ext uri="{BB962C8B-B14F-4D97-AF65-F5344CB8AC3E}">
        <p14:creationId xmlns:p14="http://schemas.microsoft.com/office/powerpoint/2010/main" val="18313578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EF29E1D-1C72-41BC-83BF-E3F6A024410E}"/>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E69E4ED-9B86-4EE5-A6BD-C681EB883178}"/>
              </a:ext>
            </a:extLst>
          </p:cNvPr>
          <p:cNvSpPr>
            <a:spLocks noGrp="1"/>
          </p:cNvSpPr>
          <p:nvPr>
            <p:ph idx="1"/>
          </p:nvPr>
        </p:nvSpPr>
        <p:spPr/>
        <p:txBody>
          <a:bodyPr vert="horz" lIns="91440" tIns="45720" rIns="91440" bIns="45720" rtlCol="0" anchor="t">
            <a:normAutofit lnSpcReduction="10000"/>
          </a:bodyPr>
          <a:lstStyle/>
          <a:p>
            <a:pPr marL="0" indent="0">
              <a:buNone/>
            </a:pPr>
            <a:r>
              <a:rPr dirty="0" smtClean="0"/>
              <a:t>Virtuvėms reikia daug energijos, tad čia yra didelis energijos taupymo potencialas</a:t>
            </a:r>
          </a:p>
          <a:p>
            <a:pPr marL="363220" indent="-363220"/>
            <a:r>
              <a:rPr dirty="0" smtClean="0"/>
              <a:t>Ventiliacijos perdarymas </a:t>
            </a:r>
            <a:endParaRPr lang="lt-LT">
              <a:cs typeface="Calibri"/>
            </a:endParaRPr>
          </a:p>
          <a:p>
            <a:pPr marL="363220" indent="-363220"/>
            <a:r>
              <a:rPr dirty="0" smtClean="0"/>
              <a:t>Ventiliacijos išjungimas naktį (kai jos nereikia!)</a:t>
            </a:r>
            <a:endParaRPr lang="lt-LT" i="1">
              <a:cs typeface="Calibri"/>
            </a:endParaRPr>
          </a:p>
          <a:p>
            <a:pPr marL="363220" indent="-363220"/>
            <a:r>
              <a:rPr dirty="0" smtClean="0"/>
              <a:t>Šaldymo ir šaldiklių šilumos perdirbimas?</a:t>
            </a:r>
            <a:endParaRPr lang="lt-LT">
              <a:cs typeface="Calibri"/>
            </a:endParaRPr>
          </a:p>
          <a:p>
            <a:pPr marL="363220" indent="-363220"/>
            <a:r>
              <a:rPr dirty="0" smtClean="0"/>
              <a:t>Nuotekų perdirbimas </a:t>
            </a:r>
          </a:p>
          <a:p>
            <a:pPr marL="363220" indent="-363220"/>
            <a:r>
              <a:rPr dirty="0" smtClean="0"/>
              <a:t>Darbo laiko įrangos optimizavimas</a:t>
            </a:r>
          </a:p>
          <a:p>
            <a:pPr marL="363220" indent="-363220"/>
            <a:r>
              <a:rPr dirty="0" smtClean="0"/>
              <a:t>Apšvietimas</a:t>
            </a:r>
          </a:p>
          <a:p>
            <a:pPr marL="363220" indent="-363220"/>
            <a:r>
              <a:rPr dirty="0" smtClean="0"/>
              <a:t>Elgesys</a:t>
            </a:r>
            <a:endParaRPr lang="lt-LT">
              <a:cs typeface="Calibri" panose="020F0502020204030204"/>
            </a:endParaRPr>
          </a:p>
        </p:txBody>
      </p:sp>
      <p:sp>
        <p:nvSpPr>
          <p:cNvPr id="4" name="Rectangl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43F3AEB-4AF4-4A5D-BEA3-A362D9B4559E}"/>
              </a:ext>
            </a:extLst>
          </p:cNvPr>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5"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B1B841D-A9C3-49B5-88EB-66D30A93C4F7}"/>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a:solidFill>
                  <a:schemeClr val="bg1"/>
                </a:solidFill>
                <a:latin typeface="Segoe UI Light"/>
              </a:rPr>
              <a:t>Energijos vartojimo efektyvumas virtuvėse</a:t>
            </a:r>
          </a:p>
        </p:txBody>
      </p:sp>
      <p:pic>
        <p:nvPicPr>
          <p:cNvPr id="7" name="Bildobjekt 7" descr="En bild som visar inomhus, vägg, person, kök&#10;&#10;Beskrivning genererad med mycket hög exakthet">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94665E9-6648-4470-BB1B-BCCCDB7E0EAD}"/>
              </a:ext>
            </a:extLst>
          </p:cNvPr>
          <p:cNvPicPr>
            <a:picLocks noChangeAspect="1"/>
          </p:cNvPicPr>
          <p:nvPr/>
        </p:nvPicPr>
        <p:blipFill>
          <a:blip r:embed="rId3" cstate="print"/>
          <a:stretch>
            <a:fillRect/>
          </a:stretch>
        </p:blipFill>
        <p:spPr>
          <a:xfrm>
            <a:off x="8138557" y="3544709"/>
            <a:ext cx="3950523" cy="2628555"/>
          </a:xfrm>
          <a:prstGeom prst="rect">
            <a:avLst/>
          </a:prstGeom>
        </p:spPr>
      </p:pic>
      <p:sp>
        <p:nvSpPr>
          <p:cNvPr id="9" name="textruta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11A4233-BDF8-40CB-91EA-E3E0332A978A}"/>
              </a:ext>
            </a:extLst>
          </p:cNvPr>
          <p:cNvSpPr txBox="1"/>
          <p:nvPr/>
        </p:nvSpPr>
        <p:spPr>
          <a:xfrm>
            <a:off x="8327571" y="6215743"/>
            <a:ext cx="2743200" cy="2308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900">
                <a:hlinkClick r:id="rId4"/>
              </a:rPr>
              <a:t>Michael Browning</a:t>
            </a:r>
            <a:r>
              <a:rPr lang="sv-SE" sz="900"/>
              <a:t>  nuotrauka iš  </a:t>
            </a:r>
            <a:r>
              <a:rPr lang="sv-SE" sz="900">
                <a:hlinkClick r:id="rId5"/>
              </a:rPr>
              <a:t>Unsplash</a:t>
            </a:r>
            <a:endParaRPr lang="lt-LT" sz="900">
              <a:cs typeface="Calibri"/>
            </a:endParaRPr>
          </a:p>
        </p:txBody>
      </p:sp>
    </p:spTree>
    <p:extLst>
      <p:ext uri="{BB962C8B-B14F-4D97-AF65-F5344CB8AC3E}">
        <p14:creationId xmlns:p14="http://schemas.microsoft.com/office/powerpoint/2010/main" val="7774239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p:txBody>
          <a:bodyPr vert="horz" lIns="91440" tIns="45720" rIns="91440" bIns="45720" rtlCol="0" anchor="ctr">
            <a:normAutofit/>
          </a:bodyPr>
          <a:lstStyle/>
          <a:p>
            <a:r>
              <a:rPr lang="en-GB" sz="2800">
                <a:solidFill>
                  <a:schemeClr val="bg1"/>
                </a:solidFill>
                <a:latin typeface="Segoe UI Light"/>
              </a:rPr>
              <a:t>Apšvietimas – ryškumo skirtumai</a:t>
            </a:r>
          </a:p>
        </p:txBody>
      </p:sp>
      <p:sp>
        <p:nvSpPr>
          <p:cNvPr id="3" name="Content Placeholder 2"/>
          <p:cNvSpPr>
            <a:spLocks noGrp="1"/>
          </p:cNvSpPr>
          <p:nvPr>
            <p:ph idx="1"/>
          </p:nvPr>
        </p:nvSpPr>
        <p:spPr>
          <a:xfrm>
            <a:off x="838200" y="1582364"/>
            <a:ext cx="5186081" cy="4808257"/>
          </a:xfrm>
        </p:spPr>
        <p:txBody>
          <a:bodyPr vert="horz" lIns="91440" tIns="45720" rIns="91440" bIns="45720" rtlCol="0" anchor="t">
            <a:noAutofit/>
          </a:bodyPr>
          <a:lstStyle/>
          <a:p>
            <a:pPr marL="0" indent="0">
              <a:lnSpc>
                <a:spcPct val="100000"/>
              </a:lnSpc>
              <a:buNone/>
            </a:pPr>
            <a:r>
              <a:rPr lang="en-GB" sz="2000">
                <a:latin typeface="Segoe UI Light"/>
              </a:rPr>
              <a:t>Geras apšvietimas yra svarbus svečių ir personalo komfortui, taip pat jūsų įstaigos atmosferai</a:t>
            </a:r>
          </a:p>
          <a:p>
            <a:pPr marL="0" indent="0">
              <a:lnSpc>
                <a:spcPct val="100000"/>
              </a:lnSpc>
              <a:buNone/>
            </a:pPr>
            <a:r>
              <a:rPr lang="en-GB" sz="2000" i="1">
                <a:latin typeface="Segoe UI Light"/>
              </a:rPr>
              <a:t>„Paprastai galima sutaupyti iki 30–40 % apšvietimo nepakenkiant komfortui“.</a:t>
            </a:r>
          </a:p>
          <a:p>
            <a:pPr marL="0" indent="0">
              <a:lnSpc>
                <a:spcPct val="100000"/>
              </a:lnSpc>
              <a:buNone/>
            </a:pPr>
            <a:endParaRPr lang="lt-LT" sz="2000">
              <a:latin typeface="Segoe UI Light" panose="020B0502040204020203" pitchFamily="34" charset="0"/>
              <a:cs typeface="Segoe UI Light" panose="020B0502040204020203" pitchFamily="34" charset="0"/>
            </a:endParaRPr>
          </a:p>
          <a:p>
            <a:pPr marL="0" indent="0">
              <a:lnSpc>
                <a:spcPct val="100000"/>
              </a:lnSpc>
              <a:buNone/>
            </a:pPr>
            <a:r>
              <a:rPr lang="en-GB" sz="2000">
                <a:latin typeface="Segoe UI Light"/>
              </a:rPr>
              <a:t>Prieš pasirenkant technologiją, pagalvokite apie apšvietimą ir jo ryškumą!</a:t>
            </a:r>
          </a:p>
          <a:p>
            <a:pPr marL="0" indent="0">
              <a:lnSpc>
                <a:spcPct val="100000"/>
              </a:lnSpc>
              <a:buNone/>
            </a:pPr>
            <a:endParaRPr lang="lt-LT" sz="2000">
              <a:latin typeface="Segoe UI Light" panose="020B0502040204020203" pitchFamily="34" charset="0"/>
              <a:cs typeface="Segoe UI Light" panose="020B0502040204020203" pitchFamily="34" charset="0"/>
            </a:endParaRPr>
          </a:p>
          <a:p>
            <a:pPr marL="0" indent="0">
              <a:lnSpc>
                <a:spcPct val="100000"/>
              </a:lnSpc>
              <a:buNone/>
            </a:pPr>
            <a:r>
              <a:rPr lang="en-GB" sz="2000">
                <a:latin typeface="Segoe UI Light"/>
              </a:rPr>
              <a:t>Sekcionavimas, dienos šviesos mažinimas, judesio detektoriai, pritemdikliai padidina efektyvumą!</a:t>
            </a:r>
          </a:p>
          <a:p>
            <a:pPr marL="0" indent="0">
              <a:lnSpc>
                <a:spcPct val="100000"/>
              </a:lnSpc>
              <a:buNone/>
            </a:pPr>
            <a:r>
              <a:rPr lang="en-GB" sz="2000">
                <a:latin typeface="Segoe UI Light"/>
              </a:rPr>
              <a:t>Atminkite, kad šviesa yra funkcija!</a:t>
            </a:r>
          </a:p>
          <a:p>
            <a:pPr marL="0" indent="0">
              <a:lnSpc>
                <a:spcPct val="100000"/>
              </a:lnSpc>
              <a:buNone/>
            </a:pPr>
            <a:endParaRPr lang="lt-LT" sz="2000">
              <a:latin typeface="Segoe UI Light" panose="020B0502040204020203" pitchFamily="34" charset="0"/>
              <a:cs typeface="Segoe UI Light" panose="020B0502040204020203" pitchFamily="34" charset="0"/>
            </a:endParaRPr>
          </a:p>
        </p:txBody>
      </p:sp>
      <p:sp>
        <p:nvSpPr>
          <p:cNvPr id="5" name="textruta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7833C0B-8B94-4F97-BE05-46B7813F251A}"/>
              </a:ext>
            </a:extLst>
          </p:cNvPr>
          <p:cNvSpPr txBox="1"/>
          <p:nvPr/>
        </p:nvSpPr>
        <p:spPr>
          <a:xfrm>
            <a:off x="6498609" y="6191533"/>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200"/>
              <a:t>Nuotrauka: </a:t>
            </a:r>
            <a:r>
              <a:rPr lang="sv-SE" sz="1200">
                <a:hlinkClick r:id="rId3"/>
              </a:rPr>
              <a:t>Tony Yakovlenko</a:t>
            </a:r>
            <a:r>
              <a:rPr lang="sv-SE" sz="1200">
                <a:hlinkClick r:id="rId4"/>
              </a:rPr>
              <a:t>, Unsplash</a:t>
            </a:r>
            <a:endParaRPr lang="lt-LT" sz="1200"/>
          </a:p>
        </p:txBody>
      </p:sp>
      <p:pic>
        <p:nvPicPr>
          <p:cNvPr id="6" name="Bildobjekt 6" descr="En bild som visar vägg, tak, inomhus&#10;&#10;Beskrivning genererad med mycket hög exakthet">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BC4636E-77A2-4A4F-9894-77D8B7312AD7}"/>
              </a:ext>
            </a:extLst>
          </p:cNvPr>
          <p:cNvPicPr>
            <a:picLocks noChangeAspect="1"/>
          </p:cNvPicPr>
          <p:nvPr/>
        </p:nvPicPr>
        <p:blipFill>
          <a:blip r:embed="rId5" cstate="print"/>
          <a:stretch>
            <a:fillRect/>
          </a:stretch>
        </p:blipFill>
        <p:spPr>
          <a:xfrm>
            <a:off x="6310645" y="1844246"/>
            <a:ext cx="5687766" cy="4283306"/>
          </a:xfrm>
          <a:prstGeom prst="rect">
            <a:avLst/>
          </a:prstGeom>
        </p:spPr>
      </p:pic>
    </p:spTree>
    <p:extLst>
      <p:ext uri="{BB962C8B-B14F-4D97-AF65-F5344CB8AC3E}">
        <p14:creationId xmlns:p14="http://schemas.microsoft.com/office/powerpoint/2010/main" val="418883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85E9E81-6FE0-40B8-AE80-8CBBCEE26EDF}"/>
              </a:ext>
            </a:extLst>
          </p:cNvPr>
          <p:cNvSpPr/>
          <p:nvPr/>
        </p:nvSpPr>
        <p:spPr>
          <a:xfrm>
            <a:off x="2584791" y="1861638"/>
            <a:ext cx="8981330" cy="4524315"/>
          </a:xfrm>
          <a:prstGeom prst="rect">
            <a:avLst/>
          </a:prstGeom>
        </p:spPr>
        <p:txBody>
          <a:bodyPr wrap="square" anchor="t">
            <a:spAutoFit/>
          </a:bodyPr>
          <a:lstStyle/>
          <a:p>
            <a:endParaRPr lang="lt-LT" altLang="sv-SE"/>
          </a:p>
          <a:p>
            <a:r>
              <a:rPr lang="sv-SE" altLang="sv-SE" b="1"/>
              <a:t>Šviesos lygis </a:t>
            </a:r>
            <a:r>
              <a:rPr dirty="0" smtClean="0"/>
              <a:t>– </a:t>
            </a:r>
            <a:r>
              <a:rPr lang="sv-SE" altLang="sv-SE"/>
              <a:t>kiek šviesu ar tamsu yra kambaryje</a:t>
            </a:r>
            <a:endParaRPr lang="lt-LT" altLang="sv-SE">
              <a:cs typeface="Calibri"/>
            </a:endParaRPr>
          </a:p>
          <a:p>
            <a:endParaRPr lang="lt-LT" altLang="sv-SE"/>
          </a:p>
          <a:p>
            <a:r>
              <a:rPr lang="sv-SE" altLang="sv-SE" b="1"/>
              <a:t>Šviesos pasiskirsty</a:t>
            </a:r>
            <a:r>
              <a:rPr dirty="0" smtClean="0"/>
              <a:t>mas – </a:t>
            </a:r>
            <a:r>
              <a:rPr lang="sv-SE" altLang="sv-SE"/>
              <a:t>ten, kur tamsiausia ir šviesiausia</a:t>
            </a:r>
            <a:endParaRPr lang="lt-LT" altLang="sv-SE">
              <a:cs typeface="Calibri"/>
            </a:endParaRPr>
          </a:p>
          <a:p>
            <a:endParaRPr lang="lt-LT" altLang="sv-SE"/>
          </a:p>
          <a:p>
            <a:r>
              <a:rPr lang="sv-SE" altLang="sv-SE" b="1"/>
              <a:t>Šešėliai </a:t>
            </a:r>
            <a:r>
              <a:rPr dirty="0" smtClean="0"/>
              <a:t>– </a:t>
            </a:r>
            <a:r>
              <a:rPr lang="sv-SE" altLang="sv-SE"/>
              <a:t>kur </a:t>
            </a:r>
            <a:r>
              <a:rPr dirty="0" smtClean="0"/>
              <a:t>jie </a:t>
            </a:r>
            <a:r>
              <a:rPr lang="sv-SE" altLang="sv-SE"/>
              <a:t>patenka </a:t>
            </a:r>
            <a:r>
              <a:rPr dirty="0" smtClean="0"/>
              <a:t>ir jų </a:t>
            </a:r>
            <a:r>
              <a:rPr lang="sv-SE" altLang="sv-SE"/>
              <a:t>pobūdis</a:t>
            </a:r>
            <a:endParaRPr lang="lt-LT" altLang="sv-SE">
              <a:cs typeface="Calibri"/>
            </a:endParaRPr>
          </a:p>
          <a:p>
            <a:endParaRPr lang="lt-LT" altLang="sv-SE"/>
          </a:p>
          <a:p>
            <a:r>
              <a:rPr lang="sv-SE" altLang="sv-SE" b="1"/>
              <a:t>Atspindžiai </a:t>
            </a:r>
            <a:r>
              <a:rPr dirty="0" smtClean="0"/>
              <a:t>– </a:t>
            </a:r>
            <a:r>
              <a:rPr lang="sv-SE" altLang="sv-SE"/>
              <a:t>kur </a:t>
            </a:r>
            <a:r>
              <a:rPr dirty="0" smtClean="0"/>
              <a:t>jie </a:t>
            </a:r>
            <a:r>
              <a:rPr lang="sv-SE" altLang="sv-SE"/>
              <a:t>yra </a:t>
            </a:r>
            <a:r>
              <a:rPr dirty="0" smtClean="0"/>
              <a:t>ir </a:t>
            </a:r>
            <a:r>
              <a:rPr lang="sv-SE" altLang="sv-SE"/>
              <a:t>koks </a:t>
            </a:r>
            <a:r>
              <a:rPr dirty="0" smtClean="0"/>
              <a:t>jų </a:t>
            </a:r>
            <a:r>
              <a:rPr lang="sv-SE" altLang="sv-SE"/>
              <a:t>pobūdis</a:t>
            </a:r>
            <a:endParaRPr lang="lt-LT" altLang="sv-SE">
              <a:cs typeface="Calibri"/>
            </a:endParaRPr>
          </a:p>
          <a:p>
            <a:endParaRPr lang="lt-LT" altLang="sv-SE"/>
          </a:p>
          <a:p>
            <a:r>
              <a:rPr lang="sv-SE" altLang="sv-SE" b="1"/>
              <a:t>Akinimas </a:t>
            </a:r>
            <a:r>
              <a:rPr dirty="0" smtClean="0"/>
              <a:t>– </a:t>
            </a:r>
            <a:r>
              <a:rPr lang="sv-SE" altLang="sv-SE"/>
              <a:t>kur jis yra </a:t>
            </a:r>
            <a:r>
              <a:rPr dirty="0" smtClean="0"/>
              <a:t>ir </a:t>
            </a:r>
            <a:r>
              <a:rPr lang="sv-SE" altLang="sv-SE"/>
              <a:t>kiek jis pastebimas</a:t>
            </a:r>
            <a:endParaRPr lang="lt-LT" altLang="sv-SE">
              <a:cs typeface="Calibri"/>
            </a:endParaRPr>
          </a:p>
          <a:p>
            <a:endParaRPr lang="lt-LT" altLang="sv-SE"/>
          </a:p>
          <a:p>
            <a:r>
              <a:rPr lang="sv-SE" altLang="sv-SE" b="1"/>
              <a:t>Šviesos spalva</a:t>
            </a:r>
            <a:r>
              <a:rPr dirty="0" smtClean="0"/>
              <a:t> – kaip </a:t>
            </a:r>
            <a:r>
              <a:rPr lang="sv-SE" altLang="sv-SE"/>
              <a:t>suvokiama </a:t>
            </a:r>
            <a:r>
              <a:rPr dirty="0" smtClean="0"/>
              <a:t>šviesos </a:t>
            </a:r>
            <a:r>
              <a:rPr lang="sv-SE" altLang="sv-SE"/>
              <a:t>spalva</a:t>
            </a:r>
            <a:endParaRPr lang="lt-LT" altLang="sv-SE">
              <a:cs typeface="Calibri"/>
            </a:endParaRPr>
          </a:p>
          <a:p>
            <a:endParaRPr lang="lt-LT" altLang="sv-SE"/>
          </a:p>
          <a:p>
            <a:r>
              <a:rPr lang="sv-SE" altLang="sv-SE" b="1"/>
              <a:t>Paviršiaus spalva</a:t>
            </a:r>
            <a:r>
              <a:rPr dirty="0" smtClean="0"/>
              <a:t> – </a:t>
            </a:r>
            <a:r>
              <a:rPr lang="sv-SE" altLang="sv-SE"/>
              <a:t>ar paviršiaus spalva atrodo natūrali ar iškraipyta</a:t>
            </a:r>
            <a:endParaRPr lang="lt-LT" altLang="sv-SE">
              <a:cs typeface="Calibri"/>
            </a:endParaRPr>
          </a:p>
          <a:p>
            <a:r>
              <a:t/>
            </a:r>
            <a:br/>
            <a:endParaRPr lang="lt-LT"/>
          </a:p>
        </p:txBody>
      </p:sp>
      <p:sp>
        <p:nvSpPr>
          <p:cNvPr id="5" name="Rectangl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0B5EDCF-0E71-4F57-AE41-8556315040E6}"/>
              </a:ext>
            </a:extLst>
          </p:cNvPr>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655AD8E-440B-4EE0-8847-48A4A0318E3F}"/>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a:solidFill>
                  <a:schemeClr val="bg1"/>
                </a:solidFill>
                <a:latin typeface="Segoe UI Light"/>
              </a:rPr>
              <a:t>Supraskite 7 pagrindines šviesos sąvokas!</a:t>
            </a:r>
            <a:endParaRPr lang="lt-LT">
              <a:solidFill>
                <a:schemeClr val="bg1"/>
              </a:solidFill>
            </a:endParaRPr>
          </a:p>
        </p:txBody>
      </p:sp>
    </p:spTree>
    <p:extLst>
      <p:ext uri="{BB962C8B-B14F-4D97-AF65-F5344CB8AC3E}">
        <p14:creationId xmlns:p14="http://schemas.microsoft.com/office/powerpoint/2010/main" val="71841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0B5EDCF-0E71-4F57-AE41-8556315040E6}"/>
              </a:ext>
            </a:extLst>
          </p:cNvPr>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3" name="Ilusion.avi">
            <a:hlinkClick r:id="" action="ppaction://media"/>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4570BA1-D62A-4168-B256-FB3DBDD3FFEE}"/>
              </a:ext>
            </a:extLst>
          </p:cNvPr>
          <p:cNvPicPr>
            <a:picLocks noRot="1" noChangeAspect="1" noChangeArrowheads="1"/>
          </p:cNvPicPr>
          <p:nvPr>
            <a:videoFile r:link="rId1"/>
          </p:nvPr>
        </p:nvPicPr>
        <p:blipFill>
          <a:blip r:embed="rId4" cstate="print">
            <a:extLst>
              <a:ext uri="{28A0092B-C50C-407E-A947-70E740481C1C}">
                <a14:useLocalDpi xmlns:a14="http://schemas.microsoft.com/office/drawing/2010/main" val="0"/>
              </a:ext>
            </a:extLst>
          </a:blip>
          <a:srcRect l="3125" t="7597" r="2689" b="2420"/>
          <a:stretch>
            <a:fillRect/>
          </a:stretch>
        </p:blipFill>
        <p:spPr bwMode="auto">
          <a:xfrm>
            <a:off x="1958613" y="1209354"/>
            <a:ext cx="7814873" cy="610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044A882-FDC7-4880-8DAC-244B3DA78A80}"/>
              </a:ext>
            </a:extLst>
          </p:cNvPr>
          <p:cNvGrpSpPr>
            <a:grpSpLocks/>
          </p:cNvGrpSpPr>
          <p:nvPr/>
        </p:nvGrpSpPr>
        <p:grpSpPr bwMode="auto">
          <a:xfrm>
            <a:off x="4979938" y="2459704"/>
            <a:ext cx="1914061" cy="3157872"/>
            <a:chOff x="2245" y="935"/>
            <a:chExt cx="1134" cy="1996"/>
          </a:xfrm>
          <a:solidFill>
            <a:srgbClr val="000000"/>
          </a:solidFill>
        </p:grpSpPr>
        <p:sp>
          <p:nvSpPr>
            <p:cNvPr id="9" name="Rectangle 1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3CF03BA-90B2-49DD-8D71-D0162DAED65C}"/>
                </a:ext>
              </a:extLst>
            </p:cNvPr>
            <p:cNvSpPr>
              <a:spLocks noChangeArrowheads="1"/>
            </p:cNvSpPr>
            <p:nvPr/>
          </p:nvSpPr>
          <p:spPr bwMode="auto">
            <a:xfrm>
              <a:off x="2245" y="935"/>
              <a:ext cx="363" cy="1996"/>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10" name="Rectangle 1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689B635-6148-4C76-85C5-A49D5EF70FFC}"/>
                </a:ext>
              </a:extLst>
            </p:cNvPr>
            <p:cNvSpPr>
              <a:spLocks noChangeArrowheads="1"/>
            </p:cNvSpPr>
            <p:nvPr/>
          </p:nvSpPr>
          <p:spPr bwMode="auto">
            <a:xfrm>
              <a:off x="3016" y="935"/>
              <a:ext cx="363" cy="1996"/>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11" name="Rectangle 1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E7220DB-060C-4E22-8D65-0F8F6FB22D63}"/>
                </a:ext>
              </a:extLst>
            </p:cNvPr>
            <p:cNvSpPr>
              <a:spLocks noChangeArrowheads="1"/>
            </p:cNvSpPr>
            <p:nvPr/>
          </p:nvSpPr>
          <p:spPr bwMode="auto">
            <a:xfrm>
              <a:off x="2472" y="935"/>
              <a:ext cx="635" cy="363"/>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12" name="Rectangle 1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597A8A1-3512-4E92-A11D-FBF7D3A9E536}"/>
                </a:ext>
              </a:extLst>
            </p:cNvPr>
            <p:cNvSpPr>
              <a:spLocks noChangeArrowheads="1"/>
            </p:cNvSpPr>
            <p:nvPr/>
          </p:nvSpPr>
          <p:spPr bwMode="auto">
            <a:xfrm>
              <a:off x="2517" y="2432"/>
              <a:ext cx="635" cy="499"/>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13" name="Rectangle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223981C-0EA9-47C8-A65E-0407947A28C1}"/>
                </a:ext>
              </a:extLst>
            </p:cNvPr>
            <p:cNvSpPr>
              <a:spLocks noChangeArrowheads="1"/>
            </p:cNvSpPr>
            <p:nvPr/>
          </p:nvSpPr>
          <p:spPr bwMode="auto">
            <a:xfrm>
              <a:off x="2517" y="1570"/>
              <a:ext cx="635" cy="545"/>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grpSp>
    </p:spTree>
    <p:extLst>
      <p:ext uri="{BB962C8B-B14F-4D97-AF65-F5344CB8AC3E}">
        <p14:creationId xmlns:p14="http://schemas.microsoft.com/office/powerpoint/2010/main" val="51870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9"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5DE13C0-FCE8-470B-84D4-CEC04D69829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240" y="2112726"/>
            <a:ext cx="3049935" cy="4043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Bildobjekt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B7B9AE6-0937-47C4-BC19-5663B8CE4E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7880" y="2112726"/>
            <a:ext cx="3958466" cy="4044233"/>
          </a:xfrm>
          <a:prstGeom prst="rect">
            <a:avLst/>
          </a:prstGeom>
        </p:spPr>
      </p:pic>
      <p:sp>
        <p:nvSpPr>
          <p:cNvPr id="5" name="textruta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F4A27C1-22D2-4D54-9732-0B20504241D6}"/>
              </a:ext>
            </a:extLst>
          </p:cNvPr>
          <p:cNvSpPr txBox="1"/>
          <p:nvPr/>
        </p:nvSpPr>
        <p:spPr>
          <a:xfrm>
            <a:off x="1738184" y="6402858"/>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200"/>
              <a:t>Nuotrauka: Roger Gunnarsson</a:t>
            </a:r>
          </a:p>
        </p:txBody>
      </p:sp>
      <p:sp>
        <p:nvSpPr>
          <p:cNvPr id="6" name="textruta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2138C9F-3BA5-4C45-8443-6E6A2ADAE1CB}"/>
              </a:ext>
            </a:extLst>
          </p:cNvPr>
          <p:cNvSpPr txBox="1"/>
          <p:nvPr/>
        </p:nvSpPr>
        <p:spPr>
          <a:xfrm>
            <a:off x="5958789" y="6308896"/>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200"/>
              <a:t>Nuotrauka: Roger Gunnarsson</a:t>
            </a:r>
          </a:p>
        </p:txBody>
      </p:sp>
      <p:sp>
        <p:nvSpPr>
          <p:cNvPr id="8" name="Rectangl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B5DFE09-BF57-48E4-990C-2527B42685AF}"/>
              </a:ext>
            </a:extLst>
          </p:cNvPr>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28100A4-5DF7-428D-ADD0-FBB3713AEB84}"/>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a:solidFill>
                  <a:schemeClr val="bg1"/>
                </a:solidFill>
                <a:latin typeface="Segoe UI Light"/>
              </a:rPr>
              <a:t>Silpnaregiai</a:t>
            </a:r>
            <a:endParaRPr lang="lt-LT"/>
          </a:p>
        </p:txBody>
      </p:sp>
    </p:spTree>
    <p:extLst>
      <p:ext uri="{BB962C8B-B14F-4D97-AF65-F5344CB8AC3E}">
        <p14:creationId xmlns:p14="http://schemas.microsoft.com/office/powerpoint/2010/main" val="25423251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9E04F8A-3B2B-4238-BDD3-5E5CE40D41E1}"/>
              </a:ext>
            </a:extLst>
          </p:cNvPr>
          <p:cNvSpPr txBox="1">
            <a:spLocks/>
          </p:cNvSpPr>
          <p:nvPr/>
        </p:nvSpPr>
        <p:spPr>
          <a:xfrm>
            <a:off x="1866679" y="2525121"/>
            <a:ext cx="6296527" cy="4034927"/>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dirty="0" smtClean="0"/>
              <a:t>Reikia 7 kartų daugiau šviesos nei vaikams</a:t>
            </a:r>
            <a:endParaRPr lang="lt-LT"/>
          </a:p>
          <a:p>
            <a:r>
              <a:rPr dirty="0" smtClean="0"/>
              <a:t>Kontrastai yra svarbūs</a:t>
            </a:r>
            <a:endParaRPr lang="lt-LT">
              <a:cs typeface="Calibri"/>
            </a:endParaRPr>
          </a:p>
          <a:p>
            <a:r>
              <a:rPr dirty="0" smtClean="0"/>
              <a:t>Pašalinkite atspindžius</a:t>
            </a:r>
            <a:endParaRPr lang="lt-LT">
              <a:cs typeface="Calibri"/>
            </a:endParaRPr>
          </a:p>
          <a:p>
            <a:r>
              <a:rPr dirty="0" smtClean="0"/>
              <a:t>Pasirinkite tinkamą spalvų temperatūrą kitam tikslui</a:t>
            </a:r>
            <a:endParaRPr lang="lt-LT">
              <a:cs typeface="Calibri"/>
            </a:endParaRPr>
          </a:p>
        </p:txBody>
      </p:sp>
      <p:sp>
        <p:nvSpPr>
          <p:cNvPr id="3" name="Rectangl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AD7A3EB-6C42-40FC-8D4C-54AAECCEF33D}"/>
              </a:ext>
            </a:extLst>
          </p:cNvPr>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346FB68-CE61-4017-812B-AA8750B54712}"/>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a:solidFill>
                  <a:schemeClr val="bg1"/>
                </a:solidFill>
                <a:latin typeface="Segoe UI Light"/>
              </a:rPr>
              <a:t>Apšvietimas senyvo amžiaus ar regos negalią turintiems žmonėms</a:t>
            </a:r>
            <a:endParaRPr lang="lt-LT">
              <a:solidFill>
                <a:schemeClr val="bg1"/>
              </a:solidFill>
            </a:endParaRPr>
          </a:p>
        </p:txBody>
      </p:sp>
    </p:spTree>
    <p:extLst>
      <p:ext uri="{BB962C8B-B14F-4D97-AF65-F5344CB8AC3E}">
        <p14:creationId xmlns:p14="http://schemas.microsoft.com/office/powerpoint/2010/main" val="23967981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p:txBody>
          <a:bodyPr vert="horz" lIns="91440" tIns="45720" rIns="91440" bIns="45720" rtlCol="0" anchor="ctr">
            <a:normAutofit/>
          </a:bodyPr>
          <a:lstStyle/>
          <a:p>
            <a:r>
              <a:rPr lang="en-GB" sz="2800">
                <a:solidFill>
                  <a:schemeClr val="bg1"/>
                </a:solidFill>
                <a:latin typeface="Segoe UI Light"/>
              </a:rPr>
              <a:t>Apšvietimo valdymas</a:t>
            </a:r>
            <a:endParaRPr lang="lt-LT" sz="2800">
              <a:solidFill>
                <a:schemeClr val="bg1"/>
              </a:solidFill>
              <a:latin typeface="Segoe UI Light" panose="020B0502040204020203" pitchFamily="34" charset="0"/>
              <a:cs typeface="Segoe UI Light" panose="020B0502040204020203" pitchFamily="34" charset="0"/>
            </a:endParaRPr>
          </a:p>
        </p:txBody>
      </p:sp>
      <p:sp>
        <p:nvSpPr>
          <p:cNvPr id="3" name="Content Placeholder 2"/>
          <p:cNvSpPr>
            <a:spLocks noGrp="1"/>
          </p:cNvSpPr>
          <p:nvPr>
            <p:ph idx="1"/>
          </p:nvPr>
        </p:nvSpPr>
        <p:spPr>
          <a:xfrm>
            <a:off x="838200" y="1578278"/>
            <a:ext cx="5512496" cy="5158188"/>
          </a:xfrm>
        </p:spPr>
        <p:txBody>
          <a:bodyPr vert="horz" lIns="91440" tIns="45720" rIns="91440" bIns="45720" rtlCol="0" anchor="t">
            <a:noAutofit/>
          </a:bodyPr>
          <a:lstStyle/>
          <a:p>
            <a:pPr marL="0" indent="0">
              <a:lnSpc>
                <a:spcPct val="100000"/>
              </a:lnSpc>
              <a:buNone/>
            </a:pPr>
            <a:r>
              <a:rPr lang="en-US" sz="2000">
                <a:latin typeface="Segoe UI Light"/>
              </a:rPr>
              <a:t>Patogu pritaikyti apšvietimą prie poreikių lengvai pasiekiant valdymo įrangą arba automatiškai valdyti apšvietimą naudojant: </a:t>
            </a:r>
            <a:endParaRPr lang="lt-LT" sz="2000">
              <a:latin typeface="Segoe UI Light" panose="020B0502040204020203" pitchFamily="34" charset="0"/>
              <a:cs typeface="Segoe UI Light" panose="020B0502040204020203" pitchFamily="34" charset="0"/>
            </a:endParaRPr>
          </a:p>
          <a:p>
            <a:pPr marL="0" indent="0">
              <a:lnSpc>
                <a:spcPct val="100000"/>
              </a:lnSpc>
              <a:buNone/>
            </a:pPr>
            <a:r>
              <a:rPr lang="en-US" sz="2000">
                <a:latin typeface="Segoe UI Light"/>
              </a:rPr>
              <a:t>∙ mygtukus ir pritemdiklius</a:t>
            </a:r>
          </a:p>
          <a:p>
            <a:pPr marL="0" indent="0">
              <a:lnSpc>
                <a:spcPct val="100000"/>
              </a:lnSpc>
              <a:buNone/>
            </a:pPr>
            <a:r>
              <a:rPr lang="en-US" sz="2000">
                <a:latin typeface="Segoe UI Light"/>
              </a:rPr>
              <a:t>∙ Laikas / valandos</a:t>
            </a:r>
            <a:endParaRPr lang="lt-LT" sz="2000">
              <a:latin typeface="Segoe UI Light" panose="020B0502040204020203" pitchFamily="34" charset="0"/>
              <a:cs typeface="Segoe UI Light" panose="020B0502040204020203" pitchFamily="34" charset="0"/>
            </a:endParaRPr>
          </a:p>
          <a:p>
            <a:pPr marL="0" indent="0">
              <a:lnSpc>
                <a:spcPct val="100000"/>
              </a:lnSpc>
              <a:buNone/>
            </a:pPr>
            <a:r>
              <a:rPr lang="en-US" sz="2000">
                <a:latin typeface="Segoe UI Light"/>
              </a:rPr>
              <a:t>∙ Išjungtas automatinis apšvietimas</a:t>
            </a:r>
            <a:endParaRPr lang="lt-LT" sz="2000">
              <a:latin typeface="Segoe UI Light" panose="020B0502040204020203" pitchFamily="34" charset="0"/>
              <a:cs typeface="Segoe UI Light" panose="020B0502040204020203" pitchFamily="34" charset="0"/>
            </a:endParaRPr>
          </a:p>
          <a:p>
            <a:pPr marL="0" indent="0">
              <a:lnSpc>
                <a:spcPct val="100000"/>
              </a:lnSpc>
              <a:buNone/>
            </a:pPr>
            <a:r>
              <a:rPr lang="en-US" sz="2000">
                <a:latin typeface="Segoe UI Light"/>
              </a:rPr>
              <a:t>∙ Prieblandos jungiklis</a:t>
            </a:r>
          </a:p>
          <a:p>
            <a:pPr marL="0" indent="0">
              <a:lnSpc>
                <a:spcPct val="100000"/>
              </a:lnSpc>
              <a:buNone/>
            </a:pPr>
            <a:r>
              <a:rPr lang="en-US" sz="2000">
                <a:latin typeface="Segoe UI Light"/>
              </a:rPr>
              <a:t>∙ Judesio monitorius arba buvimo jutiklis</a:t>
            </a:r>
          </a:p>
          <a:p>
            <a:pPr marL="0" indent="0">
              <a:lnSpc>
                <a:spcPct val="100000"/>
              </a:lnSpc>
              <a:buNone/>
            </a:pPr>
            <a:r>
              <a:rPr lang="en-US" sz="2000">
                <a:latin typeface="Segoe UI Light"/>
              </a:rPr>
              <a:t>Naudokite suskirstymą į sektorius pagal poreikius</a:t>
            </a:r>
          </a:p>
          <a:p>
            <a:pPr marL="0" indent="0">
              <a:lnSpc>
                <a:spcPct val="100000"/>
              </a:lnSpc>
              <a:buNone/>
            </a:pPr>
            <a:r>
              <a:rPr lang="en-US" sz="2000">
                <a:latin typeface="Segoe UI Light"/>
              </a:rPr>
              <a:t>∙ Padalinkite apšvietimą į zonas</a:t>
            </a:r>
          </a:p>
          <a:p>
            <a:pPr marL="0" indent="0">
              <a:lnSpc>
                <a:spcPct val="100000"/>
              </a:lnSpc>
              <a:buNone/>
            </a:pPr>
            <a:r>
              <a:rPr lang="en-US" sz="2000">
                <a:latin typeface="Segoe UI Light"/>
              </a:rPr>
              <a:t>∙ Automatinis apšvietimo lygio valdymas</a:t>
            </a:r>
          </a:p>
          <a:p>
            <a:pPr marL="0" indent="0">
              <a:lnSpc>
                <a:spcPct val="100000"/>
              </a:lnSpc>
              <a:buNone/>
            </a:pPr>
            <a:r>
              <a:rPr lang="en-US" sz="2000">
                <a:latin typeface="Segoe UI Light"/>
              </a:rPr>
              <a:t>Dienos šviesos valdymas</a:t>
            </a:r>
            <a:endParaRPr lang="lt-LT" sz="2000">
              <a:latin typeface="Segoe UI Light" panose="020B0502040204020203" pitchFamily="34" charset="0"/>
              <a:cs typeface="Segoe UI Light" panose="020B0502040204020203" pitchFamily="34" charset="0"/>
            </a:endParaRPr>
          </a:p>
        </p:txBody>
      </p:sp>
      <p:pic>
        <p:nvPicPr>
          <p:cNvPr id="6" name="Bildobjekt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5A4F536-37D7-4CE7-8BB8-1022AF320AA3}"/>
              </a:ext>
            </a:extLst>
          </p:cNvPr>
          <p:cNvPicPr>
            <a:picLocks noChangeAspect="1"/>
          </p:cNvPicPr>
          <p:nvPr/>
        </p:nvPicPr>
        <p:blipFill>
          <a:blip r:embed="rId3" cstate="print"/>
          <a:stretch>
            <a:fillRect/>
          </a:stretch>
        </p:blipFill>
        <p:spPr>
          <a:xfrm>
            <a:off x="7186918" y="1319936"/>
            <a:ext cx="4742378" cy="4961120"/>
          </a:xfrm>
          <a:prstGeom prst="rect">
            <a:avLst/>
          </a:prstGeom>
        </p:spPr>
      </p:pic>
      <p:sp>
        <p:nvSpPr>
          <p:cNvPr id="5" name="textruta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B02B3D7-4313-47E2-81F8-CA0B8D1D7017}"/>
              </a:ext>
            </a:extLst>
          </p:cNvPr>
          <p:cNvSpPr txBox="1"/>
          <p:nvPr/>
        </p:nvSpPr>
        <p:spPr>
          <a:xfrm>
            <a:off x="7465325" y="6350757"/>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200"/>
              <a:t>Nuotrauka: </a:t>
            </a:r>
            <a:r>
              <a:rPr lang="sv-SE" sz="1200">
                <a:hlinkClick r:id="rId4"/>
              </a:rPr>
              <a:t>Toa Heftiba</a:t>
            </a:r>
            <a:r>
              <a:rPr lang="sv-SE" sz="1200"/>
              <a:t>,  </a:t>
            </a:r>
            <a:r>
              <a:rPr lang="sv-SE" sz="1200">
                <a:hlinkClick r:id="rId5"/>
              </a:rPr>
              <a:t>Unsplash</a:t>
            </a:r>
            <a:endParaRPr lang="lt-LT" sz="1200"/>
          </a:p>
        </p:txBody>
      </p:sp>
    </p:spTree>
    <p:extLst>
      <p:ext uri="{BB962C8B-B14F-4D97-AF65-F5344CB8AC3E}">
        <p14:creationId xmlns:p14="http://schemas.microsoft.com/office/powerpoint/2010/main" val="20524855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C81473B-211A-4DB1-9BB8-82B9ABAC9D15}"/>
              </a:ext>
            </a:extLst>
          </p:cNvPr>
          <p:cNvSpPr>
            <a:spLocks noGrp="1"/>
          </p:cNvSpPr>
          <p:nvPr>
            <p:ph type="title"/>
          </p:nvPr>
        </p:nvSpPr>
        <p:spPr>
          <a:xfrm>
            <a:off x="838200" y="365125"/>
            <a:ext cx="10515600" cy="1325563"/>
          </a:xfrm>
        </p:spPr>
        <p:txBody>
          <a:bodyPr/>
          <a:lstStyle/>
          <a:p>
            <a:endParaRPr lang="sv-SE"/>
          </a:p>
        </p:txBody>
      </p:sp>
      <p:sp>
        <p:nvSpPr>
          <p:cNvPr id="4" name="Platshållare för innehåll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BE9B354-13FA-4C99-963F-0A3F3FAC61E5}"/>
              </a:ext>
            </a:extLst>
          </p:cNvPr>
          <p:cNvSpPr txBox="1">
            <a:spLocks/>
          </p:cNvSpPr>
          <p:nvPr/>
        </p:nvSpPr>
        <p:spPr>
          <a:xfrm>
            <a:off x="692727" y="1663411"/>
            <a:ext cx="10806546" cy="4831334"/>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dirty="0" smtClean="0"/>
              <a:t>Poreikis tvarkyti vandenį, taip pat vandens trūkumas!</a:t>
            </a:r>
          </a:p>
          <a:p>
            <a:r>
              <a:rPr dirty="0" smtClean="0"/>
              <a:t>Vandens kokybė pagal poreikį?</a:t>
            </a:r>
            <a:r>
              <a:rPr dirty="0"/>
              <a:t/>
            </a:r>
            <a:br>
              <a:rPr dirty="0"/>
            </a:br>
            <a:r>
              <a:rPr dirty="0" smtClean="0"/>
              <a:t>- Pavyzdys: laistymui ir tualetams naudokite lietaus vandenį</a:t>
            </a:r>
          </a:p>
          <a:p>
            <a:r>
              <a:rPr dirty="0" smtClean="0"/>
              <a:t>Vandens taupymo sprendimai</a:t>
            </a:r>
            <a:endParaRPr lang="lt-LT" dirty="0">
              <a:cs typeface="Calibri"/>
            </a:endParaRPr>
          </a:p>
          <a:p>
            <a:r>
              <a:rPr dirty="0" smtClean="0"/>
              <a:t>Vandens valymas</a:t>
            </a:r>
            <a:endParaRPr lang="lt-LT" dirty="0"/>
          </a:p>
          <a:p>
            <a:r>
              <a:rPr dirty="0" smtClean="0"/>
              <a:t>Prisitaikymas prie klimato ir lietaus naudojimas</a:t>
            </a:r>
            <a:endParaRPr lang="lt-LT" dirty="0">
              <a:cs typeface="Calibri"/>
            </a:endParaRPr>
          </a:p>
          <a:p>
            <a:pPr marL="0" indent="0">
              <a:buNone/>
            </a:pPr>
            <a:endParaRPr lang="lt-LT" dirty="0"/>
          </a:p>
          <a:p>
            <a:pPr marL="0" indent="0">
              <a:buNone/>
            </a:pPr>
            <a:r>
              <a:rPr i="1" dirty="0" smtClean="0"/>
              <a:t>Pavyzdys; „Ribersborgs Coldbathhouse“ įrengė dvi regeneracines dušo sistemas („Orbital“), kurios pakartotinai panaudoja vandenį. Naujoji technologija sumažina vandens sunaudojim` maždaug 90 %, o energijos suvartojim` – 80 %. Per du mėnesius buvo sutaupyta daugiau nei 100 000 litrų vandens.</a:t>
            </a:r>
            <a:endParaRPr lang="lt-LT" i="1" dirty="0"/>
          </a:p>
        </p:txBody>
      </p:sp>
      <p:sp>
        <p:nvSpPr>
          <p:cNvPr id="5" name="Rectangl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CCEA13D-5F93-4B8F-BE18-235D9E737D28}"/>
              </a:ext>
            </a:extLst>
          </p:cNvPr>
          <p:cNvSpPr/>
          <p:nvPr/>
        </p:nvSpPr>
        <p:spPr>
          <a:xfrm>
            <a:off x="-1" y="754791"/>
            <a:ext cx="7182853" cy="5335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bg1"/>
                </a:solidFill>
                <a:latin typeface="Segoe UI Light" panose="020B0502040204020203" pitchFamily="34" charset="0"/>
              </a:rPr>
              <a:t>Vandens taupymas </a:t>
            </a:r>
            <a:endParaRPr lang="lt-LT"/>
          </a:p>
        </p:txBody>
      </p:sp>
      <p:sp>
        <p:nvSpPr>
          <p:cNvPr id="7"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7B5D623-E872-453C-8545-6F137E520023}"/>
              </a:ext>
            </a:extLst>
          </p:cNvPr>
          <p:cNvSpPr txBox="1">
            <a:spLocks/>
          </p:cNvSpPr>
          <p:nvPr/>
        </p:nvSpPr>
        <p:spPr>
          <a:xfrm>
            <a:off x="208841" y="346219"/>
            <a:ext cx="11144958" cy="979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lt-LT" sz="2800">
              <a:solidFill>
                <a:schemeClr val="bg1"/>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587368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p:txBody>
          <a:bodyPr>
            <a:normAutofit/>
          </a:bodyPr>
          <a:lstStyle/>
          <a:p>
            <a:r>
              <a:rPr lang="en-GB" sz="2800">
                <a:solidFill>
                  <a:schemeClr val="bg1"/>
                </a:solidFill>
                <a:latin typeface="Segoe UI Light"/>
              </a:rPr>
              <a:t>Žiedinė ekonomika</a:t>
            </a:r>
            <a:endParaRPr lang="lt-LT" sz="2800">
              <a:solidFill>
                <a:schemeClr val="bg1"/>
              </a:solidFill>
              <a:latin typeface="Segoe UI Light" panose="020B0502040204020203" pitchFamily="34" charset="0"/>
              <a:cs typeface="Segoe UI Light" panose="020B0502040204020203" pitchFamily="34" charset="0"/>
            </a:endParaRPr>
          </a:p>
        </p:txBody>
      </p:sp>
      <p:pic>
        <p:nvPicPr>
          <p:cNvPr id="5"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F10FBD8-0AFD-4910-AE51-1AF784A806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178" t="2400" r="9155" b="31600"/>
          <a:stretch/>
        </p:blipFill>
        <p:spPr>
          <a:xfrm>
            <a:off x="6388814" y="1476908"/>
            <a:ext cx="5291130" cy="4329100"/>
          </a:xfrm>
          <a:prstGeom prst="rect">
            <a:avLst/>
          </a:prstGeom>
        </p:spPr>
      </p:pic>
      <p:pic>
        <p:nvPicPr>
          <p:cNvPr id="6" name="Picture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B387818-D058-4AA2-A01A-B26FFA4C4C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11" t="66533"/>
          <a:stretch/>
        </p:blipFill>
        <p:spPr>
          <a:xfrm>
            <a:off x="588939" y="2570919"/>
            <a:ext cx="6132901" cy="2153942"/>
          </a:xfrm>
          <a:prstGeom prst="rect">
            <a:avLst/>
          </a:prstGeom>
        </p:spPr>
      </p:pic>
    </p:spTree>
    <p:extLst>
      <p:ext uri="{BB962C8B-B14F-4D97-AF65-F5344CB8AC3E}">
        <p14:creationId xmlns:p14="http://schemas.microsoft.com/office/powerpoint/2010/main" val="30892320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a:xfrm>
            <a:off x="838200" y="365125"/>
            <a:ext cx="10515600" cy="1325563"/>
          </a:xfrm>
        </p:spPr>
        <p:txBody>
          <a:bodyPr vert="horz" lIns="91440" tIns="45720" rIns="91440" bIns="45720" rtlCol="0" anchor="ctr">
            <a:normAutofit/>
          </a:bodyPr>
          <a:lstStyle/>
          <a:p>
            <a:r>
              <a:rPr lang="en-GB" sz="2800">
                <a:solidFill>
                  <a:schemeClr val="bg1"/>
                </a:solidFill>
                <a:latin typeface="Segoe UI Light"/>
              </a:rPr>
              <a:t>Vandens sunaudojimas</a:t>
            </a:r>
            <a:endParaRPr lang="lt-LT" sz="2800">
              <a:solidFill>
                <a:schemeClr val="bg1"/>
              </a:solidFill>
              <a:latin typeface="Segoe UI Light"/>
              <a:cs typeface="Segoe UI Light"/>
            </a:endParaRPr>
          </a:p>
        </p:txBody>
      </p:sp>
      <p:sp>
        <p:nvSpPr>
          <p:cNvPr id="6" name="Content Placeholder 2"/>
          <p:cNvSpPr txBox="1">
            <a:spLocks/>
          </p:cNvSpPr>
          <p:nvPr/>
        </p:nvSpPr>
        <p:spPr>
          <a:xfrm>
            <a:off x="838200" y="1825625"/>
            <a:ext cx="5186081"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2000">
                <a:latin typeface="Segoe UI Light"/>
              </a:rPr>
              <a:t>Vandenį taupantys dušai labai sumažina patvankos poreikį. Jie gali įmaišyti orą į vandens srovę arba apriboti vandens srautą duše ar iš purkštuko.  </a:t>
            </a:r>
            <a:endParaRPr lang="lt-LT" sz="2000">
              <a:latin typeface="Segoe UI Light" panose="020B0502040204020203" pitchFamily="34" charset="0"/>
              <a:cs typeface="Segoe UI Light" panose="020B0502040204020203" pitchFamily="34" charset="0"/>
            </a:endParaRPr>
          </a:p>
          <a:p>
            <a:pPr marL="0" indent="0">
              <a:lnSpc>
                <a:spcPct val="100000"/>
              </a:lnSpc>
              <a:buNone/>
            </a:pPr>
            <a:r>
              <a:rPr lang="en-GB" sz="2000">
                <a:latin typeface="Segoe UI Light"/>
              </a:rPr>
              <a:t>Su vandenį taupančiais dušais šalto ir karšto vandens suvartojimas gali sumažėti 50–60 %. </a:t>
            </a:r>
            <a:endParaRPr lang="lt-LT" sz="2000">
              <a:latin typeface="Segoe UI Light" panose="020B0502040204020203" pitchFamily="34" charset="0"/>
              <a:cs typeface="Segoe UI Light" panose="020B0502040204020203" pitchFamily="34" charset="0"/>
            </a:endParaRPr>
          </a:p>
          <a:p>
            <a:pPr marL="0" indent="0">
              <a:lnSpc>
                <a:spcPct val="100000"/>
              </a:lnSpc>
              <a:buNone/>
            </a:pPr>
            <a:r>
              <a:rPr lang="en-GB" sz="2000">
                <a:latin typeface="Segoe UI Light"/>
              </a:rPr>
              <a:t>Įrengę čiaupus su jutikliais galite sutaupyti vandens ir energijos.</a:t>
            </a:r>
          </a:p>
          <a:p>
            <a:pPr marL="0" indent="0">
              <a:lnSpc>
                <a:spcPct val="100000"/>
              </a:lnSpc>
              <a:buNone/>
            </a:pPr>
            <a:r>
              <a:rPr lang="en-GB" sz="2000">
                <a:latin typeface="Segoe UI Light"/>
              </a:rPr>
              <a:t>Pirkdami naujas skalbimo mašinas ir indaploves, nepamirškite atsižvelgti į vandens ir energijos suvartojimą!</a:t>
            </a:r>
          </a:p>
        </p:txBody>
      </p:sp>
      <p:sp>
        <p:nvSpPr>
          <p:cNvPr id="3" name="textruta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50CACEF-487B-4B23-93F8-7ED649634E32}"/>
              </a:ext>
            </a:extLst>
          </p:cNvPr>
          <p:cNvSpPr txBox="1"/>
          <p:nvPr/>
        </p:nvSpPr>
        <p:spPr>
          <a:xfrm>
            <a:off x="6290665" y="6045219"/>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200"/>
              <a:t>Nuotrauka:  </a:t>
            </a:r>
            <a:r>
              <a:rPr lang="sv-SE" sz="1200">
                <a:hlinkClick r:id="rId3"/>
              </a:rPr>
              <a:t>Sasikan Ulevik</a:t>
            </a:r>
            <a:r>
              <a:rPr lang="sv-SE" sz="1200">
                <a:hlinkClick r:id="rId4"/>
              </a:rPr>
              <a:t>, Unsplash</a:t>
            </a:r>
            <a:endParaRPr lang="lt-LT" sz="1200"/>
          </a:p>
        </p:txBody>
      </p:sp>
      <p:pic>
        <p:nvPicPr>
          <p:cNvPr id="4" name="Bildobjekt 6" descr="En bild som visar inomhus, diskho, bord, vägg&#10;&#10;Beskrivning genererad med mycket hög exakthet">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9C77003-A852-4CEC-A652-76F3179C32B4}"/>
              </a:ext>
            </a:extLst>
          </p:cNvPr>
          <p:cNvPicPr>
            <a:picLocks noChangeAspect="1"/>
          </p:cNvPicPr>
          <p:nvPr/>
        </p:nvPicPr>
        <p:blipFill rotWithShape="1">
          <a:blip r:embed="rId5" cstate="print"/>
          <a:srcRect r="181" b="2005"/>
          <a:stretch/>
        </p:blipFill>
        <p:spPr>
          <a:xfrm>
            <a:off x="6093942" y="1536236"/>
            <a:ext cx="5976566" cy="4279670"/>
          </a:xfrm>
          <a:prstGeom prst="rect">
            <a:avLst/>
          </a:prstGeom>
        </p:spPr>
      </p:pic>
    </p:spTree>
    <p:extLst>
      <p:ext uri="{BB962C8B-B14F-4D97-AF65-F5344CB8AC3E}">
        <p14:creationId xmlns:p14="http://schemas.microsoft.com/office/powerpoint/2010/main" val="39314470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p:txBody>
          <a:bodyPr vert="horz" lIns="91440" tIns="45720" rIns="91440" bIns="45720" rtlCol="0" anchor="ctr">
            <a:normAutofit/>
          </a:bodyPr>
          <a:lstStyle/>
          <a:p>
            <a:r>
              <a:rPr lang="en-GB" sz="2800">
                <a:solidFill>
                  <a:schemeClr val="bg1"/>
                </a:solidFill>
                <a:latin typeface="Segoe UI Light"/>
              </a:rPr>
              <a:t>Elgsenos pokytis</a:t>
            </a:r>
            <a:endParaRPr lang="lt-LT" sz="2800">
              <a:solidFill>
                <a:schemeClr val="bg1"/>
              </a:solidFill>
              <a:latin typeface="Segoe UI Light" panose="020B0502040204020203" pitchFamily="34" charset="0"/>
              <a:cs typeface="Segoe UI Light" panose="020B0502040204020203" pitchFamily="34" charset="0"/>
            </a:endParaRPr>
          </a:p>
        </p:txBody>
      </p:sp>
      <p:sp>
        <p:nvSpPr>
          <p:cNvPr id="6" name="Content Placeholder 2"/>
          <p:cNvSpPr txBox="1">
            <a:spLocks/>
          </p:cNvSpPr>
          <p:nvPr/>
        </p:nvSpPr>
        <p:spPr>
          <a:xfrm>
            <a:off x="838200" y="1825625"/>
            <a:ext cx="5875751" cy="231606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sz="1900" dirty="0" smtClean="0">
                <a:latin typeface="Segoe UI Light" panose="020B0502040204020203" pitchFamily="34" charset="0"/>
                <a:cs typeface="Segoe UI Light" panose="020B0502040204020203" pitchFamily="34" charset="0"/>
              </a:rPr>
              <a:t>Svarbu įtraukti elgsenos modelius, jei norite taupyti energiją, tačiau juos pakeisti gali būti sunku!</a:t>
            </a:r>
          </a:p>
          <a:p>
            <a:pPr>
              <a:lnSpc>
                <a:spcPct val="100000"/>
              </a:lnSpc>
            </a:pPr>
            <a:r>
              <a:rPr lang="sv-SE" sz="1900" dirty="0">
                <a:latin typeface="Segoe UI Light" panose="020B0502040204020203" pitchFamily="34" charset="0"/>
                <a:cs typeface="Segoe UI Light" panose="020B0502040204020203" pitchFamily="34" charset="0"/>
              </a:rPr>
              <a:t>Mokymas yra svarbus</a:t>
            </a:r>
            <a:endParaRPr lang="lt-LT" sz="1900" dirty="0">
              <a:latin typeface="Segoe UI Light" panose="020B0502040204020203" pitchFamily="34" charset="0"/>
              <a:cs typeface="Segoe UI Light" panose="020B0502040204020203" pitchFamily="34" charset="0"/>
            </a:endParaRPr>
          </a:p>
          <a:p>
            <a:pPr>
              <a:lnSpc>
                <a:spcPct val="100000"/>
              </a:lnSpc>
            </a:pPr>
            <a:r>
              <a:rPr sz="1900" dirty="0" smtClean="0">
                <a:latin typeface="Segoe UI Light" panose="020B0502040204020203" pitchFamily="34" charset="0"/>
                <a:cs typeface="Segoe UI Light" panose="020B0502040204020203" pitchFamily="34" charset="0"/>
              </a:rPr>
              <a:t>Įtraukite darbuotojus ir svečius</a:t>
            </a:r>
            <a:endParaRPr lang="lt-LT" sz="1900" dirty="0">
              <a:latin typeface="Segoe UI Light" panose="020B0502040204020203" pitchFamily="34" charset="0"/>
              <a:cs typeface="Segoe UI Light" panose="020B0502040204020203" pitchFamily="34" charset="0"/>
            </a:endParaRPr>
          </a:p>
          <a:p>
            <a:pPr>
              <a:lnSpc>
                <a:spcPct val="100000"/>
              </a:lnSpc>
            </a:pPr>
            <a:r>
              <a:rPr lang="sv-SE" sz="1900" dirty="0">
                <a:latin typeface="Segoe UI Light" panose="020B0502040204020203" pitchFamily="34" charset="0"/>
                <a:cs typeface="Segoe UI Light" panose="020B0502040204020203" pitchFamily="34" charset="0"/>
              </a:rPr>
              <a:t>Skatinimas – lengva daryti teisingai!</a:t>
            </a:r>
          </a:p>
          <a:p>
            <a:pPr marL="0" indent="0">
              <a:lnSpc>
                <a:spcPct val="100000"/>
              </a:lnSpc>
              <a:buNone/>
            </a:pPr>
            <a:endParaRPr lang="lt-LT" sz="2000" dirty="0">
              <a:latin typeface="Segoe UI Light" panose="020B0502040204020203" pitchFamily="34" charset="0"/>
              <a:cs typeface="Segoe UI Light" panose="020B0502040204020203" pitchFamily="34" charset="0"/>
            </a:endParaRPr>
          </a:p>
        </p:txBody>
      </p:sp>
      <p:pic>
        <p:nvPicPr>
          <p:cNvPr id="3" name="Bildobjekt 3" descr="En bild som visar text, svart tavla&#10;&#10;Beskrivning genererad med mycket hög exakthet">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4022799-8706-4B73-BFD4-89F30C21ECAB}"/>
              </a:ext>
            </a:extLst>
          </p:cNvPr>
          <p:cNvPicPr>
            <a:picLocks noChangeAspect="1"/>
          </p:cNvPicPr>
          <p:nvPr/>
        </p:nvPicPr>
        <p:blipFill>
          <a:blip r:embed="rId3" cstate="print"/>
          <a:stretch>
            <a:fillRect/>
          </a:stretch>
        </p:blipFill>
        <p:spPr>
          <a:xfrm>
            <a:off x="5815914" y="2648800"/>
            <a:ext cx="6028037" cy="2991724"/>
          </a:xfrm>
          <a:prstGeom prst="rect">
            <a:avLst/>
          </a:prstGeom>
        </p:spPr>
      </p:pic>
      <p:sp>
        <p:nvSpPr>
          <p:cNvPr id="7" name="textruta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B3034F9-AD13-4DE5-9BC4-7F18E24B7E1C}"/>
              </a:ext>
            </a:extLst>
          </p:cNvPr>
          <p:cNvSpPr txBox="1"/>
          <p:nvPr/>
        </p:nvSpPr>
        <p:spPr>
          <a:xfrm>
            <a:off x="5990967" y="5918885"/>
            <a:ext cx="353879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dirty="0" smtClean="0"/>
              <a:t>Nuotrauka: Mark Mags, Pixabay</a:t>
            </a:r>
          </a:p>
        </p:txBody>
      </p:sp>
    </p:spTree>
    <p:extLst>
      <p:ext uri="{BB962C8B-B14F-4D97-AF65-F5344CB8AC3E}">
        <p14:creationId xmlns:p14="http://schemas.microsoft.com/office/powerpoint/2010/main" val="20922768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a:xfrm>
            <a:off x="0" y="365125"/>
            <a:ext cx="11353800" cy="1325563"/>
          </a:xfrm>
        </p:spPr>
        <p:txBody>
          <a:bodyPr vert="horz" lIns="91440" tIns="45720" rIns="91440" bIns="45720" rtlCol="0" anchor="ctr">
            <a:normAutofit/>
          </a:bodyPr>
          <a:lstStyle/>
          <a:p>
            <a:r>
              <a:rPr lang="en-GB" sz="2800">
                <a:solidFill>
                  <a:schemeClr val="bg1"/>
                </a:solidFill>
                <a:latin typeface="Segoe UI Light"/>
              </a:rPr>
              <a:t>Svečių elgsenos pokyčių pavyzdys</a:t>
            </a:r>
            <a:endParaRPr lang="lt-LT" sz="2800">
              <a:solidFill>
                <a:schemeClr val="bg1"/>
              </a:solidFill>
              <a:latin typeface="Segoe UI Light" panose="020B0502040204020203" pitchFamily="34" charset="0"/>
              <a:cs typeface="Segoe UI Light" panose="020B0502040204020203" pitchFamily="34" charset="0"/>
            </a:endParaRPr>
          </a:p>
        </p:txBody>
      </p:sp>
      <p:sp>
        <p:nvSpPr>
          <p:cNvPr id="6" name="Content Placeholder 2"/>
          <p:cNvSpPr txBox="1">
            <a:spLocks/>
          </p:cNvSpPr>
          <p:nvPr/>
        </p:nvSpPr>
        <p:spPr>
          <a:xfrm>
            <a:off x="1054290" y="1825625"/>
            <a:ext cx="63627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a:latin typeface="Segoe UI Light"/>
              </a:rPr>
              <a:t>Norėdami paskatinti svečius keisti elgseną, „Scandic“ viešbučiai pirmieji leido svečiams pasirinkti, ar skalbti rankšluosčius kiekvieną dieną.</a:t>
            </a:r>
          </a:p>
          <a:p>
            <a:pPr marL="0" indent="0">
              <a:lnSpc>
                <a:spcPct val="100000"/>
              </a:lnSpc>
              <a:buNone/>
            </a:pPr>
            <a:endParaRPr lang="lt-LT" sz="2000">
              <a:latin typeface="Segoe UI Light" panose="020B0502040204020203" pitchFamily="34" charset="0"/>
              <a:cs typeface="Segoe UI Light" panose="020B0502040204020203" pitchFamily="34" charset="0"/>
            </a:endParaRPr>
          </a:p>
          <a:p>
            <a:pPr marL="0" indent="0">
              <a:lnSpc>
                <a:spcPct val="100000"/>
              </a:lnSpc>
              <a:buNone/>
            </a:pPr>
            <a:r>
              <a:rPr lang="en-US" sz="2000">
                <a:latin typeface="Segoe UI Light"/>
              </a:rPr>
              <a:t>Teigiamas atsakas, mažesnis vandens, energijos, skalbinių chemikalų suvartojimas ir ilgesnis rankšluosčių tarnavimo laikas.</a:t>
            </a:r>
          </a:p>
          <a:p>
            <a:pPr marL="0" indent="0">
              <a:lnSpc>
                <a:spcPct val="100000"/>
              </a:lnSpc>
              <a:buNone/>
            </a:pPr>
            <a:endParaRPr lang="lt-LT" sz="2000">
              <a:latin typeface="Segoe UI Light" panose="020B0502040204020203" pitchFamily="34" charset="0"/>
              <a:cs typeface="Segoe UI Light" panose="020B0502040204020203" pitchFamily="34" charset="0"/>
            </a:endParaRPr>
          </a:p>
          <a:p>
            <a:pPr marL="0" indent="0">
              <a:lnSpc>
                <a:spcPct val="100000"/>
              </a:lnSpc>
              <a:buNone/>
            </a:pPr>
            <a:r>
              <a:rPr lang="en-US" sz="2000">
                <a:latin typeface="Segoe UI Light"/>
              </a:rPr>
              <a:t>„Green Solution House“ yra programa, kuria gali naudotis svečiai. Jie mato, kaip atrodo energijos gamyba ir sunaudojimas ir kaip jie gali tai paveikti, kontroliuodami temperatūrą ir kitus išteklius.</a:t>
            </a:r>
          </a:p>
        </p:txBody>
      </p:sp>
      <p:sp>
        <p:nvSpPr>
          <p:cNvPr id="3" name="textruta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B525812-B757-40E0-B47D-E8145B37E082}"/>
              </a:ext>
            </a:extLst>
          </p:cNvPr>
          <p:cNvSpPr txBox="1"/>
          <p:nvPr/>
        </p:nvSpPr>
        <p:spPr>
          <a:xfrm>
            <a:off x="7875526" y="6408237"/>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200"/>
              <a:t>Nuotrauka: </a:t>
            </a:r>
            <a:r>
              <a:rPr lang="sv-SE" sz="1200">
                <a:hlinkClick r:id="rId3"/>
              </a:rPr>
              <a:t>Rami Al-zayat</a:t>
            </a:r>
            <a:r>
              <a:rPr lang="sv-SE" sz="1200">
                <a:hlinkClick r:id="rId4"/>
              </a:rPr>
              <a:t>, Unsplash</a:t>
            </a:r>
            <a:endParaRPr lang="lt-LT" sz="1200">
              <a:cs typeface="Calibri"/>
            </a:endParaRPr>
          </a:p>
        </p:txBody>
      </p:sp>
      <p:pic>
        <p:nvPicPr>
          <p:cNvPr id="7" name="Bildobjekt 7" descr="En bild som visar inomhus, kontroll, TV, fjärrkontroll&#10;&#10;Beskrivning genererad med mycket hög exakthet">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8B569C5-40DE-4570-85D2-F86EE7D29284}"/>
              </a:ext>
            </a:extLst>
          </p:cNvPr>
          <p:cNvPicPr>
            <a:picLocks noChangeAspect="1"/>
          </p:cNvPicPr>
          <p:nvPr/>
        </p:nvPicPr>
        <p:blipFill>
          <a:blip r:embed="rId5" cstate="print"/>
          <a:stretch>
            <a:fillRect/>
          </a:stretch>
        </p:blipFill>
        <p:spPr>
          <a:xfrm>
            <a:off x="7773323" y="4001253"/>
            <a:ext cx="3532403" cy="2323684"/>
          </a:xfrm>
          <a:prstGeom prst="rect">
            <a:avLst/>
          </a:prstGeom>
        </p:spPr>
      </p:pic>
      <p:sp>
        <p:nvSpPr>
          <p:cNvPr id="9" name="textruta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92B8A34-AB93-4418-A571-04EFF37A1EE0}"/>
              </a:ext>
            </a:extLst>
          </p:cNvPr>
          <p:cNvSpPr txBox="1"/>
          <p:nvPr/>
        </p:nvSpPr>
        <p:spPr>
          <a:xfrm>
            <a:off x="7771786" y="3721719"/>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200"/>
              <a:t>Nuotrauka:  </a:t>
            </a:r>
            <a:r>
              <a:rPr lang="sv-SE" sz="1200">
                <a:hlinkClick r:id="rId6"/>
              </a:rPr>
              <a:t>Denny Müller</a:t>
            </a:r>
            <a:r>
              <a:rPr lang="sv-SE" sz="1200"/>
              <a:t>,  </a:t>
            </a:r>
            <a:r>
              <a:rPr lang="sv-SE" sz="1200">
                <a:hlinkClick r:id="rId7"/>
              </a:rPr>
              <a:t>Unsplash</a:t>
            </a:r>
            <a:endParaRPr lang="lt-LT" sz="1200"/>
          </a:p>
        </p:txBody>
      </p:sp>
      <p:pic>
        <p:nvPicPr>
          <p:cNvPr id="10" name="Bildobjekt 10" descr="En bild som visar sitter, grön, säte, möbler&#10;&#10;Beskrivning genererad med hög exakthet">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3DFCDC7-45D8-463E-B15E-8E47DB4624BE}"/>
              </a:ext>
            </a:extLst>
          </p:cNvPr>
          <p:cNvPicPr>
            <a:picLocks noChangeAspect="1"/>
          </p:cNvPicPr>
          <p:nvPr/>
        </p:nvPicPr>
        <p:blipFill>
          <a:blip r:embed="rId8" cstate="print"/>
          <a:stretch>
            <a:fillRect/>
          </a:stretch>
        </p:blipFill>
        <p:spPr>
          <a:xfrm>
            <a:off x="7772402" y="1309816"/>
            <a:ext cx="3536089" cy="2395151"/>
          </a:xfrm>
          <a:prstGeom prst="rect">
            <a:avLst/>
          </a:prstGeom>
        </p:spPr>
      </p:pic>
    </p:spTree>
    <p:extLst>
      <p:ext uri="{BB962C8B-B14F-4D97-AF65-F5344CB8AC3E}">
        <p14:creationId xmlns:p14="http://schemas.microsoft.com/office/powerpoint/2010/main" val="1967656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a:xfrm>
            <a:off x="0" y="365125"/>
            <a:ext cx="11353800" cy="1325563"/>
          </a:xfrm>
        </p:spPr>
        <p:txBody>
          <a:bodyPr vert="horz" lIns="91440" tIns="45720" rIns="91440" bIns="45720" rtlCol="0" anchor="ctr">
            <a:normAutofit/>
          </a:bodyPr>
          <a:lstStyle/>
          <a:p>
            <a:r>
              <a:rPr lang="en-GB" sz="2800">
                <a:solidFill>
                  <a:schemeClr val="bg1"/>
                </a:solidFill>
                <a:latin typeface="Segoe UI Light"/>
              </a:rPr>
              <a:t>Energijos efektyvumas = peržiūra</a:t>
            </a:r>
            <a:endParaRPr lang="lt-LT" sz="2800">
              <a:solidFill>
                <a:schemeClr val="bg1"/>
              </a:solidFill>
              <a:latin typeface="Segoe UI Light" panose="020B0502040204020203" pitchFamily="34" charset="0"/>
              <a:cs typeface="Segoe UI Light" panose="020B0502040204020203" pitchFamily="34" charset="0"/>
            </a:endParaRPr>
          </a:p>
        </p:txBody>
      </p:sp>
      <p:sp>
        <p:nvSpPr>
          <p:cNvPr id="4" name="Rektangel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BAA91A9-821B-4C86-A7F1-874DE7EB3DCB}"/>
              </a:ext>
            </a:extLst>
          </p:cNvPr>
          <p:cNvSpPr/>
          <p:nvPr/>
        </p:nvSpPr>
        <p:spPr>
          <a:xfrm>
            <a:off x="5259388" y="3556771"/>
            <a:ext cx="6096000" cy="1868781"/>
          </a:xfrm>
          <a:prstGeom prst="rect">
            <a:avLst/>
          </a:prstGeom>
        </p:spPr>
        <p:txBody>
          <a:bodyPr anchor="t">
            <a:spAutoFit/>
          </a:bodyPr>
          <a:lstStyle/>
          <a:p>
            <a:pPr marL="342900" indent="-342900">
              <a:lnSpc>
                <a:spcPct val="107000"/>
              </a:lnSpc>
              <a:spcAft>
                <a:spcPts val="600"/>
              </a:spcAft>
              <a:buFont typeface="Symbol" panose="05050102010706020507" pitchFamily="18" charset="2"/>
              <a:buChar char=""/>
            </a:pPr>
            <a:r>
              <a:rPr dirty="0" smtClean="0"/>
              <a:t>Valdomas išteklius</a:t>
            </a:r>
          </a:p>
          <a:p>
            <a:pPr marL="342900" indent="-342900">
              <a:lnSpc>
                <a:spcPct val="107000"/>
              </a:lnSpc>
              <a:spcAft>
                <a:spcPts val="600"/>
              </a:spcAft>
              <a:buFont typeface="Symbol" panose="05050102010706020507" pitchFamily="18" charset="2"/>
              <a:buChar char=""/>
            </a:pPr>
            <a:r>
              <a:rPr dirty="0" smtClean="0"/>
              <a:t>Efektyvus naudojimas padeda maksimaliai padidinti pelną</a:t>
            </a:r>
          </a:p>
          <a:p>
            <a:pPr marL="342900" indent="-342900">
              <a:lnSpc>
                <a:spcPct val="107000"/>
              </a:lnSpc>
              <a:spcAft>
                <a:spcPts val="600"/>
              </a:spcAft>
              <a:buFont typeface="Symbol" panose="05050102010706020507" pitchFamily="18" charset="2"/>
              <a:buChar char=""/>
            </a:pPr>
            <a:r>
              <a:rPr dirty="0" smtClean="0"/>
              <a:t>Svarbu atsidavęs vadovavimas!</a:t>
            </a:r>
          </a:p>
          <a:p>
            <a:pPr marL="342900" indent="-342900">
              <a:lnSpc>
                <a:spcPct val="107000"/>
              </a:lnSpc>
              <a:spcAft>
                <a:spcPts val="600"/>
              </a:spcAft>
              <a:buFont typeface="Symbol" panose="05050102010706020507" pitchFamily="18" charset="2"/>
              <a:buChar char=""/>
            </a:pPr>
            <a:r>
              <a:rPr dirty="0" smtClean="0"/>
              <a:t>Paprasta savidiagnostika įmonėje</a:t>
            </a:r>
          </a:p>
          <a:p>
            <a:pPr marL="342900" indent="-342900">
              <a:lnSpc>
                <a:spcPct val="107000"/>
              </a:lnSpc>
              <a:spcAft>
                <a:spcPts val="600"/>
              </a:spcAft>
              <a:buFont typeface="Symbol" panose="05050102010706020507" pitchFamily="18" charset="2"/>
              <a:buChar char=""/>
            </a:pPr>
            <a:r>
              <a:rPr dirty="0" smtClean="0"/>
              <a:t>Įtraukite visą įmonę ir prireikus mokykite ir aiškinkite</a:t>
            </a:r>
            <a:endParaRPr lang="lt-LT">
              <a:latin typeface="Calibri"/>
              <a:cs typeface="Times New Roman"/>
            </a:endParaRPr>
          </a:p>
        </p:txBody>
      </p:sp>
      <p:sp>
        <p:nvSpPr>
          <p:cNvPr id="8" name="textruta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78B2737-1ECE-46D4-870B-4A49FD8C1ED5}"/>
              </a:ext>
            </a:extLst>
          </p:cNvPr>
          <p:cNvSpPr txBox="1"/>
          <p:nvPr/>
        </p:nvSpPr>
        <p:spPr>
          <a:xfrm>
            <a:off x="4850296" y="2847174"/>
            <a:ext cx="3758497" cy="707886"/>
          </a:xfrm>
          <a:prstGeom prst="rect">
            <a:avLst/>
          </a:prstGeom>
          <a:noFill/>
        </p:spPr>
        <p:txBody>
          <a:bodyPr wrap="square" rtlCol="0" anchor="t">
            <a:spAutoFit/>
          </a:bodyPr>
          <a:lstStyle/>
          <a:p>
            <a:r>
              <a:rPr sz="2000" b="1" dirty="0" smtClean="0"/>
              <a:t>Kodėl dalyvavimas yra toks svarbus?</a:t>
            </a:r>
          </a:p>
        </p:txBody>
      </p:sp>
      <p:sp>
        <p:nvSpPr>
          <p:cNvPr id="14" name="textruta 1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77581B5-1456-4B96-A5B0-E2B1F2A1E276}"/>
              </a:ext>
            </a:extLst>
          </p:cNvPr>
          <p:cNvSpPr txBox="1"/>
          <p:nvPr/>
        </p:nvSpPr>
        <p:spPr>
          <a:xfrm>
            <a:off x="357116" y="5520518"/>
            <a:ext cx="27432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200"/>
              <a:t>Nuotrauka: Gerd Altmann, Pixabay</a:t>
            </a:r>
            <a:endParaRPr lang="lt-LT" sz="1200">
              <a:cs typeface="Calibri"/>
            </a:endParaRPr>
          </a:p>
          <a:p>
            <a:endParaRPr lang="lt-LT">
              <a:cs typeface="Calibri"/>
            </a:endParaRPr>
          </a:p>
        </p:txBody>
      </p:sp>
      <p:pic>
        <p:nvPicPr>
          <p:cNvPr id="16" name="Bildobjekt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CFA624C-F522-409A-86C0-646BE80A81FA}"/>
              </a:ext>
            </a:extLst>
          </p:cNvPr>
          <p:cNvPicPr>
            <a:picLocks noChangeAspect="1"/>
          </p:cNvPicPr>
          <p:nvPr/>
        </p:nvPicPr>
        <p:blipFill>
          <a:blip r:embed="rId3" cstate="print"/>
          <a:stretch>
            <a:fillRect/>
          </a:stretch>
        </p:blipFill>
        <p:spPr>
          <a:xfrm>
            <a:off x="214184" y="3076011"/>
            <a:ext cx="4401065" cy="1982846"/>
          </a:xfrm>
          <a:prstGeom prst="rect">
            <a:avLst/>
          </a:prstGeom>
        </p:spPr>
      </p:pic>
    </p:spTree>
    <p:extLst>
      <p:ext uri="{BB962C8B-B14F-4D97-AF65-F5344CB8AC3E}">
        <p14:creationId xmlns:p14="http://schemas.microsoft.com/office/powerpoint/2010/main" val="37446010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a:xfrm>
            <a:off x="0" y="365125"/>
            <a:ext cx="11353800" cy="1325563"/>
          </a:xfrm>
        </p:spPr>
        <p:txBody>
          <a:bodyPr vert="horz" lIns="91440" tIns="45720" rIns="91440" bIns="45720" rtlCol="0" anchor="ctr">
            <a:normAutofit/>
          </a:bodyPr>
          <a:lstStyle/>
          <a:p>
            <a:r>
              <a:rPr lang="en-GB" sz="2800">
                <a:solidFill>
                  <a:schemeClr val="bg1"/>
                </a:solidFill>
                <a:latin typeface="Segoe UI Light"/>
              </a:rPr>
              <a:t>Energijos auditas 4 veiksmais</a:t>
            </a:r>
            <a:endParaRPr lang="lt-LT" sz="2800">
              <a:solidFill>
                <a:schemeClr val="bg1"/>
              </a:solidFill>
              <a:latin typeface="Segoe UI Light" panose="020B0502040204020203" pitchFamily="34" charset="0"/>
              <a:cs typeface="Segoe UI Light" panose="020B0502040204020203" pitchFamily="34" charset="0"/>
            </a:endParaRPr>
          </a:p>
        </p:txBody>
      </p:sp>
      <p:sp>
        <p:nvSpPr>
          <p:cNvPr id="3" name="Rektangel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F7BB97B-29E7-4955-8E1F-ED66E6A5C9D8}"/>
              </a:ext>
            </a:extLst>
          </p:cNvPr>
          <p:cNvSpPr/>
          <p:nvPr/>
        </p:nvSpPr>
        <p:spPr>
          <a:xfrm>
            <a:off x="1364972" y="2252008"/>
            <a:ext cx="10190923" cy="259045"/>
          </a:xfrm>
          <a:prstGeom prst="rect">
            <a:avLst/>
          </a:prstGeom>
        </p:spPr>
        <p:txBody>
          <a:bodyPr wrap="square" anchor="t">
            <a:spAutoFit/>
          </a:bodyPr>
          <a:lstStyle/>
          <a:p>
            <a:pPr>
              <a:lnSpc>
                <a:spcPts val="1305"/>
              </a:lnSpc>
              <a:spcBef>
                <a:spcPts val="800"/>
              </a:spcBef>
              <a:spcAft>
                <a:spcPts val="500"/>
              </a:spcAft>
            </a:pPr>
            <a:r>
              <a:rPr lang="sv-SE" sz="2800" dirty="0">
                <a:solidFill>
                  <a:srgbClr val="000000"/>
                </a:solidFill>
                <a:latin typeface="Segoe UI Light" panose="020B0502040204020203" pitchFamily="34" charset="0"/>
                <a:cs typeface="Segoe UI Light" panose="020B0502040204020203" pitchFamily="34" charset="0"/>
              </a:rPr>
              <a:t>1 veiksmas: Informacijos rinkimas </a:t>
            </a:r>
            <a:endParaRPr lang="lt-LT" sz="2800" dirty="0">
              <a:latin typeface="Segoe UI Light" panose="020B0502040204020203" pitchFamily="34" charset="0"/>
              <a:ea typeface="Calibri" panose="020F0502020204030204" pitchFamily="34" charset="0"/>
              <a:cs typeface="Segoe UI Light" panose="020B0502040204020203" pitchFamily="34" charset="0"/>
            </a:endParaRPr>
          </a:p>
        </p:txBody>
      </p:sp>
      <p:sp>
        <p:nvSpPr>
          <p:cNvPr id="7" name="Rektangel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2BD9FD2-99A5-4CB6-AFFD-10F9092B3B00}"/>
              </a:ext>
            </a:extLst>
          </p:cNvPr>
          <p:cNvSpPr/>
          <p:nvPr/>
        </p:nvSpPr>
        <p:spPr>
          <a:xfrm>
            <a:off x="1379260" y="2950151"/>
            <a:ext cx="8772939" cy="259045"/>
          </a:xfrm>
          <a:prstGeom prst="rect">
            <a:avLst/>
          </a:prstGeom>
        </p:spPr>
        <p:txBody>
          <a:bodyPr wrap="square" anchor="t">
            <a:spAutoFit/>
          </a:bodyPr>
          <a:lstStyle/>
          <a:p>
            <a:pPr>
              <a:lnSpc>
                <a:spcPts val="1305"/>
              </a:lnSpc>
              <a:spcBef>
                <a:spcPts val="800"/>
              </a:spcBef>
              <a:spcAft>
                <a:spcPts val="500"/>
              </a:spcAft>
            </a:pPr>
            <a:r>
              <a:rPr lang="sv-SE" sz="2800" dirty="0" smtClean="0">
                <a:solidFill>
                  <a:srgbClr val="000000"/>
                </a:solidFill>
                <a:latin typeface="Segoe UI Light" panose="020B0502040204020203" pitchFamily="34" charset="0"/>
                <a:cs typeface="Segoe UI Light" panose="020B0502040204020203" pitchFamily="34" charset="0"/>
              </a:rPr>
              <a:t>2</a:t>
            </a:r>
            <a:r>
              <a:rPr lang="pl-PL" sz="2800" dirty="0" smtClean="0">
                <a:solidFill>
                  <a:srgbClr val="000000"/>
                </a:solidFill>
                <a:latin typeface="Segoe UI Light" panose="020B0502040204020203" pitchFamily="34" charset="0"/>
                <a:cs typeface="Segoe UI Light" panose="020B0502040204020203" pitchFamily="34" charset="0"/>
              </a:rPr>
              <a:t> </a:t>
            </a:r>
            <a:r>
              <a:rPr lang="sv-SE" sz="2800" dirty="0">
                <a:solidFill>
                  <a:srgbClr val="000000"/>
                </a:solidFill>
                <a:latin typeface="Segoe UI Light" panose="020B0502040204020203" pitchFamily="34" charset="0"/>
                <a:cs typeface="Segoe UI Light" panose="020B0502040204020203" pitchFamily="34" charset="0"/>
              </a:rPr>
              <a:t>veiksmas : </a:t>
            </a:r>
            <a:r>
              <a:rPr sz="2800" dirty="0" smtClean="0">
                <a:latin typeface="Segoe UI Light" panose="020B0502040204020203" pitchFamily="34" charset="0"/>
                <a:cs typeface="Segoe UI Light" panose="020B0502040204020203" pitchFamily="34" charset="0"/>
              </a:rPr>
              <a:t>Energijos taupymo priemonių analizė</a:t>
            </a:r>
            <a:r>
              <a:rPr lang="sv-SE" sz="2800" dirty="0">
                <a:solidFill>
                  <a:srgbClr val="000000"/>
                </a:solidFill>
                <a:latin typeface="Segoe UI Light" panose="020B0502040204020203" pitchFamily="34" charset="0"/>
                <a:cs typeface="Segoe UI Light" panose="020B0502040204020203" pitchFamily="34" charset="0"/>
              </a:rPr>
              <a:t> </a:t>
            </a:r>
            <a:endParaRPr lang="lt-LT" sz="2800" dirty="0">
              <a:effectLst/>
              <a:latin typeface="Segoe UI Light" panose="020B0502040204020203" pitchFamily="34" charset="0"/>
              <a:ea typeface="Calibri" panose="020F0502020204030204" pitchFamily="34" charset="0"/>
              <a:cs typeface="Segoe UI Light" panose="020B0502040204020203" pitchFamily="34" charset="0"/>
            </a:endParaRPr>
          </a:p>
        </p:txBody>
      </p:sp>
      <p:sp>
        <p:nvSpPr>
          <p:cNvPr id="9" name="Rektangel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28448AC-8937-44CE-A704-9C954F5A76EA}"/>
              </a:ext>
            </a:extLst>
          </p:cNvPr>
          <p:cNvSpPr/>
          <p:nvPr/>
        </p:nvSpPr>
        <p:spPr>
          <a:xfrm>
            <a:off x="1351062" y="3690835"/>
            <a:ext cx="11436626" cy="259045"/>
          </a:xfrm>
          <a:prstGeom prst="rect">
            <a:avLst/>
          </a:prstGeom>
        </p:spPr>
        <p:txBody>
          <a:bodyPr wrap="square" anchor="t">
            <a:spAutoFit/>
          </a:bodyPr>
          <a:lstStyle/>
          <a:p>
            <a:pPr>
              <a:lnSpc>
                <a:spcPts val="1305"/>
              </a:lnSpc>
              <a:spcBef>
                <a:spcPts val="800"/>
              </a:spcBef>
              <a:spcAft>
                <a:spcPts val="500"/>
              </a:spcAft>
            </a:pPr>
            <a:r>
              <a:rPr lang="sv-SE" sz="2800" dirty="0" smtClean="0">
                <a:solidFill>
                  <a:srgbClr val="000000"/>
                </a:solidFill>
                <a:latin typeface="Segoe UI Light" panose="020B0502040204020203" pitchFamily="34" charset="0"/>
                <a:cs typeface="Segoe UI Light" panose="020B0502040204020203" pitchFamily="34" charset="0"/>
              </a:rPr>
              <a:t>3</a:t>
            </a:r>
            <a:r>
              <a:rPr lang="pl-PL" sz="2800" dirty="0" smtClean="0">
                <a:solidFill>
                  <a:srgbClr val="000000"/>
                </a:solidFill>
                <a:latin typeface="Segoe UI Light" panose="020B0502040204020203" pitchFamily="34" charset="0"/>
                <a:cs typeface="Segoe UI Light" panose="020B0502040204020203" pitchFamily="34" charset="0"/>
              </a:rPr>
              <a:t> </a:t>
            </a:r>
            <a:r>
              <a:rPr lang="sv-SE" sz="2800" dirty="0" smtClean="0">
                <a:solidFill>
                  <a:srgbClr val="000000"/>
                </a:solidFill>
                <a:latin typeface="Segoe UI Light" panose="020B0502040204020203" pitchFamily="34" charset="0"/>
                <a:cs typeface="Segoe UI Light" panose="020B0502040204020203" pitchFamily="34" charset="0"/>
              </a:rPr>
              <a:t>veiksmas: </a:t>
            </a:r>
            <a:r>
              <a:rPr lang="sv-SE" sz="2800" dirty="0">
                <a:solidFill>
                  <a:srgbClr val="000000"/>
                </a:solidFill>
                <a:latin typeface="Segoe UI Light" panose="020B0502040204020203" pitchFamily="34" charset="0"/>
                <a:cs typeface="Segoe UI Light" panose="020B0502040204020203" pitchFamily="34" charset="0"/>
              </a:rPr>
              <a:t>Veiksmų paketas</a:t>
            </a:r>
            <a:endParaRPr lang="lt-LT" sz="2800" dirty="0">
              <a:latin typeface="Segoe UI Light" panose="020B0502040204020203" pitchFamily="34" charset="0"/>
              <a:ea typeface="Calibri" panose="020F0502020204030204" pitchFamily="34" charset="0"/>
              <a:cs typeface="Segoe UI Light" panose="020B0502040204020203" pitchFamily="34" charset="0"/>
            </a:endParaRPr>
          </a:p>
        </p:txBody>
      </p:sp>
      <p:sp>
        <p:nvSpPr>
          <p:cNvPr id="11" name="Rektangel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B31AB49-7643-445E-991E-E6DE8A2A0DD1}"/>
              </a:ext>
            </a:extLst>
          </p:cNvPr>
          <p:cNvSpPr/>
          <p:nvPr/>
        </p:nvSpPr>
        <p:spPr>
          <a:xfrm>
            <a:off x="1364972" y="4431519"/>
            <a:ext cx="5704403" cy="259045"/>
          </a:xfrm>
          <a:prstGeom prst="rect">
            <a:avLst/>
          </a:prstGeom>
        </p:spPr>
        <p:txBody>
          <a:bodyPr wrap="square" anchor="t">
            <a:spAutoFit/>
          </a:bodyPr>
          <a:lstStyle/>
          <a:p>
            <a:pPr>
              <a:lnSpc>
                <a:spcPts val="1305"/>
              </a:lnSpc>
              <a:spcBef>
                <a:spcPts val="800"/>
              </a:spcBef>
              <a:spcAft>
                <a:spcPts val="500"/>
              </a:spcAft>
            </a:pPr>
            <a:r>
              <a:rPr lang="sv-SE" sz="2800" dirty="0" smtClean="0">
                <a:solidFill>
                  <a:srgbClr val="000000"/>
                </a:solidFill>
                <a:latin typeface="Segoe UI Light" panose="020B0502040204020203" pitchFamily="34" charset="0"/>
                <a:cs typeface="Segoe UI Light" panose="020B0502040204020203" pitchFamily="34" charset="0"/>
              </a:rPr>
              <a:t>4</a:t>
            </a:r>
            <a:r>
              <a:rPr lang="pl-PL" sz="2800" dirty="0" smtClean="0">
                <a:solidFill>
                  <a:srgbClr val="000000"/>
                </a:solidFill>
                <a:latin typeface="Segoe UI Light" panose="020B0502040204020203" pitchFamily="34" charset="0"/>
                <a:cs typeface="Segoe UI Light" panose="020B0502040204020203" pitchFamily="34" charset="0"/>
              </a:rPr>
              <a:t> </a:t>
            </a:r>
            <a:r>
              <a:rPr lang="sv-SE" sz="2800" dirty="0" smtClean="0">
                <a:solidFill>
                  <a:srgbClr val="000000"/>
                </a:solidFill>
                <a:latin typeface="Segoe UI Light" panose="020B0502040204020203" pitchFamily="34" charset="0"/>
                <a:cs typeface="Segoe UI Light" panose="020B0502040204020203" pitchFamily="34" charset="0"/>
              </a:rPr>
              <a:t>veiksmas: </a:t>
            </a:r>
            <a:r>
              <a:rPr sz="2800" dirty="0" smtClean="0">
                <a:latin typeface="Segoe UI Light" panose="020B0502040204020203" pitchFamily="34" charset="0"/>
                <a:cs typeface="Segoe UI Light" panose="020B0502040204020203" pitchFamily="34" charset="0"/>
              </a:rPr>
              <a:t>Tolesni veiksmai</a:t>
            </a:r>
            <a:endParaRPr lang="lt-LT" sz="2800" dirty="0">
              <a:latin typeface="Segoe UI Light" panose="020B0502040204020203" pitchFamily="34" charset="0"/>
              <a:ea typeface="Calibri" panose="020F0502020204030204" pitchFamily="34" charset="0"/>
              <a:cs typeface="Segoe UI Light" panose="020B0502040204020203" pitchFamily="34" charset="0"/>
            </a:endParaRPr>
          </a:p>
        </p:txBody>
      </p:sp>
    </p:spTree>
    <p:extLst>
      <p:ext uri="{BB962C8B-B14F-4D97-AF65-F5344CB8AC3E}">
        <p14:creationId xmlns:p14="http://schemas.microsoft.com/office/powerpoint/2010/main" val="22520839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3A3F9C1-3518-4D3F-A578-FBAC1F1B848D}"/>
              </a:ext>
            </a:extLst>
          </p:cNvPr>
          <p:cNvGraphicFramePr>
            <a:graphicFrameLocks noGrp="1"/>
          </p:cNvGraphicFramePr>
          <p:nvPr>
            <p:extLst>
              <p:ext uri="{D42A27DB-BD31-4B8C-83A1-F6EECF244321}">
                <p14:modId xmlns:p14="http://schemas.microsoft.com/office/powerpoint/2010/main" val="1092852987"/>
              </p:ext>
            </p:extLst>
          </p:nvPr>
        </p:nvGraphicFramePr>
        <p:xfrm>
          <a:off x="2130356" y="1571622"/>
          <a:ext cx="5235644" cy="4819008"/>
        </p:xfrm>
        <a:graphic>
          <a:graphicData uri="http://schemas.openxmlformats.org/drawingml/2006/table">
            <a:tbl>
              <a:tblPr>
                <a:tableStyleId>{5C22544A-7EE6-4342-B048-85BDC9FD1C3A}</a:tableStyleId>
              </a:tblPr>
              <a:tblGrid>
                <a:gridCol w="1291302">
                  <a:extLst>
                    <a:ext uri="{9D8B030D-6E8A-4147-A177-3AD203B41FA5}">
                      <a16:col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3923123129"/>
                    </a:ext>
                  </a:extLst>
                </a:gridCol>
                <a:gridCol w="1690432">
                  <a:extLst>
                    <a:ext uri="{9D8B030D-6E8A-4147-A177-3AD203B41FA5}">
                      <a16:col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633286846"/>
                    </a:ext>
                  </a:extLst>
                </a:gridCol>
                <a:gridCol w="1655215">
                  <a:extLst>
                    <a:ext uri="{9D8B030D-6E8A-4147-A177-3AD203B41FA5}">
                      <a16:col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982298069"/>
                    </a:ext>
                  </a:extLst>
                </a:gridCol>
                <a:gridCol w="598695">
                  <a:extLst>
                    <a:ext uri="{9D8B030D-6E8A-4147-A177-3AD203B41FA5}">
                      <a16:col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541679616"/>
                    </a:ext>
                  </a:extLst>
                </a:gridCol>
              </a:tblGrid>
              <a:tr h="165582">
                <a:tc>
                  <a:txBody>
                    <a:bodyPr/>
                    <a:lstStyle/>
                    <a:p>
                      <a:pPr algn="l" fontAlgn="b"/>
                      <a:endParaRPr lang="sv-SE" sz="900" b="0" i="0" u="none" strike="noStrike">
                        <a:solidFill>
                          <a:srgbClr val="000000"/>
                        </a:solidFill>
                        <a:effectLst/>
                        <a:latin typeface="Calibri" panose="020F0502020204030204" pitchFamily="34" charset="0"/>
                      </a:endParaRPr>
                    </a:p>
                  </a:txBody>
                  <a:tcPr marL="5156" marR="5156" marT="5156" marB="0" anchor="b"/>
                </a:tc>
                <a:tc>
                  <a:txBody>
                    <a:bodyPr/>
                    <a:lstStyle/>
                    <a:p>
                      <a:pPr algn="l" fontAlgn="b"/>
                      <a:r>
                        <a:rPr lang="sv-SE" sz="900" u="none" strike="noStrike">
                          <a:effectLst/>
                        </a:rPr>
                        <a:t> </a:t>
                      </a:r>
                      <a:endParaRPr lang="lt-LT" sz="900" b="0" i="0" u="none" strike="noStrike">
                        <a:solidFill>
                          <a:srgbClr val="000000"/>
                        </a:solidFill>
                        <a:effectLst/>
                        <a:latin typeface="Calibri" panose="020F0502020204030204" pitchFamily="34" charset="0"/>
                      </a:endParaRPr>
                    </a:p>
                  </a:txBody>
                  <a:tcPr marL="5156" marR="5156" marT="5156" marB="0" anchor="b"/>
                </a:tc>
                <a:tc>
                  <a:txBody>
                    <a:bodyPr/>
                    <a:lstStyle/>
                    <a:p>
                      <a:pPr algn="r" fontAlgn="b"/>
                      <a:r>
                        <a:rPr lang="sv-SE" sz="900" u="none" strike="noStrike">
                          <a:effectLst/>
                        </a:rPr>
                        <a:t>Biuras, kompiuteriai ir kt.</a:t>
                      </a:r>
                      <a:endParaRPr lang="lt-LT" sz="900" b="0" i="0" u="none" strike="noStrike">
                        <a:solidFill>
                          <a:srgbClr val="000000"/>
                        </a:solidFill>
                        <a:effectLst/>
                        <a:latin typeface="Calibri" panose="020F0502020204030204" pitchFamily="34" charset="0"/>
                      </a:endParaRPr>
                    </a:p>
                  </a:txBody>
                  <a:tcPr marL="5156" marR="5156" marT="5156" marB="0" anchor="b"/>
                </a:tc>
                <a:tc>
                  <a:txBody>
                    <a:bodyPr/>
                    <a:lstStyle/>
                    <a:p>
                      <a:pPr algn="r" fontAlgn="b"/>
                      <a:r>
                        <a:rPr lang="sv-SE" sz="900" u="none" strike="noStrike">
                          <a:effectLst/>
                        </a:rPr>
                        <a:t>1,7%</a:t>
                      </a:r>
                      <a:endParaRPr lang="lt-LT" sz="900" b="0" i="0" u="none" strike="noStrike">
                        <a:solidFill>
                          <a:srgbClr val="000000"/>
                        </a:solidFill>
                        <a:effectLst/>
                        <a:latin typeface="Calibri" panose="020F0502020204030204" pitchFamily="34" charset="0"/>
                      </a:endParaRPr>
                    </a:p>
                  </a:txBody>
                  <a:tcPr marL="5156" marR="5156" marT="5156" marB="0" anchor="b"/>
                </a:tc>
                <a:extLst>
                  <a:ext uri="{0D108BD9-81ED-4DB2-BD59-A6C34878D82A}">
                    <a16:row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2865914470"/>
                  </a:ext>
                </a:extLst>
              </a:tr>
              <a:tr h="165582">
                <a:tc>
                  <a:txBody>
                    <a:bodyPr/>
                    <a:lstStyle/>
                    <a:p>
                      <a:pPr algn="l" fontAlgn="b"/>
                      <a:endParaRPr lang="sv-SE" sz="900" b="0" i="0" u="none" strike="noStrike">
                        <a:solidFill>
                          <a:srgbClr val="000000"/>
                        </a:solidFill>
                        <a:effectLst/>
                        <a:latin typeface="Calibri" panose="020F0502020204030204" pitchFamily="34" charset="0"/>
                      </a:endParaRPr>
                    </a:p>
                  </a:txBody>
                  <a:tcPr marL="5156" marR="5156" marT="5156" marB="0" anchor="b"/>
                </a:tc>
                <a:tc>
                  <a:txBody>
                    <a:bodyPr/>
                    <a:lstStyle/>
                    <a:p>
                      <a:pPr algn="l" fontAlgn="b"/>
                      <a:r>
                        <a:rPr lang="sv-SE" sz="900" u="none" strike="noStrike">
                          <a:effectLst/>
                        </a:rPr>
                        <a:t> </a:t>
                      </a:r>
                      <a:endParaRPr lang="lt-LT" sz="900" b="0" i="0" u="none" strike="noStrike">
                        <a:solidFill>
                          <a:srgbClr val="000000"/>
                        </a:solidFill>
                        <a:effectLst/>
                        <a:latin typeface="Calibri" panose="020F0502020204030204" pitchFamily="34" charset="0"/>
                      </a:endParaRPr>
                    </a:p>
                  </a:txBody>
                  <a:tcPr marL="5156" marR="5156" marT="5156" marB="0" anchor="b"/>
                </a:tc>
                <a:tc>
                  <a:txBody>
                    <a:bodyPr/>
                    <a:lstStyle/>
                    <a:p>
                      <a:pPr algn="r" fontAlgn="b"/>
                      <a:r>
                        <a:rPr lang="sv-SE" sz="900" u="none" strike="noStrike">
                          <a:effectLst/>
                        </a:rPr>
                        <a:t>- šildymas</a:t>
                      </a:r>
                      <a:endParaRPr lang="lt-LT" sz="900" b="0" i="0" u="none" strike="noStrike">
                        <a:solidFill>
                          <a:srgbClr val="000000"/>
                        </a:solidFill>
                        <a:effectLst/>
                        <a:latin typeface="Calibri" panose="020F0502020204030204" pitchFamily="34" charset="0"/>
                      </a:endParaRPr>
                    </a:p>
                  </a:txBody>
                  <a:tcPr marL="5156" marR="5156" marT="5156" marB="0" anchor="b"/>
                </a:tc>
                <a:tc>
                  <a:txBody>
                    <a:bodyPr/>
                    <a:lstStyle/>
                    <a:p>
                      <a:pPr algn="r" fontAlgn="b"/>
                      <a:r>
                        <a:rPr lang="sv-SE" sz="900" u="none" strike="noStrike">
                          <a:effectLst/>
                        </a:rPr>
                        <a:t>3,3%</a:t>
                      </a:r>
                      <a:endParaRPr lang="lt-LT" sz="900" b="0" i="0" u="none" strike="noStrike">
                        <a:solidFill>
                          <a:srgbClr val="000000"/>
                        </a:solidFill>
                        <a:effectLst/>
                        <a:latin typeface="Calibri" panose="020F0502020204030204" pitchFamily="34" charset="0"/>
                      </a:endParaRPr>
                    </a:p>
                  </a:txBody>
                  <a:tcPr marL="5156" marR="5156" marT="5156" marB="0" anchor="b"/>
                </a:tc>
                <a:extLst>
                  <a:ext uri="{0D108BD9-81ED-4DB2-BD59-A6C34878D82A}">
                    <a16:row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3791472128"/>
                  </a:ext>
                </a:extLst>
              </a:tr>
              <a:tr h="165582">
                <a:tc>
                  <a:txBody>
                    <a:bodyPr/>
                    <a:lstStyle/>
                    <a:p>
                      <a:pPr algn="l" fontAlgn="b"/>
                      <a:endParaRPr lang="sv-SE" sz="900" b="0" i="0" u="none" strike="noStrike">
                        <a:solidFill>
                          <a:srgbClr val="000000"/>
                        </a:solidFill>
                        <a:effectLst/>
                        <a:latin typeface="Calibri" panose="020F0502020204030204" pitchFamily="34" charset="0"/>
                      </a:endParaRPr>
                    </a:p>
                  </a:txBody>
                  <a:tcPr marL="5156" marR="5156" marT="5156" marB="0" anchor="b"/>
                </a:tc>
                <a:tc>
                  <a:txBody>
                    <a:bodyPr/>
                    <a:lstStyle/>
                    <a:p>
                      <a:pPr algn="l" fontAlgn="b"/>
                      <a:r>
                        <a:rPr lang="sv-SE" sz="900" u="none" strike="noStrike">
                          <a:effectLst/>
                        </a:rPr>
                        <a:t> </a:t>
                      </a:r>
                      <a:endParaRPr lang="lt-LT" sz="900" b="0" i="0" u="none" strike="noStrike">
                        <a:solidFill>
                          <a:srgbClr val="000000"/>
                        </a:solidFill>
                        <a:effectLst/>
                        <a:latin typeface="Calibri" panose="020F0502020204030204" pitchFamily="34" charset="0"/>
                      </a:endParaRPr>
                    </a:p>
                  </a:txBody>
                  <a:tcPr marL="5156" marR="5156" marT="5156" marB="0" anchor="b"/>
                </a:tc>
                <a:tc>
                  <a:txBody>
                    <a:bodyPr/>
                    <a:lstStyle/>
                    <a:p>
                      <a:pPr algn="l" fontAlgn="b"/>
                      <a:endParaRPr lang="sv-SE" sz="900" b="0" i="0" u="none" strike="noStrike">
                        <a:solidFill>
                          <a:srgbClr val="000000"/>
                        </a:solidFill>
                        <a:effectLst/>
                        <a:latin typeface="Calibri" panose="020F0502020204030204" pitchFamily="34" charset="0"/>
                      </a:endParaRPr>
                    </a:p>
                  </a:txBody>
                  <a:tcPr marL="5156" marR="5156" marT="5156" marB="0" anchor="b"/>
                </a:tc>
                <a:tc>
                  <a:txBody>
                    <a:bodyPr/>
                    <a:lstStyle/>
                    <a:p>
                      <a:pPr algn="l" fontAlgn="b"/>
                      <a:endParaRPr lang="sv-SE" sz="900" b="0" i="0" u="none" strike="noStrike">
                        <a:solidFill>
                          <a:srgbClr val="000000"/>
                        </a:solidFill>
                        <a:effectLst/>
                        <a:latin typeface="Calibri" panose="020F0502020204030204" pitchFamily="34" charset="0"/>
                      </a:endParaRPr>
                    </a:p>
                  </a:txBody>
                  <a:tcPr marL="5156" marR="5156" marT="5156" marB="0" anchor="b"/>
                </a:tc>
                <a:extLst>
                  <a:ext uri="{0D108BD9-81ED-4DB2-BD59-A6C34878D82A}">
                    <a16:row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2828748225"/>
                  </a:ext>
                </a:extLst>
              </a:tr>
              <a:tr h="165582">
                <a:tc>
                  <a:txBody>
                    <a:bodyPr/>
                    <a:lstStyle/>
                    <a:p>
                      <a:pPr algn="l" fontAlgn="b"/>
                      <a:endParaRPr lang="sv-SE" sz="900" b="0" i="0" u="none" strike="noStrike">
                        <a:solidFill>
                          <a:srgbClr val="000000"/>
                        </a:solidFill>
                        <a:effectLst/>
                        <a:latin typeface="Calibri" panose="020F0502020204030204" pitchFamily="34" charset="0"/>
                      </a:endParaRPr>
                    </a:p>
                  </a:txBody>
                  <a:tcPr marL="5156" marR="5156" marT="5156" marB="0" anchor="b"/>
                </a:tc>
                <a:tc>
                  <a:txBody>
                    <a:bodyPr/>
                    <a:lstStyle/>
                    <a:p>
                      <a:pPr algn="l" fontAlgn="b"/>
                      <a:r>
                        <a:rPr lang="sv-SE" sz="900" u="none" strike="noStrike">
                          <a:effectLst/>
                        </a:rPr>
                        <a:t> </a:t>
                      </a:r>
                      <a:endParaRPr lang="lt-LT" sz="900" b="0" i="0" u="none" strike="noStrike">
                        <a:solidFill>
                          <a:srgbClr val="000000"/>
                        </a:solidFill>
                        <a:effectLst/>
                        <a:latin typeface="Calibri" panose="020F0502020204030204" pitchFamily="34" charset="0"/>
                      </a:endParaRPr>
                    </a:p>
                  </a:txBody>
                  <a:tcPr marL="5156" marR="5156" marT="5156" marB="0" anchor="b"/>
                </a:tc>
                <a:tc>
                  <a:txBody>
                    <a:bodyPr/>
                    <a:lstStyle/>
                    <a:p>
                      <a:pPr algn="r" fontAlgn="b"/>
                      <a:r>
                        <a:rPr lang="sv-SE" sz="900" u="none" strike="noStrike">
                          <a:effectLst/>
                        </a:rPr>
                        <a:t>Ventiliacija</a:t>
                      </a:r>
                      <a:endParaRPr lang="lt-LT" sz="900" b="1" i="0" u="none" strike="noStrike">
                        <a:solidFill>
                          <a:srgbClr val="000000"/>
                        </a:solidFill>
                        <a:effectLst/>
                        <a:latin typeface="Calibri" panose="020F0502020204030204" pitchFamily="34" charset="0"/>
                      </a:endParaRPr>
                    </a:p>
                  </a:txBody>
                  <a:tcPr marL="5156" marR="5156" marT="5156" marB="0" anchor="b"/>
                </a:tc>
                <a:tc>
                  <a:txBody>
                    <a:bodyPr/>
                    <a:lstStyle/>
                    <a:p>
                      <a:pPr algn="r" fontAlgn="b"/>
                      <a:r>
                        <a:rPr lang="sv-SE" sz="900" u="none" strike="noStrike">
                          <a:effectLst/>
                        </a:rPr>
                        <a:t>2,7%</a:t>
                      </a:r>
                      <a:endParaRPr lang="lt-LT" sz="900" b="0" i="0" u="none" strike="noStrike">
                        <a:solidFill>
                          <a:srgbClr val="000000"/>
                        </a:solidFill>
                        <a:effectLst/>
                        <a:latin typeface="Calibri" panose="020F0502020204030204" pitchFamily="34" charset="0"/>
                      </a:endParaRPr>
                    </a:p>
                  </a:txBody>
                  <a:tcPr marL="5156" marR="5156" marT="5156" marB="0" anchor="b"/>
                </a:tc>
                <a:extLst>
                  <a:ext uri="{0D108BD9-81ED-4DB2-BD59-A6C34878D82A}">
                    <a16:row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860797004"/>
                  </a:ext>
                </a:extLst>
              </a:tr>
              <a:tr h="165582">
                <a:tc>
                  <a:txBody>
                    <a:bodyPr/>
                    <a:lstStyle/>
                    <a:p>
                      <a:pPr algn="l" fontAlgn="b"/>
                      <a:endParaRPr lang="sv-SE" sz="900" b="0" i="0" u="none" strike="noStrike">
                        <a:solidFill>
                          <a:srgbClr val="000000"/>
                        </a:solidFill>
                        <a:effectLst/>
                        <a:latin typeface="Calibri" panose="020F0502020204030204" pitchFamily="34" charset="0"/>
                      </a:endParaRPr>
                    </a:p>
                  </a:txBody>
                  <a:tcPr marL="5156" marR="5156" marT="5156" marB="0" anchor="b"/>
                </a:tc>
                <a:tc>
                  <a:txBody>
                    <a:bodyPr/>
                    <a:lstStyle/>
                    <a:p>
                      <a:pPr algn="l" fontAlgn="b"/>
                      <a:r>
                        <a:rPr lang="sv-SE" sz="900" u="none" strike="noStrike">
                          <a:effectLst/>
                        </a:rPr>
                        <a:t> </a:t>
                      </a:r>
                      <a:endParaRPr lang="lt-LT" sz="900" b="0" i="0" u="none" strike="noStrike">
                        <a:solidFill>
                          <a:srgbClr val="000000"/>
                        </a:solidFill>
                        <a:effectLst/>
                        <a:latin typeface="Calibri" panose="020F0502020204030204" pitchFamily="34" charset="0"/>
                      </a:endParaRPr>
                    </a:p>
                  </a:txBody>
                  <a:tcPr marL="5156" marR="5156" marT="5156" marB="0" anchor="b"/>
                </a:tc>
                <a:tc>
                  <a:txBody>
                    <a:bodyPr/>
                    <a:lstStyle/>
                    <a:p>
                      <a:pPr algn="r" fontAlgn="b"/>
                      <a:endParaRPr lang="sv-SE" sz="900" b="0" i="0" u="none" strike="noStrike">
                        <a:solidFill>
                          <a:srgbClr val="000000"/>
                        </a:solidFill>
                        <a:effectLst/>
                        <a:latin typeface="Calibri" panose="020F0502020204030204" pitchFamily="34" charset="0"/>
                      </a:endParaRPr>
                    </a:p>
                  </a:txBody>
                  <a:tcPr marL="5156" marR="5156" marT="5156" marB="0" anchor="b"/>
                </a:tc>
                <a:tc>
                  <a:txBody>
                    <a:bodyPr/>
                    <a:lstStyle/>
                    <a:p>
                      <a:pPr algn="l" fontAlgn="b"/>
                      <a:endParaRPr lang="sv-SE" sz="900" b="0" i="0" u="none" strike="noStrike">
                        <a:solidFill>
                          <a:srgbClr val="000000"/>
                        </a:solidFill>
                        <a:effectLst/>
                        <a:latin typeface="Calibri" panose="020F0502020204030204" pitchFamily="34" charset="0"/>
                      </a:endParaRPr>
                    </a:p>
                  </a:txBody>
                  <a:tcPr marL="5156" marR="5156" marT="5156" marB="0" anchor="b"/>
                </a:tc>
                <a:extLst>
                  <a:ext uri="{0D108BD9-81ED-4DB2-BD59-A6C34878D82A}">
                    <a16:row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300728245"/>
                  </a:ext>
                </a:extLst>
              </a:tr>
              <a:tr h="165582">
                <a:tc>
                  <a:txBody>
                    <a:bodyPr/>
                    <a:lstStyle/>
                    <a:p>
                      <a:pPr algn="l" fontAlgn="b"/>
                      <a:endParaRPr lang="sv-SE" sz="900" b="0" i="0" u="none" strike="noStrike">
                        <a:solidFill>
                          <a:srgbClr val="000000"/>
                        </a:solidFill>
                        <a:effectLst/>
                        <a:latin typeface="Calibri" panose="020F0502020204030204" pitchFamily="34" charset="0"/>
                      </a:endParaRPr>
                    </a:p>
                  </a:txBody>
                  <a:tcPr marL="5156" marR="5156" marT="5156" marB="0" anchor="b"/>
                </a:tc>
                <a:tc>
                  <a:txBody>
                    <a:bodyPr/>
                    <a:lstStyle/>
                    <a:p>
                      <a:pPr algn="l" fontAlgn="b"/>
                      <a:r>
                        <a:rPr lang="sv-SE" sz="900" u="none" strike="noStrike">
                          <a:effectLst/>
                        </a:rPr>
                        <a:t> </a:t>
                      </a:r>
                      <a:endParaRPr lang="lt-LT" sz="900" b="0" i="0" u="none" strike="noStrike">
                        <a:solidFill>
                          <a:srgbClr val="000000"/>
                        </a:solidFill>
                        <a:effectLst/>
                        <a:latin typeface="Calibri" panose="020F0502020204030204" pitchFamily="34" charset="0"/>
                      </a:endParaRPr>
                    </a:p>
                  </a:txBody>
                  <a:tcPr marL="5156" marR="5156" marT="5156" marB="0" anchor="b"/>
                </a:tc>
                <a:tc>
                  <a:txBody>
                    <a:bodyPr/>
                    <a:lstStyle/>
                    <a:p>
                      <a:pPr algn="r" fontAlgn="b"/>
                      <a:r>
                        <a:rPr lang="sv-SE" sz="900" u="none" strike="noStrike">
                          <a:effectLst/>
                        </a:rPr>
                        <a:t>Suspausto oro sistema</a:t>
                      </a:r>
                      <a:endParaRPr lang="lt-LT" sz="900" b="1" i="0" u="none" strike="noStrike">
                        <a:solidFill>
                          <a:srgbClr val="000000"/>
                        </a:solidFill>
                        <a:effectLst/>
                        <a:latin typeface="Calibri" panose="020F0502020204030204" pitchFamily="34" charset="0"/>
                      </a:endParaRPr>
                    </a:p>
                  </a:txBody>
                  <a:tcPr marL="5156" marR="5156" marT="5156" marB="0" anchor="b"/>
                </a:tc>
                <a:tc>
                  <a:txBody>
                    <a:bodyPr/>
                    <a:lstStyle/>
                    <a:p>
                      <a:pPr algn="r" fontAlgn="b"/>
                      <a:r>
                        <a:rPr lang="sv-SE" sz="900" u="none" strike="noStrike">
                          <a:effectLst/>
                        </a:rPr>
                        <a:t>8,8%</a:t>
                      </a:r>
                      <a:endParaRPr lang="lt-LT" sz="900" b="0" i="0" u="none" strike="noStrike">
                        <a:solidFill>
                          <a:srgbClr val="000000"/>
                        </a:solidFill>
                        <a:effectLst/>
                        <a:latin typeface="Calibri" panose="020F0502020204030204" pitchFamily="34" charset="0"/>
                      </a:endParaRPr>
                    </a:p>
                  </a:txBody>
                  <a:tcPr marL="5156" marR="5156" marT="5156" marB="0" anchor="b"/>
                </a:tc>
                <a:extLst>
                  <a:ext uri="{0D108BD9-81ED-4DB2-BD59-A6C34878D82A}">
                    <a16:row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2609554975"/>
                  </a:ext>
                </a:extLst>
              </a:tr>
              <a:tr h="165582">
                <a:tc>
                  <a:txBody>
                    <a:bodyPr/>
                    <a:lstStyle/>
                    <a:p>
                      <a:pPr algn="l" fontAlgn="b"/>
                      <a:endParaRPr lang="sv-SE" sz="900" b="0" i="0" u="none" strike="noStrike">
                        <a:solidFill>
                          <a:srgbClr val="000000"/>
                        </a:solidFill>
                        <a:effectLst/>
                        <a:latin typeface="Calibri" panose="020F0502020204030204" pitchFamily="34" charset="0"/>
                      </a:endParaRPr>
                    </a:p>
                  </a:txBody>
                  <a:tcPr marL="5156" marR="5156" marT="5156" marB="0" anchor="b"/>
                </a:tc>
                <a:tc>
                  <a:txBody>
                    <a:bodyPr/>
                    <a:lstStyle/>
                    <a:p>
                      <a:pPr algn="l" fontAlgn="b"/>
                      <a:r>
                        <a:rPr lang="sv-SE" sz="900" u="none" strike="noStrike">
                          <a:effectLst/>
                        </a:rPr>
                        <a:t> </a:t>
                      </a:r>
                      <a:endParaRPr lang="lt-LT" sz="900" b="0" i="0" u="none" strike="noStrike">
                        <a:solidFill>
                          <a:srgbClr val="000000"/>
                        </a:solidFill>
                        <a:effectLst/>
                        <a:latin typeface="Calibri" panose="020F0502020204030204" pitchFamily="34" charset="0"/>
                      </a:endParaRPr>
                    </a:p>
                  </a:txBody>
                  <a:tcPr marL="5156" marR="5156" marT="5156" marB="0" anchor="b"/>
                </a:tc>
                <a:tc>
                  <a:txBody>
                    <a:bodyPr/>
                    <a:lstStyle/>
                    <a:p>
                      <a:pPr algn="r" fontAlgn="b"/>
                      <a:endParaRPr lang="sv-SE" sz="900" b="0" i="0" u="none" strike="noStrike">
                        <a:solidFill>
                          <a:srgbClr val="000000"/>
                        </a:solidFill>
                        <a:effectLst/>
                        <a:latin typeface="Calibri" panose="020F0502020204030204" pitchFamily="34" charset="0"/>
                      </a:endParaRPr>
                    </a:p>
                  </a:txBody>
                  <a:tcPr marL="5156" marR="5156" marT="5156" marB="0" anchor="b"/>
                </a:tc>
                <a:tc>
                  <a:txBody>
                    <a:bodyPr/>
                    <a:lstStyle/>
                    <a:p>
                      <a:pPr algn="l" fontAlgn="b"/>
                      <a:endParaRPr lang="sv-SE" sz="900" b="0" i="0" u="none" strike="noStrike">
                        <a:solidFill>
                          <a:srgbClr val="000000"/>
                        </a:solidFill>
                        <a:effectLst/>
                        <a:latin typeface="Calibri" panose="020F0502020204030204" pitchFamily="34" charset="0"/>
                      </a:endParaRPr>
                    </a:p>
                  </a:txBody>
                  <a:tcPr marL="5156" marR="5156" marT="5156" marB="0" anchor="b"/>
                </a:tc>
                <a:extLst>
                  <a:ext uri="{0D108BD9-81ED-4DB2-BD59-A6C34878D82A}">
                    <a16:row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2411130492"/>
                  </a:ext>
                </a:extLst>
              </a:tr>
              <a:tr h="165582">
                <a:tc>
                  <a:txBody>
                    <a:bodyPr/>
                    <a:lstStyle/>
                    <a:p>
                      <a:pPr algn="l" fontAlgn="b"/>
                      <a:endParaRPr lang="sv-SE" sz="900" b="0" i="0" u="none" strike="noStrike">
                        <a:solidFill>
                          <a:srgbClr val="000000"/>
                        </a:solidFill>
                        <a:effectLst/>
                        <a:latin typeface="Calibri" panose="020F0502020204030204" pitchFamily="34" charset="0"/>
                      </a:endParaRPr>
                    </a:p>
                  </a:txBody>
                  <a:tcPr marL="5156" marR="5156" marT="5156" marB="0" anchor="b"/>
                </a:tc>
                <a:tc>
                  <a:txBody>
                    <a:bodyPr/>
                    <a:lstStyle/>
                    <a:p>
                      <a:pPr algn="l" fontAlgn="b"/>
                      <a:r>
                        <a:rPr lang="sv-SE" sz="900" u="none" strike="noStrike">
                          <a:effectLst/>
                        </a:rPr>
                        <a:t> </a:t>
                      </a:r>
                      <a:endParaRPr lang="lt-LT" sz="900" b="0" i="0" u="none" strike="noStrike">
                        <a:solidFill>
                          <a:srgbClr val="000000"/>
                        </a:solidFill>
                        <a:effectLst/>
                        <a:latin typeface="Calibri" panose="020F0502020204030204" pitchFamily="34" charset="0"/>
                      </a:endParaRPr>
                    </a:p>
                  </a:txBody>
                  <a:tcPr marL="5156" marR="5156" marT="5156" marB="0" anchor="b"/>
                </a:tc>
                <a:tc>
                  <a:txBody>
                    <a:bodyPr/>
                    <a:lstStyle/>
                    <a:p>
                      <a:pPr algn="r" fontAlgn="b"/>
                      <a:r>
                        <a:rPr lang="sv-SE" sz="900" u="none" strike="noStrike">
                          <a:effectLst/>
                        </a:rPr>
                        <a:t>Apšvietimas</a:t>
                      </a:r>
                      <a:endParaRPr lang="lt-LT" sz="900" b="1" i="0" u="none" strike="noStrike">
                        <a:solidFill>
                          <a:srgbClr val="000000"/>
                        </a:solidFill>
                        <a:effectLst/>
                        <a:latin typeface="Calibri" panose="020F0502020204030204" pitchFamily="34" charset="0"/>
                      </a:endParaRPr>
                    </a:p>
                  </a:txBody>
                  <a:tcPr marL="5156" marR="5156" marT="5156" marB="0" anchor="b"/>
                </a:tc>
                <a:tc>
                  <a:txBody>
                    <a:bodyPr/>
                    <a:lstStyle/>
                    <a:p>
                      <a:pPr algn="r" fontAlgn="b"/>
                      <a:r>
                        <a:rPr lang="sv-SE" sz="900" u="none" strike="noStrike">
                          <a:effectLst/>
                        </a:rPr>
                        <a:t>10,1%</a:t>
                      </a:r>
                      <a:endParaRPr lang="lt-LT" sz="900" b="0" i="0" u="none" strike="noStrike">
                        <a:solidFill>
                          <a:srgbClr val="000000"/>
                        </a:solidFill>
                        <a:effectLst/>
                        <a:latin typeface="Calibri" panose="020F0502020204030204" pitchFamily="34" charset="0"/>
                      </a:endParaRPr>
                    </a:p>
                  </a:txBody>
                  <a:tcPr marL="5156" marR="5156" marT="5156" marB="0" anchor="b"/>
                </a:tc>
                <a:extLst>
                  <a:ext uri="{0D108BD9-81ED-4DB2-BD59-A6C34878D82A}">
                    <a16:row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3097910370"/>
                  </a:ext>
                </a:extLst>
              </a:tr>
              <a:tr h="211260">
                <a:tc>
                  <a:txBody>
                    <a:bodyPr/>
                    <a:lstStyle/>
                    <a:p>
                      <a:pPr algn="l" fontAlgn="b"/>
                      <a:r>
                        <a:rPr lang="sv-SE" sz="900" u="none" strike="noStrike">
                          <a:effectLst/>
                        </a:rPr>
                        <a:t> </a:t>
                      </a:r>
                      <a:endParaRPr lang="lt-LT" sz="900" b="0" i="0" u="none" strike="noStrike">
                        <a:solidFill>
                          <a:srgbClr val="000000"/>
                        </a:solidFill>
                        <a:effectLst/>
                        <a:latin typeface="Calibri" panose="020F0502020204030204" pitchFamily="34" charset="0"/>
                      </a:endParaRPr>
                    </a:p>
                  </a:txBody>
                  <a:tcPr marL="5156" marR="5156" marT="5156" marB="0" anchor="b"/>
                </a:tc>
                <a:tc>
                  <a:txBody>
                    <a:bodyPr/>
                    <a:lstStyle/>
                    <a:p>
                      <a:pPr algn="l" fontAlgn="b"/>
                      <a:r>
                        <a:rPr lang="sv-SE" sz="1100" u="sng" strike="noStrike">
                          <a:effectLst/>
                        </a:rPr>
                        <a:t>Palaikymo procesai</a:t>
                      </a:r>
                      <a:endParaRPr lang="lt-LT" sz="1100" b="1" i="0" u="sng" strike="noStrike">
                        <a:solidFill>
                          <a:srgbClr val="000000"/>
                        </a:solidFill>
                        <a:effectLst/>
                        <a:latin typeface="Calibri" panose="020F0502020204030204" pitchFamily="34" charset="0"/>
                      </a:endParaRPr>
                    </a:p>
                  </a:txBody>
                  <a:tcPr marL="5156" marR="5156" marT="5156" marB="0" anchor="b"/>
                </a:tc>
                <a:tc>
                  <a:txBody>
                    <a:bodyPr/>
                    <a:lstStyle/>
                    <a:p>
                      <a:pPr algn="r" fontAlgn="b"/>
                      <a:endParaRPr lang="sv-SE" sz="900" b="0" i="0" u="none" strike="noStrike">
                        <a:solidFill>
                          <a:srgbClr val="000000"/>
                        </a:solidFill>
                        <a:effectLst/>
                        <a:latin typeface="Calibri" panose="020F0502020204030204" pitchFamily="34" charset="0"/>
                      </a:endParaRPr>
                    </a:p>
                  </a:txBody>
                  <a:tcPr marL="5156" marR="5156" marT="5156" marB="0" anchor="b"/>
                </a:tc>
                <a:tc>
                  <a:txBody>
                    <a:bodyPr/>
                    <a:lstStyle/>
                    <a:p>
                      <a:pPr algn="l" fontAlgn="b"/>
                      <a:endParaRPr lang="sv-SE" sz="900" b="0" i="0" u="none" strike="noStrike">
                        <a:solidFill>
                          <a:srgbClr val="000000"/>
                        </a:solidFill>
                        <a:effectLst/>
                        <a:latin typeface="Calibri" panose="020F0502020204030204" pitchFamily="34" charset="0"/>
                      </a:endParaRPr>
                    </a:p>
                  </a:txBody>
                  <a:tcPr marL="5156" marR="5156" marT="5156" marB="0" anchor="b"/>
                </a:tc>
                <a:extLst>
                  <a:ext uri="{0D108BD9-81ED-4DB2-BD59-A6C34878D82A}">
                    <a16:row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2435051337"/>
                  </a:ext>
                </a:extLst>
              </a:tr>
              <a:tr h="165582">
                <a:tc>
                  <a:txBody>
                    <a:bodyPr/>
                    <a:lstStyle/>
                    <a:p>
                      <a:pPr algn="l" fontAlgn="b"/>
                      <a:r>
                        <a:rPr lang="sv-SE" sz="900" u="none" strike="noStrike">
                          <a:effectLst/>
                        </a:rPr>
                        <a:t> </a:t>
                      </a:r>
                      <a:endParaRPr lang="lt-LT" sz="900" b="0" i="0" u="none" strike="noStrike">
                        <a:solidFill>
                          <a:srgbClr val="000000"/>
                        </a:solidFill>
                        <a:effectLst/>
                        <a:latin typeface="Calibri" panose="020F0502020204030204" pitchFamily="34" charset="0"/>
                      </a:endParaRPr>
                    </a:p>
                  </a:txBody>
                  <a:tcPr marL="5156" marR="5156" marT="5156" marB="0" anchor="b"/>
                </a:tc>
                <a:tc>
                  <a:txBody>
                    <a:bodyPr/>
                    <a:lstStyle/>
                    <a:p>
                      <a:pPr algn="l" fontAlgn="b"/>
                      <a:r>
                        <a:rPr lang="sv-SE" sz="900" u="none" strike="noStrike">
                          <a:effectLst/>
                        </a:rPr>
                        <a:t> </a:t>
                      </a:r>
                      <a:endParaRPr lang="lt-LT" sz="900" b="0" i="0" u="none" strike="noStrike">
                        <a:solidFill>
                          <a:srgbClr val="000000"/>
                        </a:solidFill>
                        <a:effectLst/>
                        <a:latin typeface="Calibri" panose="020F0502020204030204" pitchFamily="34" charset="0"/>
                      </a:endParaRPr>
                    </a:p>
                  </a:txBody>
                  <a:tcPr marL="5156" marR="5156" marT="5156" marB="0" anchor="b"/>
                </a:tc>
                <a:tc>
                  <a:txBody>
                    <a:bodyPr/>
                    <a:lstStyle/>
                    <a:p>
                      <a:pPr algn="r" fontAlgn="b"/>
                      <a:r>
                        <a:rPr lang="sv-SE" sz="900" u="none" strike="noStrike">
                          <a:effectLst/>
                        </a:rPr>
                        <a:t>Aušinimas</a:t>
                      </a:r>
                      <a:endParaRPr lang="lt-LT" sz="900" b="1" i="0" u="none" strike="noStrike">
                        <a:solidFill>
                          <a:srgbClr val="000000"/>
                        </a:solidFill>
                        <a:effectLst/>
                        <a:latin typeface="Calibri" panose="020F0502020204030204" pitchFamily="34" charset="0"/>
                      </a:endParaRPr>
                    </a:p>
                  </a:txBody>
                  <a:tcPr marL="5156" marR="5156" marT="5156" marB="0" anchor="b"/>
                </a:tc>
                <a:tc>
                  <a:txBody>
                    <a:bodyPr/>
                    <a:lstStyle/>
                    <a:p>
                      <a:pPr algn="r" fontAlgn="b"/>
                      <a:r>
                        <a:rPr lang="sv-SE" sz="900" u="none" strike="noStrike">
                          <a:effectLst/>
                        </a:rPr>
                        <a:t>0,7%</a:t>
                      </a:r>
                      <a:endParaRPr lang="lt-LT" sz="900" b="0" i="0" u="none" strike="noStrike">
                        <a:solidFill>
                          <a:srgbClr val="000000"/>
                        </a:solidFill>
                        <a:effectLst/>
                        <a:latin typeface="Calibri" panose="020F0502020204030204" pitchFamily="34" charset="0"/>
                      </a:endParaRPr>
                    </a:p>
                  </a:txBody>
                  <a:tcPr marL="5156" marR="5156" marT="5156" marB="0" anchor="b"/>
                </a:tc>
                <a:extLst>
                  <a:ext uri="{0D108BD9-81ED-4DB2-BD59-A6C34878D82A}">
                    <a16:row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3793653266"/>
                  </a:ext>
                </a:extLst>
              </a:tr>
              <a:tr h="165582">
                <a:tc>
                  <a:txBody>
                    <a:bodyPr/>
                    <a:lstStyle/>
                    <a:p>
                      <a:pPr algn="l" fontAlgn="b"/>
                      <a:r>
                        <a:rPr lang="sv-SE" sz="900" u="none" strike="noStrike">
                          <a:effectLst/>
                        </a:rPr>
                        <a:t> </a:t>
                      </a:r>
                      <a:endParaRPr lang="lt-LT" sz="900" b="0" i="0" u="none" strike="noStrike">
                        <a:solidFill>
                          <a:srgbClr val="000000"/>
                        </a:solidFill>
                        <a:effectLst/>
                        <a:latin typeface="Calibri" panose="020F0502020204030204" pitchFamily="34" charset="0"/>
                      </a:endParaRPr>
                    </a:p>
                  </a:txBody>
                  <a:tcPr marL="5156" marR="5156" marT="5156" marB="0" anchor="b"/>
                </a:tc>
                <a:tc>
                  <a:txBody>
                    <a:bodyPr/>
                    <a:lstStyle/>
                    <a:p>
                      <a:pPr algn="l" fontAlgn="b"/>
                      <a:r>
                        <a:rPr lang="sv-SE" sz="900" u="none" strike="noStrike">
                          <a:effectLst/>
                        </a:rPr>
                        <a:t> </a:t>
                      </a:r>
                      <a:endParaRPr lang="lt-LT" sz="900" b="0" i="0" u="none" strike="noStrike">
                        <a:solidFill>
                          <a:srgbClr val="000000"/>
                        </a:solidFill>
                        <a:effectLst/>
                        <a:latin typeface="Calibri" panose="020F0502020204030204" pitchFamily="34" charset="0"/>
                      </a:endParaRPr>
                    </a:p>
                  </a:txBody>
                  <a:tcPr marL="5156" marR="5156" marT="5156" marB="0" anchor="b"/>
                </a:tc>
                <a:tc>
                  <a:txBody>
                    <a:bodyPr/>
                    <a:lstStyle/>
                    <a:p>
                      <a:pPr algn="r" fontAlgn="b"/>
                      <a:endParaRPr lang="sv-SE" sz="900" b="0" i="0" u="none" strike="noStrike">
                        <a:solidFill>
                          <a:srgbClr val="000000"/>
                        </a:solidFill>
                        <a:effectLst/>
                        <a:latin typeface="Calibri" panose="020F0502020204030204" pitchFamily="34" charset="0"/>
                      </a:endParaRPr>
                    </a:p>
                  </a:txBody>
                  <a:tcPr marL="5156" marR="5156" marT="5156" marB="0" anchor="b"/>
                </a:tc>
                <a:tc>
                  <a:txBody>
                    <a:bodyPr/>
                    <a:lstStyle/>
                    <a:p>
                      <a:pPr algn="l" fontAlgn="b"/>
                      <a:endParaRPr lang="sv-SE" sz="900" b="0" i="0" u="none" strike="noStrike">
                        <a:solidFill>
                          <a:srgbClr val="000000"/>
                        </a:solidFill>
                        <a:effectLst/>
                        <a:latin typeface="Calibri" panose="020F0502020204030204" pitchFamily="34" charset="0"/>
                      </a:endParaRPr>
                    </a:p>
                  </a:txBody>
                  <a:tcPr marL="5156" marR="5156" marT="5156" marB="0" anchor="b"/>
                </a:tc>
                <a:extLst>
                  <a:ext uri="{0D108BD9-81ED-4DB2-BD59-A6C34878D82A}">
                    <a16:row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864045162"/>
                  </a:ext>
                </a:extLst>
              </a:tr>
              <a:tr h="165582">
                <a:tc>
                  <a:txBody>
                    <a:bodyPr/>
                    <a:lstStyle/>
                    <a:p>
                      <a:pPr algn="l" fontAlgn="b"/>
                      <a:r>
                        <a:rPr lang="sv-SE" sz="900" u="none" strike="noStrike">
                          <a:effectLst/>
                        </a:rPr>
                        <a:t> </a:t>
                      </a:r>
                      <a:endParaRPr lang="lt-LT" sz="900" b="0" i="0" u="none" strike="noStrike">
                        <a:solidFill>
                          <a:srgbClr val="000000"/>
                        </a:solidFill>
                        <a:effectLst/>
                        <a:latin typeface="Calibri" panose="020F0502020204030204" pitchFamily="34" charset="0"/>
                      </a:endParaRPr>
                    </a:p>
                  </a:txBody>
                  <a:tcPr marL="5156" marR="5156" marT="5156" marB="0" anchor="b"/>
                </a:tc>
                <a:tc>
                  <a:txBody>
                    <a:bodyPr/>
                    <a:lstStyle/>
                    <a:p>
                      <a:pPr algn="l" fontAlgn="b"/>
                      <a:r>
                        <a:rPr lang="sv-SE" sz="900" u="none" strike="noStrike">
                          <a:effectLst/>
                        </a:rPr>
                        <a:t> </a:t>
                      </a:r>
                      <a:endParaRPr lang="lt-LT" sz="900" b="0" i="0" u="none" strike="noStrike">
                        <a:solidFill>
                          <a:srgbClr val="000000"/>
                        </a:solidFill>
                        <a:effectLst/>
                        <a:latin typeface="Calibri" panose="020F0502020204030204" pitchFamily="34" charset="0"/>
                      </a:endParaRPr>
                    </a:p>
                  </a:txBody>
                  <a:tcPr marL="5156" marR="5156" marT="5156" marB="0" anchor="b"/>
                </a:tc>
                <a:tc>
                  <a:txBody>
                    <a:bodyPr/>
                    <a:lstStyle/>
                    <a:p>
                      <a:pPr algn="r" fontAlgn="b"/>
                      <a:r>
                        <a:rPr lang="sv-SE" sz="900" u="none" strike="noStrike">
                          <a:effectLst/>
                        </a:rPr>
                        <a:t>Šildymas, karštas vanduo ir kt.</a:t>
                      </a:r>
                      <a:endParaRPr lang="lt-LT" sz="900" b="1" i="0" u="none" strike="noStrike">
                        <a:solidFill>
                          <a:srgbClr val="000000"/>
                        </a:solidFill>
                        <a:effectLst/>
                        <a:latin typeface="Calibri" panose="020F0502020204030204" pitchFamily="34" charset="0"/>
                      </a:endParaRPr>
                    </a:p>
                  </a:txBody>
                  <a:tcPr marL="5156" marR="5156" marT="5156" marB="0" anchor="b"/>
                </a:tc>
                <a:tc>
                  <a:txBody>
                    <a:bodyPr/>
                    <a:lstStyle/>
                    <a:p>
                      <a:pPr algn="r" fontAlgn="b"/>
                      <a:r>
                        <a:rPr lang="sv-SE" sz="900" u="none" strike="noStrike">
                          <a:effectLst/>
                        </a:rPr>
                        <a:t>1,4%</a:t>
                      </a:r>
                      <a:endParaRPr lang="lt-LT" sz="900" b="0" i="0" u="none" strike="noStrike">
                        <a:solidFill>
                          <a:srgbClr val="000000"/>
                        </a:solidFill>
                        <a:effectLst/>
                        <a:latin typeface="Calibri" panose="020F0502020204030204" pitchFamily="34" charset="0"/>
                      </a:endParaRPr>
                    </a:p>
                  </a:txBody>
                  <a:tcPr marL="5156" marR="5156" marT="5156" marB="0" anchor="b"/>
                </a:tc>
                <a:extLst>
                  <a:ext uri="{0D108BD9-81ED-4DB2-BD59-A6C34878D82A}">
                    <a16:row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2508239162"/>
                  </a:ext>
                </a:extLst>
              </a:tr>
              <a:tr h="165582">
                <a:tc>
                  <a:txBody>
                    <a:bodyPr/>
                    <a:lstStyle/>
                    <a:p>
                      <a:pPr algn="l" fontAlgn="b"/>
                      <a:r>
                        <a:rPr lang="sv-SE" sz="900" u="none" strike="noStrike">
                          <a:effectLst/>
                        </a:rPr>
                        <a:t> </a:t>
                      </a:r>
                      <a:endParaRPr lang="lt-LT" sz="900" b="0" i="0" u="none" strike="noStrike">
                        <a:solidFill>
                          <a:srgbClr val="000000"/>
                        </a:solidFill>
                        <a:effectLst/>
                        <a:latin typeface="Calibri" panose="020F0502020204030204" pitchFamily="34" charset="0"/>
                      </a:endParaRPr>
                    </a:p>
                  </a:txBody>
                  <a:tcPr marL="5156" marR="5156" marT="5156" marB="0" anchor="b"/>
                </a:tc>
                <a:tc>
                  <a:txBody>
                    <a:bodyPr/>
                    <a:lstStyle/>
                    <a:p>
                      <a:pPr algn="l" fontAlgn="b"/>
                      <a:endParaRPr lang="sv-SE" sz="900" b="0" i="0" u="none" strike="noStrike">
                        <a:solidFill>
                          <a:srgbClr val="000000"/>
                        </a:solidFill>
                        <a:effectLst/>
                        <a:latin typeface="Calibri" panose="020F0502020204030204" pitchFamily="34" charset="0"/>
                      </a:endParaRPr>
                    </a:p>
                  </a:txBody>
                  <a:tcPr marL="5156" marR="5156" marT="5156" marB="0" anchor="b"/>
                </a:tc>
                <a:tc>
                  <a:txBody>
                    <a:bodyPr/>
                    <a:lstStyle/>
                    <a:p>
                      <a:pPr algn="r" fontAlgn="b"/>
                      <a:endParaRPr lang="sv-SE" sz="900" b="0" i="0" u="none" strike="noStrike">
                        <a:solidFill>
                          <a:srgbClr val="000000"/>
                        </a:solidFill>
                        <a:effectLst/>
                        <a:latin typeface="Calibri" panose="020F0502020204030204" pitchFamily="34" charset="0"/>
                      </a:endParaRPr>
                    </a:p>
                  </a:txBody>
                  <a:tcPr marL="5156" marR="5156" marT="5156" marB="0" anchor="b"/>
                </a:tc>
                <a:tc>
                  <a:txBody>
                    <a:bodyPr/>
                    <a:lstStyle/>
                    <a:p>
                      <a:pPr algn="l" fontAlgn="b"/>
                      <a:endParaRPr lang="sv-SE" sz="900" b="0" i="0" u="none" strike="noStrike">
                        <a:solidFill>
                          <a:srgbClr val="000000"/>
                        </a:solidFill>
                        <a:effectLst/>
                        <a:latin typeface="Calibri" panose="020F0502020204030204" pitchFamily="34" charset="0"/>
                      </a:endParaRPr>
                    </a:p>
                  </a:txBody>
                  <a:tcPr marL="5156" marR="5156" marT="5156" marB="0" anchor="b"/>
                </a:tc>
                <a:extLst>
                  <a:ext uri="{0D108BD9-81ED-4DB2-BD59-A6C34878D82A}">
                    <a16:row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3311143573"/>
                  </a:ext>
                </a:extLst>
              </a:tr>
              <a:tr h="211260">
                <a:tc>
                  <a:txBody>
                    <a:bodyPr/>
                    <a:lstStyle/>
                    <a:p>
                      <a:pPr algn="l" fontAlgn="b"/>
                      <a:r>
                        <a:rPr lang="sv-SE" sz="1100" u="sng" strike="noStrike">
                          <a:effectLst/>
                        </a:rPr>
                        <a:t>Perkama energija</a:t>
                      </a:r>
                      <a:endParaRPr lang="lt-LT" sz="1100" b="1" i="0" u="sng" strike="noStrike">
                        <a:solidFill>
                          <a:srgbClr val="000000"/>
                        </a:solidFill>
                        <a:effectLst/>
                        <a:latin typeface="Calibri" panose="020F0502020204030204" pitchFamily="34" charset="0"/>
                      </a:endParaRPr>
                    </a:p>
                  </a:txBody>
                  <a:tcPr marL="5156" marR="5156" marT="5156" marB="0" anchor="b"/>
                </a:tc>
                <a:tc>
                  <a:txBody>
                    <a:bodyPr/>
                    <a:lstStyle/>
                    <a:p>
                      <a:pPr algn="l" fontAlgn="b"/>
                      <a:endParaRPr lang="sv-SE" sz="900" b="0" i="0" u="none" strike="noStrike">
                        <a:solidFill>
                          <a:srgbClr val="000000"/>
                        </a:solidFill>
                        <a:effectLst/>
                        <a:latin typeface="Calibri" panose="020F0502020204030204" pitchFamily="34" charset="0"/>
                      </a:endParaRPr>
                    </a:p>
                  </a:txBody>
                  <a:tcPr marL="5156" marR="5156" marT="5156" marB="0" anchor="b"/>
                </a:tc>
                <a:tc>
                  <a:txBody>
                    <a:bodyPr/>
                    <a:lstStyle/>
                    <a:p>
                      <a:pPr algn="r" fontAlgn="b"/>
                      <a:endParaRPr lang="sv-SE" sz="900" b="0" i="0" u="none" strike="noStrike">
                        <a:solidFill>
                          <a:srgbClr val="000000"/>
                        </a:solidFill>
                        <a:effectLst/>
                        <a:latin typeface="Calibri" panose="020F0502020204030204" pitchFamily="34" charset="0"/>
                      </a:endParaRPr>
                    </a:p>
                  </a:txBody>
                  <a:tcPr marL="5156" marR="5156" marT="5156" marB="0" anchor="b"/>
                </a:tc>
                <a:tc>
                  <a:txBody>
                    <a:bodyPr/>
                    <a:lstStyle/>
                    <a:p>
                      <a:pPr algn="l" fontAlgn="b"/>
                      <a:endParaRPr lang="sv-SE" sz="900" b="0" i="0" u="none" strike="noStrike">
                        <a:solidFill>
                          <a:srgbClr val="000000"/>
                        </a:solidFill>
                        <a:effectLst/>
                        <a:latin typeface="Calibri" panose="020F0502020204030204" pitchFamily="34" charset="0"/>
                      </a:endParaRPr>
                    </a:p>
                  </a:txBody>
                  <a:tcPr marL="5156" marR="5156" marT="5156" marB="0" anchor="b"/>
                </a:tc>
                <a:extLst>
                  <a:ext uri="{0D108BD9-81ED-4DB2-BD59-A6C34878D82A}">
                    <a16:row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456865572"/>
                  </a:ext>
                </a:extLst>
              </a:tr>
              <a:tr h="211260">
                <a:tc>
                  <a:txBody>
                    <a:bodyPr/>
                    <a:lstStyle/>
                    <a:p>
                      <a:pPr algn="l" fontAlgn="b"/>
                      <a:r>
                        <a:rPr lang="sv-SE" sz="1100" u="none" strike="noStrike">
                          <a:effectLst/>
                        </a:rPr>
                        <a:t>7 340 000 kWh</a:t>
                      </a:r>
                      <a:endParaRPr lang="lt-LT" sz="1100" b="1" i="0" u="none" strike="noStrike">
                        <a:solidFill>
                          <a:srgbClr val="000000"/>
                        </a:solidFill>
                        <a:effectLst/>
                        <a:latin typeface="Calibri" panose="020F0502020204030204" pitchFamily="34" charset="0"/>
                      </a:endParaRPr>
                    </a:p>
                  </a:txBody>
                  <a:tcPr marL="5156" marR="5156" marT="5156" marB="0" anchor="b"/>
                </a:tc>
                <a:tc>
                  <a:txBody>
                    <a:bodyPr/>
                    <a:lstStyle/>
                    <a:p>
                      <a:pPr algn="l" fontAlgn="b"/>
                      <a:endParaRPr lang="sv-SE" sz="900" b="0" i="0" u="none" strike="noStrike">
                        <a:solidFill>
                          <a:srgbClr val="000000"/>
                        </a:solidFill>
                        <a:effectLst/>
                        <a:latin typeface="Calibri" panose="020F0502020204030204" pitchFamily="34" charset="0"/>
                      </a:endParaRPr>
                    </a:p>
                  </a:txBody>
                  <a:tcPr marL="5156" marR="5156" marT="5156" marB="0" anchor="b"/>
                </a:tc>
                <a:tc>
                  <a:txBody>
                    <a:bodyPr/>
                    <a:lstStyle/>
                    <a:p>
                      <a:pPr algn="r" fontAlgn="b"/>
                      <a:endParaRPr lang="sv-SE" sz="900" b="0" i="0" u="none" strike="noStrike">
                        <a:solidFill>
                          <a:srgbClr val="000000"/>
                        </a:solidFill>
                        <a:effectLst/>
                        <a:latin typeface="Calibri" panose="020F0502020204030204" pitchFamily="34" charset="0"/>
                      </a:endParaRPr>
                    </a:p>
                  </a:txBody>
                  <a:tcPr marL="5156" marR="5156" marT="5156" marB="0" anchor="b"/>
                </a:tc>
                <a:tc>
                  <a:txBody>
                    <a:bodyPr/>
                    <a:lstStyle/>
                    <a:p>
                      <a:pPr algn="l" fontAlgn="b"/>
                      <a:endParaRPr lang="sv-SE" sz="900" b="0" i="0" u="none" strike="noStrike">
                        <a:solidFill>
                          <a:srgbClr val="000000"/>
                        </a:solidFill>
                        <a:effectLst/>
                        <a:latin typeface="Calibri" panose="020F0502020204030204" pitchFamily="34" charset="0"/>
                      </a:endParaRPr>
                    </a:p>
                  </a:txBody>
                  <a:tcPr marL="5156" marR="5156" marT="5156" marB="0" anchor="b"/>
                </a:tc>
                <a:extLst>
                  <a:ext uri="{0D108BD9-81ED-4DB2-BD59-A6C34878D82A}">
                    <a16:row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3251810450"/>
                  </a:ext>
                </a:extLst>
              </a:tr>
              <a:tr h="165582">
                <a:tc>
                  <a:txBody>
                    <a:bodyPr/>
                    <a:lstStyle/>
                    <a:p>
                      <a:pPr algn="l" fontAlgn="b"/>
                      <a:r>
                        <a:rPr lang="sv-SE" sz="900" u="none" strike="noStrike">
                          <a:effectLst/>
                        </a:rPr>
                        <a:t> </a:t>
                      </a:r>
                      <a:endParaRPr lang="lt-LT" sz="900" b="0" i="0" u="none" strike="noStrike">
                        <a:solidFill>
                          <a:srgbClr val="000000"/>
                        </a:solidFill>
                        <a:effectLst/>
                        <a:latin typeface="Calibri" panose="020F0502020204030204" pitchFamily="34" charset="0"/>
                      </a:endParaRPr>
                    </a:p>
                  </a:txBody>
                  <a:tcPr marL="5156" marR="5156" marT="5156" marB="0" anchor="b"/>
                </a:tc>
                <a:tc>
                  <a:txBody>
                    <a:bodyPr/>
                    <a:lstStyle/>
                    <a:p>
                      <a:pPr algn="l" fontAlgn="b"/>
                      <a:r>
                        <a:rPr lang="sv-SE" sz="900" u="none" strike="noStrike">
                          <a:effectLst/>
                        </a:rPr>
                        <a:t> </a:t>
                      </a:r>
                      <a:endParaRPr lang="lt-LT" sz="900" b="0" i="0" u="none" strike="noStrike">
                        <a:solidFill>
                          <a:srgbClr val="000000"/>
                        </a:solidFill>
                        <a:effectLst/>
                        <a:latin typeface="Calibri" panose="020F0502020204030204" pitchFamily="34" charset="0"/>
                      </a:endParaRPr>
                    </a:p>
                  </a:txBody>
                  <a:tcPr marL="5156" marR="5156" marT="5156" marB="0" anchor="b"/>
                </a:tc>
                <a:tc>
                  <a:txBody>
                    <a:bodyPr/>
                    <a:lstStyle/>
                    <a:p>
                      <a:pPr algn="r" fontAlgn="b"/>
                      <a:r>
                        <a:rPr lang="sv-SE" sz="900" u="none" strike="noStrike">
                          <a:effectLst/>
                        </a:rPr>
                        <a:t>Lazeriai ir perforavimo aparatai</a:t>
                      </a:r>
                      <a:endParaRPr lang="lt-LT" sz="900" b="1" i="0" u="none" strike="noStrike">
                        <a:solidFill>
                          <a:srgbClr val="000000"/>
                        </a:solidFill>
                        <a:effectLst/>
                        <a:latin typeface="Calibri" panose="020F0502020204030204" pitchFamily="34" charset="0"/>
                      </a:endParaRPr>
                    </a:p>
                  </a:txBody>
                  <a:tcPr marL="5156" marR="5156" marT="5156" marB="0" anchor="b"/>
                </a:tc>
                <a:tc>
                  <a:txBody>
                    <a:bodyPr/>
                    <a:lstStyle/>
                    <a:p>
                      <a:pPr algn="r" fontAlgn="b"/>
                      <a:r>
                        <a:rPr lang="sv-SE" sz="900" u="none" strike="noStrike">
                          <a:effectLst/>
                        </a:rPr>
                        <a:t>28,4%</a:t>
                      </a:r>
                      <a:endParaRPr lang="lt-LT" sz="900" b="0" i="0" u="none" strike="noStrike">
                        <a:solidFill>
                          <a:srgbClr val="000000"/>
                        </a:solidFill>
                        <a:effectLst/>
                        <a:latin typeface="Calibri" panose="020F0502020204030204" pitchFamily="34" charset="0"/>
                      </a:endParaRPr>
                    </a:p>
                  </a:txBody>
                  <a:tcPr marL="5156" marR="5156" marT="5156" marB="0" anchor="b"/>
                </a:tc>
                <a:extLst>
                  <a:ext uri="{0D108BD9-81ED-4DB2-BD59-A6C34878D82A}">
                    <a16:row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542283899"/>
                  </a:ext>
                </a:extLst>
              </a:tr>
              <a:tr h="165582">
                <a:tc>
                  <a:txBody>
                    <a:bodyPr/>
                    <a:lstStyle/>
                    <a:p>
                      <a:pPr algn="l" fontAlgn="b"/>
                      <a:r>
                        <a:rPr lang="sv-SE" sz="900" u="none" strike="noStrike">
                          <a:effectLst/>
                        </a:rPr>
                        <a:t> </a:t>
                      </a:r>
                      <a:endParaRPr lang="lt-LT" sz="900" b="0" i="0" u="none" strike="noStrike">
                        <a:solidFill>
                          <a:srgbClr val="000000"/>
                        </a:solidFill>
                        <a:effectLst/>
                        <a:latin typeface="Calibri" panose="020F0502020204030204" pitchFamily="34" charset="0"/>
                      </a:endParaRPr>
                    </a:p>
                  </a:txBody>
                  <a:tcPr marL="5156" marR="5156" marT="5156" marB="0" anchor="b"/>
                </a:tc>
                <a:tc>
                  <a:txBody>
                    <a:bodyPr/>
                    <a:lstStyle/>
                    <a:p>
                      <a:pPr algn="l" fontAlgn="b"/>
                      <a:r>
                        <a:rPr lang="sv-SE" sz="900" u="none" strike="noStrike">
                          <a:effectLst/>
                        </a:rPr>
                        <a:t> </a:t>
                      </a:r>
                      <a:endParaRPr lang="lt-LT" sz="900" b="0" i="0" u="none" strike="noStrike">
                        <a:solidFill>
                          <a:srgbClr val="000000"/>
                        </a:solidFill>
                        <a:effectLst/>
                        <a:latin typeface="Calibri" panose="020F0502020204030204" pitchFamily="34" charset="0"/>
                      </a:endParaRPr>
                    </a:p>
                  </a:txBody>
                  <a:tcPr marL="5156" marR="5156" marT="5156" marB="0" anchor="b"/>
                </a:tc>
                <a:tc>
                  <a:txBody>
                    <a:bodyPr/>
                    <a:lstStyle/>
                    <a:p>
                      <a:pPr algn="r" fontAlgn="b"/>
                      <a:endParaRPr lang="sv-SE" sz="900" b="1" i="0" u="none" strike="noStrike">
                        <a:solidFill>
                          <a:srgbClr val="000000"/>
                        </a:solidFill>
                        <a:effectLst/>
                        <a:latin typeface="Calibri" panose="020F0502020204030204" pitchFamily="34" charset="0"/>
                      </a:endParaRPr>
                    </a:p>
                  </a:txBody>
                  <a:tcPr marL="5156" marR="5156" marT="5156" marB="0" anchor="b"/>
                </a:tc>
                <a:tc>
                  <a:txBody>
                    <a:bodyPr/>
                    <a:lstStyle/>
                    <a:p>
                      <a:pPr algn="l" fontAlgn="b"/>
                      <a:endParaRPr lang="sv-SE" sz="900" b="0" i="0" u="none" strike="noStrike">
                        <a:solidFill>
                          <a:srgbClr val="000000"/>
                        </a:solidFill>
                        <a:effectLst/>
                        <a:latin typeface="Calibri" panose="020F0502020204030204" pitchFamily="34" charset="0"/>
                      </a:endParaRPr>
                    </a:p>
                  </a:txBody>
                  <a:tcPr marL="5156" marR="5156" marT="5156" marB="0" anchor="b"/>
                </a:tc>
                <a:extLst>
                  <a:ext uri="{0D108BD9-81ED-4DB2-BD59-A6C34878D82A}">
                    <a16:row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2195576455"/>
                  </a:ext>
                </a:extLst>
              </a:tr>
              <a:tr h="165582">
                <a:tc>
                  <a:txBody>
                    <a:bodyPr/>
                    <a:lstStyle/>
                    <a:p>
                      <a:pPr algn="l" fontAlgn="b"/>
                      <a:r>
                        <a:rPr lang="sv-SE" sz="900" u="none" strike="noStrike">
                          <a:effectLst/>
                        </a:rPr>
                        <a:t> </a:t>
                      </a:r>
                      <a:endParaRPr lang="lt-LT" sz="900" b="0" i="0" u="none" strike="noStrike">
                        <a:solidFill>
                          <a:srgbClr val="000000"/>
                        </a:solidFill>
                        <a:effectLst/>
                        <a:latin typeface="Calibri" panose="020F0502020204030204" pitchFamily="34" charset="0"/>
                      </a:endParaRPr>
                    </a:p>
                  </a:txBody>
                  <a:tcPr marL="5156" marR="5156" marT="5156" marB="0" anchor="b"/>
                </a:tc>
                <a:tc>
                  <a:txBody>
                    <a:bodyPr/>
                    <a:lstStyle/>
                    <a:p>
                      <a:pPr algn="l" fontAlgn="b"/>
                      <a:r>
                        <a:rPr lang="sv-SE" sz="900" u="none" strike="noStrike">
                          <a:effectLst/>
                        </a:rPr>
                        <a:t> </a:t>
                      </a:r>
                      <a:endParaRPr lang="lt-LT" sz="900" b="0" i="0" u="none" strike="noStrike">
                        <a:solidFill>
                          <a:srgbClr val="000000"/>
                        </a:solidFill>
                        <a:effectLst/>
                        <a:latin typeface="Calibri" panose="020F0502020204030204" pitchFamily="34" charset="0"/>
                      </a:endParaRPr>
                    </a:p>
                  </a:txBody>
                  <a:tcPr marL="5156" marR="5156" marT="5156" marB="0" anchor="b"/>
                </a:tc>
                <a:tc>
                  <a:txBody>
                    <a:bodyPr/>
                    <a:lstStyle/>
                    <a:p>
                      <a:pPr algn="r" fontAlgn="b"/>
                      <a:r>
                        <a:rPr lang="sv-SE" sz="900" u="none" strike="noStrike">
                          <a:effectLst/>
                        </a:rPr>
                        <a:t>Hidrauliniai presai</a:t>
                      </a:r>
                      <a:endParaRPr lang="lt-LT" sz="900" b="1" i="0" u="none" strike="noStrike">
                        <a:solidFill>
                          <a:srgbClr val="000000"/>
                        </a:solidFill>
                        <a:effectLst/>
                        <a:latin typeface="Calibri" panose="020F0502020204030204" pitchFamily="34" charset="0"/>
                      </a:endParaRPr>
                    </a:p>
                  </a:txBody>
                  <a:tcPr marL="5156" marR="5156" marT="5156" marB="0" anchor="b"/>
                </a:tc>
                <a:tc>
                  <a:txBody>
                    <a:bodyPr/>
                    <a:lstStyle/>
                    <a:p>
                      <a:pPr algn="r" fontAlgn="b"/>
                      <a:r>
                        <a:rPr lang="sv-SE" sz="900" u="none" strike="noStrike">
                          <a:effectLst/>
                        </a:rPr>
                        <a:t>20,9%</a:t>
                      </a:r>
                      <a:endParaRPr lang="lt-LT" sz="900" b="0" i="0" u="none" strike="noStrike">
                        <a:solidFill>
                          <a:srgbClr val="000000"/>
                        </a:solidFill>
                        <a:effectLst/>
                        <a:latin typeface="Calibri" panose="020F0502020204030204" pitchFamily="34" charset="0"/>
                      </a:endParaRPr>
                    </a:p>
                  </a:txBody>
                  <a:tcPr marL="5156" marR="5156" marT="5156" marB="0" anchor="b"/>
                </a:tc>
                <a:extLst>
                  <a:ext uri="{0D108BD9-81ED-4DB2-BD59-A6C34878D82A}">
                    <a16:row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3340399260"/>
                  </a:ext>
                </a:extLst>
              </a:tr>
              <a:tr h="211260">
                <a:tc>
                  <a:txBody>
                    <a:bodyPr/>
                    <a:lstStyle/>
                    <a:p>
                      <a:pPr algn="l" fontAlgn="b"/>
                      <a:r>
                        <a:rPr lang="sv-SE" sz="900" u="none" strike="noStrike">
                          <a:effectLst/>
                        </a:rPr>
                        <a:t> </a:t>
                      </a:r>
                      <a:endParaRPr lang="lt-LT" sz="900" b="0" i="0" u="none" strike="noStrike">
                        <a:solidFill>
                          <a:srgbClr val="000000"/>
                        </a:solidFill>
                        <a:effectLst/>
                        <a:latin typeface="Calibri" panose="020F0502020204030204" pitchFamily="34" charset="0"/>
                      </a:endParaRPr>
                    </a:p>
                  </a:txBody>
                  <a:tcPr marL="5156" marR="5156" marT="5156" marB="0" anchor="b"/>
                </a:tc>
                <a:tc>
                  <a:txBody>
                    <a:bodyPr/>
                    <a:lstStyle/>
                    <a:p>
                      <a:pPr algn="l" fontAlgn="b"/>
                      <a:r>
                        <a:rPr lang="sv-SE" sz="1100" u="sng" strike="noStrike">
                          <a:effectLst/>
                        </a:rPr>
                        <a:t>Gamybos procesai</a:t>
                      </a:r>
                      <a:endParaRPr lang="lt-LT" sz="1100" b="1" i="0" u="sng" strike="noStrike">
                        <a:solidFill>
                          <a:srgbClr val="000000"/>
                        </a:solidFill>
                        <a:effectLst/>
                        <a:latin typeface="Calibri" panose="020F0502020204030204" pitchFamily="34" charset="0"/>
                      </a:endParaRPr>
                    </a:p>
                  </a:txBody>
                  <a:tcPr marL="5156" marR="5156" marT="5156" marB="0" anchor="b"/>
                </a:tc>
                <a:tc>
                  <a:txBody>
                    <a:bodyPr/>
                    <a:lstStyle/>
                    <a:p>
                      <a:pPr algn="r" fontAlgn="b"/>
                      <a:endParaRPr lang="sv-SE" sz="900" b="1" i="0" u="none" strike="noStrike">
                        <a:solidFill>
                          <a:srgbClr val="000000"/>
                        </a:solidFill>
                        <a:effectLst/>
                        <a:latin typeface="Calibri" panose="020F0502020204030204" pitchFamily="34" charset="0"/>
                      </a:endParaRPr>
                    </a:p>
                  </a:txBody>
                  <a:tcPr marL="5156" marR="5156" marT="5156" marB="0" anchor="b"/>
                </a:tc>
                <a:tc>
                  <a:txBody>
                    <a:bodyPr/>
                    <a:lstStyle/>
                    <a:p>
                      <a:pPr algn="l" fontAlgn="b"/>
                      <a:endParaRPr lang="sv-SE" sz="900" b="0" i="0" u="none" strike="noStrike">
                        <a:solidFill>
                          <a:srgbClr val="000000"/>
                        </a:solidFill>
                        <a:effectLst/>
                        <a:latin typeface="Calibri" panose="020F0502020204030204" pitchFamily="34" charset="0"/>
                      </a:endParaRPr>
                    </a:p>
                  </a:txBody>
                  <a:tcPr marL="5156" marR="5156" marT="5156" marB="0" anchor="b"/>
                </a:tc>
                <a:extLst>
                  <a:ext uri="{0D108BD9-81ED-4DB2-BD59-A6C34878D82A}">
                    <a16:row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2378037363"/>
                  </a:ext>
                </a:extLst>
              </a:tr>
              <a:tr h="165582">
                <a:tc>
                  <a:txBody>
                    <a:bodyPr/>
                    <a:lstStyle/>
                    <a:p>
                      <a:pPr algn="l" fontAlgn="b"/>
                      <a:endParaRPr lang="sv-SE" sz="900" b="0" i="0" u="none" strike="noStrike">
                        <a:solidFill>
                          <a:srgbClr val="000000"/>
                        </a:solidFill>
                        <a:effectLst/>
                        <a:latin typeface="Calibri" panose="020F0502020204030204" pitchFamily="34" charset="0"/>
                      </a:endParaRPr>
                    </a:p>
                  </a:txBody>
                  <a:tcPr marL="5156" marR="5156" marT="5156" marB="0" anchor="b"/>
                </a:tc>
                <a:tc>
                  <a:txBody>
                    <a:bodyPr/>
                    <a:lstStyle/>
                    <a:p>
                      <a:pPr algn="l" fontAlgn="b"/>
                      <a:r>
                        <a:rPr lang="sv-SE" sz="900" u="none" strike="noStrike">
                          <a:effectLst/>
                        </a:rPr>
                        <a:t> </a:t>
                      </a:r>
                      <a:endParaRPr lang="lt-LT" sz="900" b="0" i="0" u="none" strike="noStrike">
                        <a:solidFill>
                          <a:srgbClr val="000000"/>
                        </a:solidFill>
                        <a:effectLst/>
                        <a:latin typeface="Calibri" panose="020F0502020204030204" pitchFamily="34" charset="0"/>
                      </a:endParaRPr>
                    </a:p>
                  </a:txBody>
                  <a:tcPr marL="5156" marR="5156" marT="5156" marB="0" anchor="b"/>
                </a:tc>
                <a:tc>
                  <a:txBody>
                    <a:bodyPr/>
                    <a:lstStyle/>
                    <a:p>
                      <a:pPr algn="r" fontAlgn="b"/>
                      <a:r>
                        <a:rPr lang="sv-SE" sz="900" u="none" strike="noStrike">
                          <a:effectLst/>
                        </a:rPr>
                        <a:t>Rankinis suvirinimas</a:t>
                      </a:r>
                      <a:endParaRPr lang="lt-LT" sz="900" b="1" i="0" u="none" strike="noStrike">
                        <a:solidFill>
                          <a:srgbClr val="000000"/>
                        </a:solidFill>
                        <a:effectLst/>
                        <a:latin typeface="Calibri" panose="020F0502020204030204" pitchFamily="34" charset="0"/>
                      </a:endParaRPr>
                    </a:p>
                  </a:txBody>
                  <a:tcPr marL="5156" marR="5156" marT="5156" marB="0" anchor="b"/>
                </a:tc>
                <a:tc>
                  <a:txBody>
                    <a:bodyPr/>
                    <a:lstStyle/>
                    <a:p>
                      <a:pPr algn="r" fontAlgn="b"/>
                      <a:r>
                        <a:rPr lang="sv-SE" sz="900" u="none" strike="noStrike">
                          <a:effectLst/>
                        </a:rPr>
                        <a:t>5,4%</a:t>
                      </a:r>
                      <a:endParaRPr lang="lt-LT" sz="900" b="0" i="0" u="none" strike="noStrike">
                        <a:solidFill>
                          <a:srgbClr val="000000"/>
                        </a:solidFill>
                        <a:effectLst/>
                        <a:latin typeface="Calibri" panose="020F0502020204030204" pitchFamily="34" charset="0"/>
                      </a:endParaRPr>
                    </a:p>
                  </a:txBody>
                  <a:tcPr marL="5156" marR="5156" marT="5156" marB="0" anchor="b"/>
                </a:tc>
                <a:extLst>
                  <a:ext uri="{0D108BD9-81ED-4DB2-BD59-A6C34878D82A}">
                    <a16:row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3626646886"/>
                  </a:ext>
                </a:extLst>
              </a:tr>
              <a:tr h="165582">
                <a:tc>
                  <a:txBody>
                    <a:bodyPr/>
                    <a:lstStyle/>
                    <a:p>
                      <a:pPr algn="l" fontAlgn="b"/>
                      <a:endParaRPr lang="sv-SE" sz="900" b="0" i="0" u="none" strike="noStrike">
                        <a:solidFill>
                          <a:srgbClr val="000000"/>
                        </a:solidFill>
                        <a:effectLst/>
                        <a:latin typeface="Calibri" panose="020F0502020204030204" pitchFamily="34" charset="0"/>
                      </a:endParaRPr>
                    </a:p>
                  </a:txBody>
                  <a:tcPr marL="5156" marR="5156" marT="5156" marB="0" anchor="b"/>
                </a:tc>
                <a:tc>
                  <a:txBody>
                    <a:bodyPr/>
                    <a:lstStyle/>
                    <a:p>
                      <a:pPr algn="l" fontAlgn="b"/>
                      <a:r>
                        <a:rPr lang="sv-SE" sz="900" u="none" strike="noStrike">
                          <a:effectLst/>
                        </a:rPr>
                        <a:t> </a:t>
                      </a:r>
                      <a:endParaRPr lang="lt-LT" sz="900" b="0" i="0" u="none" strike="noStrike">
                        <a:solidFill>
                          <a:srgbClr val="000000"/>
                        </a:solidFill>
                        <a:effectLst/>
                        <a:latin typeface="Calibri" panose="020F0502020204030204" pitchFamily="34" charset="0"/>
                      </a:endParaRPr>
                    </a:p>
                  </a:txBody>
                  <a:tcPr marL="5156" marR="5156" marT="5156" marB="0" anchor="b"/>
                </a:tc>
                <a:tc>
                  <a:txBody>
                    <a:bodyPr/>
                    <a:lstStyle/>
                    <a:p>
                      <a:pPr algn="r" fontAlgn="b"/>
                      <a:endParaRPr lang="sv-SE" sz="900" b="1" i="0" u="none" strike="noStrike">
                        <a:solidFill>
                          <a:srgbClr val="000000"/>
                        </a:solidFill>
                        <a:effectLst/>
                        <a:latin typeface="Calibri" panose="020F0502020204030204" pitchFamily="34" charset="0"/>
                      </a:endParaRPr>
                    </a:p>
                  </a:txBody>
                  <a:tcPr marL="5156" marR="5156" marT="5156" marB="0" anchor="b"/>
                </a:tc>
                <a:tc>
                  <a:txBody>
                    <a:bodyPr/>
                    <a:lstStyle/>
                    <a:p>
                      <a:pPr algn="l" fontAlgn="b"/>
                      <a:endParaRPr lang="sv-SE" sz="900" b="0" i="0" u="none" strike="noStrike">
                        <a:solidFill>
                          <a:srgbClr val="000000"/>
                        </a:solidFill>
                        <a:effectLst/>
                        <a:latin typeface="Calibri" panose="020F0502020204030204" pitchFamily="34" charset="0"/>
                      </a:endParaRPr>
                    </a:p>
                  </a:txBody>
                  <a:tcPr marL="5156" marR="5156" marT="5156" marB="0" anchor="b"/>
                </a:tc>
                <a:extLst>
                  <a:ext uri="{0D108BD9-81ED-4DB2-BD59-A6C34878D82A}">
                    <a16:row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0629653"/>
                  </a:ext>
                </a:extLst>
              </a:tr>
              <a:tr h="165582">
                <a:tc>
                  <a:txBody>
                    <a:bodyPr/>
                    <a:lstStyle/>
                    <a:p>
                      <a:pPr algn="l" fontAlgn="b"/>
                      <a:endParaRPr lang="sv-SE" sz="900" b="0" i="0" u="none" strike="noStrike">
                        <a:solidFill>
                          <a:srgbClr val="000000"/>
                        </a:solidFill>
                        <a:effectLst/>
                        <a:latin typeface="Calibri" panose="020F0502020204030204" pitchFamily="34" charset="0"/>
                      </a:endParaRPr>
                    </a:p>
                  </a:txBody>
                  <a:tcPr marL="5156" marR="5156" marT="5156" marB="0" anchor="b"/>
                </a:tc>
                <a:tc>
                  <a:txBody>
                    <a:bodyPr/>
                    <a:lstStyle/>
                    <a:p>
                      <a:pPr algn="l" fontAlgn="b"/>
                      <a:r>
                        <a:rPr lang="sv-SE" sz="900" u="none" strike="noStrike">
                          <a:effectLst/>
                        </a:rPr>
                        <a:t> </a:t>
                      </a:r>
                      <a:endParaRPr lang="lt-LT" sz="900" b="0" i="0" u="none" strike="noStrike">
                        <a:solidFill>
                          <a:srgbClr val="000000"/>
                        </a:solidFill>
                        <a:effectLst/>
                        <a:latin typeface="Calibri" panose="020F0502020204030204" pitchFamily="34" charset="0"/>
                      </a:endParaRPr>
                    </a:p>
                  </a:txBody>
                  <a:tcPr marL="5156" marR="5156" marT="5156" marB="0" anchor="b"/>
                </a:tc>
                <a:tc>
                  <a:txBody>
                    <a:bodyPr/>
                    <a:lstStyle/>
                    <a:p>
                      <a:pPr algn="r" fontAlgn="b"/>
                      <a:r>
                        <a:rPr lang="sv-SE" sz="900" u="none" strike="noStrike">
                          <a:effectLst/>
                        </a:rPr>
                        <a:t>Robotų suvirinimas</a:t>
                      </a:r>
                      <a:endParaRPr lang="lt-LT" sz="900" b="1" i="0" u="none" strike="noStrike">
                        <a:solidFill>
                          <a:srgbClr val="000000"/>
                        </a:solidFill>
                        <a:effectLst/>
                        <a:latin typeface="Calibri" panose="020F0502020204030204" pitchFamily="34" charset="0"/>
                      </a:endParaRPr>
                    </a:p>
                  </a:txBody>
                  <a:tcPr marL="5156" marR="5156" marT="5156" marB="0" anchor="b"/>
                </a:tc>
                <a:tc>
                  <a:txBody>
                    <a:bodyPr/>
                    <a:lstStyle/>
                    <a:p>
                      <a:pPr algn="r" fontAlgn="b"/>
                      <a:r>
                        <a:rPr lang="sv-SE" sz="900" u="none" strike="noStrike">
                          <a:effectLst/>
                        </a:rPr>
                        <a:t>0,7%</a:t>
                      </a:r>
                      <a:endParaRPr lang="lt-LT" sz="900" b="0" i="0" u="none" strike="noStrike">
                        <a:solidFill>
                          <a:srgbClr val="000000"/>
                        </a:solidFill>
                        <a:effectLst/>
                        <a:latin typeface="Calibri" panose="020F0502020204030204" pitchFamily="34" charset="0"/>
                      </a:endParaRPr>
                    </a:p>
                  </a:txBody>
                  <a:tcPr marL="5156" marR="5156" marT="5156" marB="0" anchor="b"/>
                </a:tc>
                <a:extLst>
                  <a:ext uri="{0D108BD9-81ED-4DB2-BD59-A6C34878D82A}">
                    <a16:row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3014024579"/>
                  </a:ext>
                </a:extLst>
              </a:tr>
              <a:tr h="165582">
                <a:tc>
                  <a:txBody>
                    <a:bodyPr/>
                    <a:lstStyle/>
                    <a:p>
                      <a:pPr algn="l" fontAlgn="b"/>
                      <a:endParaRPr lang="sv-SE" sz="900" b="0" i="0" u="none" strike="noStrike">
                        <a:solidFill>
                          <a:srgbClr val="000000"/>
                        </a:solidFill>
                        <a:effectLst/>
                        <a:latin typeface="Calibri" panose="020F0502020204030204" pitchFamily="34" charset="0"/>
                      </a:endParaRPr>
                    </a:p>
                  </a:txBody>
                  <a:tcPr marL="5156" marR="5156" marT="5156" marB="0" anchor="b"/>
                </a:tc>
                <a:tc>
                  <a:txBody>
                    <a:bodyPr/>
                    <a:lstStyle/>
                    <a:p>
                      <a:pPr algn="l" fontAlgn="b"/>
                      <a:r>
                        <a:rPr lang="sv-SE" sz="900" u="none" strike="noStrike">
                          <a:effectLst/>
                        </a:rPr>
                        <a:t> </a:t>
                      </a:r>
                      <a:endParaRPr lang="lt-LT" sz="900" b="0" i="0" u="none" strike="noStrike">
                        <a:solidFill>
                          <a:srgbClr val="000000"/>
                        </a:solidFill>
                        <a:effectLst/>
                        <a:latin typeface="Calibri" panose="020F0502020204030204" pitchFamily="34" charset="0"/>
                      </a:endParaRPr>
                    </a:p>
                  </a:txBody>
                  <a:tcPr marL="5156" marR="5156" marT="5156" marB="0" anchor="b"/>
                </a:tc>
                <a:tc>
                  <a:txBody>
                    <a:bodyPr/>
                    <a:lstStyle/>
                    <a:p>
                      <a:pPr algn="r" fontAlgn="b"/>
                      <a:endParaRPr lang="sv-SE" sz="900" b="1" i="0" u="none" strike="noStrike">
                        <a:solidFill>
                          <a:srgbClr val="000000"/>
                        </a:solidFill>
                        <a:effectLst/>
                        <a:latin typeface="Calibri" panose="020F0502020204030204" pitchFamily="34" charset="0"/>
                      </a:endParaRPr>
                    </a:p>
                  </a:txBody>
                  <a:tcPr marL="5156" marR="5156" marT="5156" marB="0" anchor="b"/>
                </a:tc>
                <a:tc>
                  <a:txBody>
                    <a:bodyPr/>
                    <a:lstStyle/>
                    <a:p>
                      <a:pPr algn="l" fontAlgn="b"/>
                      <a:endParaRPr lang="sv-SE" sz="900" b="0" i="0" u="none" strike="noStrike">
                        <a:solidFill>
                          <a:srgbClr val="000000"/>
                        </a:solidFill>
                        <a:effectLst/>
                        <a:latin typeface="Calibri" panose="020F0502020204030204" pitchFamily="34" charset="0"/>
                      </a:endParaRPr>
                    </a:p>
                  </a:txBody>
                  <a:tcPr marL="5156" marR="5156" marT="5156" marB="0" anchor="b"/>
                </a:tc>
                <a:extLst>
                  <a:ext uri="{0D108BD9-81ED-4DB2-BD59-A6C34878D82A}">
                    <a16:row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2915944688"/>
                  </a:ext>
                </a:extLst>
              </a:tr>
              <a:tr h="165582">
                <a:tc>
                  <a:txBody>
                    <a:bodyPr/>
                    <a:lstStyle/>
                    <a:p>
                      <a:pPr algn="l" fontAlgn="b"/>
                      <a:endParaRPr lang="sv-SE" sz="900" b="0" i="0" u="none" strike="noStrike">
                        <a:solidFill>
                          <a:srgbClr val="000000"/>
                        </a:solidFill>
                        <a:effectLst/>
                        <a:latin typeface="Calibri" panose="020F0502020204030204" pitchFamily="34" charset="0"/>
                      </a:endParaRPr>
                    </a:p>
                  </a:txBody>
                  <a:tcPr marL="5156" marR="5156" marT="5156" marB="0" anchor="b"/>
                </a:tc>
                <a:tc>
                  <a:txBody>
                    <a:bodyPr/>
                    <a:lstStyle/>
                    <a:p>
                      <a:pPr algn="l" fontAlgn="b"/>
                      <a:r>
                        <a:rPr lang="sv-SE" sz="900" u="none" strike="noStrike">
                          <a:effectLst/>
                        </a:rPr>
                        <a:t> </a:t>
                      </a:r>
                      <a:endParaRPr lang="lt-LT" sz="900" b="0" i="0" u="none" strike="noStrike">
                        <a:solidFill>
                          <a:srgbClr val="000000"/>
                        </a:solidFill>
                        <a:effectLst/>
                        <a:latin typeface="Calibri" panose="020F0502020204030204" pitchFamily="34" charset="0"/>
                      </a:endParaRPr>
                    </a:p>
                  </a:txBody>
                  <a:tcPr marL="5156" marR="5156" marT="5156" marB="0" anchor="b"/>
                </a:tc>
                <a:tc>
                  <a:txBody>
                    <a:bodyPr/>
                    <a:lstStyle/>
                    <a:p>
                      <a:pPr algn="r" fontAlgn="b"/>
                      <a:r>
                        <a:rPr lang="sv-SE" sz="900" u="none" strike="noStrike">
                          <a:effectLst/>
                        </a:rPr>
                        <a:t>Transmisijos technika</a:t>
                      </a:r>
                      <a:endParaRPr lang="lt-LT" sz="900" b="1" i="0" u="none" strike="noStrike">
                        <a:solidFill>
                          <a:srgbClr val="000000"/>
                        </a:solidFill>
                        <a:effectLst/>
                        <a:latin typeface="Calibri" panose="020F0502020204030204" pitchFamily="34" charset="0"/>
                      </a:endParaRPr>
                    </a:p>
                  </a:txBody>
                  <a:tcPr marL="5156" marR="5156" marT="5156" marB="0" anchor="b"/>
                </a:tc>
                <a:tc>
                  <a:txBody>
                    <a:bodyPr/>
                    <a:lstStyle/>
                    <a:p>
                      <a:pPr algn="r" fontAlgn="b"/>
                      <a:r>
                        <a:rPr lang="sv-SE" sz="900" u="none" strike="noStrike">
                          <a:effectLst/>
                        </a:rPr>
                        <a:t>7,4%</a:t>
                      </a:r>
                      <a:endParaRPr lang="lt-LT" sz="900" b="0" i="0" u="none" strike="noStrike">
                        <a:solidFill>
                          <a:srgbClr val="000000"/>
                        </a:solidFill>
                        <a:effectLst/>
                        <a:latin typeface="Calibri" panose="020F0502020204030204" pitchFamily="34" charset="0"/>
                      </a:endParaRPr>
                    </a:p>
                  </a:txBody>
                  <a:tcPr marL="5156" marR="5156" marT="5156" marB="0" anchor="b"/>
                </a:tc>
                <a:extLst>
                  <a:ext uri="{0D108BD9-81ED-4DB2-BD59-A6C34878D82A}">
                    <a16:row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3807759187"/>
                  </a:ext>
                </a:extLst>
              </a:tr>
              <a:tr h="165582">
                <a:tc>
                  <a:txBody>
                    <a:bodyPr/>
                    <a:lstStyle/>
                    <a:p>
                      <a:pPr algn="l" fontAlgn="b"/>
                      <a:endParaRPr lang="sv-SE" sz="900" b="0" i="0" u="none" strike="noStrike">
                        <a:solidFill>
                          <a:srgbClr val="000000"/>
                        </a:solidFill>
                        <a:effectLst/>
                        <a:latin typeface="Calibri" panose="020F0502020204030204" pitchFamily="34" charset="0"/>
                      </a:endParaRPr>
                    </a:p>
                  </a:txBody>
                  <a:tcPr marL="5156" marR="5156" marT="5156" marB="0" anchor="b"/>
                </a:tc>
                <a:tc>
                  <a:txBody>
                    <a:bodyPr/>
                    <a:lstStyle/>
                    <a:p>
                      <a:pPr algn="l" fontAlgn="b"/>
                      <a:r>
                        <a:rPr lang="sv-SE" sz="900" u="none" strike="noStrike">
                          <a:effectLst/>
                        </a:rPr>
                        <a:t> </a:t>
                      </a:r>
                      <a:endParaRPr lang="lt-LT" sz="900" b="0" i="0" u="none" strike="noStrike">
                        <a:solidFill>
                          <a:srgbClr val="000000"/>
                        </a:solidFill>
                        <a:effectLst/>
                        <a:latin typeface="Calibri" panose="020F0502020204030204" pitchFamily="34" charset="0"/>
                      </a:endParaRPr>
                    </a:p>
                  </a:txBody>
                  <a:tcPr marL="5156" marR="5156" marT="5156" marB="0" anchor="b"/>
                </a:tc>
                <a:tc>
                  <a:txBody>
                    <a:bodyPr/>
                    <a:lstStyle/>
                    <a:p>
                      <a:pPr algn="r" fontAlgn="b"/>
                      <a:endParaRPr lang="sv-SE" sz="900" b="1" i="0" u="none" strike="noStrike">
                        <a:solidFill>
                          <a:srgbClr val="000000"/>
                        </a:solidFill>
                        <a:effectLst/>
                        <a:latin typeface="Calibri" panose="020F0502020204030204" pitchFamily="34" charset="0"/>
                      </a:endParaRPr>
                    </a:p>
                  </a:txBody>
                  <a:tcPr marL="5156" marR="5156" marT="5156" marB="0" anchor="b"/>
                </a:tc>
                <a:tc>
                  <a:txBody>
                    <a:bodyPr/>
                    <a:lstStyle/>
                    <a:p>
                      <a:pPr algn="l" fontAlgn="b"/>
                      <a:endParaRPr lang="sv-SE" sz="900" b="0" i="0" u="none" strike="noStrike">
                        <a:solidFill>
                          <a:srgbClr val="000000"/>
                        </a:solidFill>
                        <a:effectLst/>
                        <a:latin typeface="Calibri" panose="020F0502020204030204" pitchFamily="34" charset="0"/>
                      </a:endParaRPr>
                    </a:p>
                  </a:txBody>
                  <a:tcPr marL="5156" marR="5156" marT="5156" marB="0" anchor="b"/>
                </a:tc>
                <a:extLst>
                  <a:ext uri="{0D108BD9-81ED-4DB2-BD59-A6C34878D82A}">
                    <a16:row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2060667511"/>
                  </a:ext>
                </a:extLst>
              </a:tr>
              <a:tr h="165582">
                <a:tc>
                  <a:txBody>
                    <a:bodyPr/>
                    <a:lstStyle/>
                    <a:p>
                      <a:pPr algn="l" fontAlgn="b"/>
                      <a:endParaRPr lang="sv-SE" sz="900" b="0" i="0" u="none" strike="noStrike">
                        <a:solidFill>
                          <a:srgbClr val="000000"/>
                        </a:solidFill>
                        <a:effectLst/>
                        <a:latin typeface="Calibri" panose="020F0502020204030204" pitchFamily="34" charset="0"/>
                      </a:endParaRPr>
                    </a:p>
                  </a:txBody>
                  <a:tcPr marL="5156" marR="5156" marT="5156" marB="0" anchor="b"/>
                </a:tc>
                <a:tc>
                  <a:txBody>
                    <a:bodyPr/>
                    <a:lstStyle/>
                    <a:p>
                      <a:pPr algn="l" fontAlgn="b"/>
                      <a:r>
                        <a:rPr lang="sv-SE" sz="900" u="none" strike="noStrike">
                          <a:effectLst/>
                        </a:rPr>
                        <a:t> </a:t>
                      </a:r>
                      <a:endParaRPr lang="lt-LT" sz="900" b="0" i="0" u="none" strike="noStrike">
                        <a:solidFill>
                          <a:srgbClr val="000000"/>
                        </a:solidFill>
                        <a:effectLst/>
                        <a:latin typeface="Calibri" panose="020F0502020204030204" pitchFamily="34" charset="0"/>
                      </a:endParaRPr>
                    </a:p>
                  </a:txBody>
                  <a:tcPr marL="5156" marR="5156" marT="5156" marB="0" anchor="b"/>
                </a:tc>
                <a:tc>
                  <a:txBody>
                    <a:bodyPr/>
                    <a:lstStyle/>
                    <a:p>
                      <a:pPr algn="r" fontAlgn="b"/>
                      <a:r>
                        <a:rPr lang="sv-SE" sz="900" u="none" strike="noStrike">
                          <a:effectLst/>
                        </a:rPr>
                        <a:t>Logistika / sandėliavimas</a:t>
                      </a:r>
                      <a:endParaRPr lang="lt-LT" sz="900" b="1" i="0" u="none" strike="noStrike">
                        <a:solidFill>
                          <a:srgbClr val="000000"/>
                        </a:solidFill>
                        <a:effectLst/>
                        <a:latin typeface="Calibri" panose="020F0502020204030204" pitchFamily="34" charset="0"/>
                      </a:endParaRPr>
                    </a:p>
                  </a:txBody>
                  <a:tcPr marL="5156" marR="5156" marT="5156" marB="0" anchor="b"/>
                </a:tc>
                <a:tc>
                  <a:txBody>
                    <a:bodyPr/>
                    <a:lstStyle/>
                    <a:p>
                      <a:pPr algn="r" fontAlgn="b"/>
                      <a:r>
                        <a:rPr lang="sv-SE" sz="900" u="none" strike="noStrike">
                          <a:effectLst/>
                        </a:rPr>
                        <a:t>5,4%</a:t>
                      </a:r>
                      <a:endParaRPr lang="lt-LT" sz="900" b="0" i="0" u="none" strike="noStrike">
                        <a:solidFill>
                          <a:srgbClr val="000000"/>
                        </a:solidFill>
                        <a:effectLst/>
                        <a:latin typeface="Calibri" panose="020F0502020204030204" pitchFamily="34" charset="0"/>
                      </a:endParaRPr>
                    </a:p>
                  </a:txBody>
                  <a:tcPr marL="5156" marR="5156" marT="5156" marB="0" anchor="b"/>
                </a:tc>
                <a:extLst>
                  <a:ext uri="{0D108BD9-81ED-4DB2-BD59-A6C34878D82A}">
                    <a16:row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544467936"/>
                  </a:ext>
                </a:extLst>
              </a:tr>
              <a:tr h="165582">
                <a:tc>
                  <a:txBody>
                    <a:bodyPr/>
                    <a:lstStyle/>
                    <a:p>
                      <a:pPr algn="l" fontAlgn="b"/>
                      <a:endParaRPr lang="sv-SE" sz="900" b="0" i="0" u="none" strike="noStrike">
                        <a:solidFill>
                          <a:srgbClr val="000000"/>
                        </a:solidFill>
                        <a:effectLst/>
                        <a:latin typeface="Calibri" panose="020F0502020204030204" pitchFamily="34" charset="0"/>
                      </a:endParaRPr>
                    </a:p>
                  </a:txBody>
                  <a:tcPr marL="5156" marR="5156" marT="5156" marB="0" anchor="b"/>
                </a:tc>
                <a:tc>
                  <a:txBody>
                    <a:bodyPr/>
                    <a:lstStyle/>
                    <a:p>
                      <a:pPr algn="l" fontAlgn="b"/>
                      <a:r>
                        <a:rPr lang="sv-SE" sz="900" u="none" strike="noStrike">
                          <a:effectLst/>
                        </a:rPr>
                        <a:t> </a:t>
                      </a:r>
                      <a:endParaRPr lang="lt-LT" sz="900" b="0" i="0" u="none" strike="noStrike">
                        <a:solidFill>
                          <a:srgbClr val="000000"/>
                        </a:solidFill>
                        <a:effectLst/>
                        <a:latin typeface="Calibri" panose="020F0502020204030204" pitchFamily="34" charset="0"/>
                      </a:endParaRPr>
                    </a:p>
                  </a:txBody>
                  <a:tcPr marL="5156" marR="5156" marT="5156" marB="0" anchor="b"/>
                </a:tc>
                <a:tc>
                  <a:txBody>
                    <a:bodyPr/>
                    <a:lstStyle/>
                    <a:p>
                      <a:pPr algn="r" fontAlgn="b"/>
                      <a:endParaRPr lang="sv-SE" sz="900" b="1" i="0" u="none" strike="noStrike">
                        <a:solidFill>
                          <a:srgbClr val="000000"/>
                        </a:solidFill>
                        <a:effectLst/>
                        <a:latin typeface="Calibri" panose="020F0502020204030204" pitchFamily="34" charset="0"/>
                      </a:endParaRPr>
                    </a:p>
                  </a:txBody>
                  <a:tcPr marL="5156" marR="5156" marT="5156" marB="0" anchor="b"/>
                </a:tc>
                <a:tc>
                  <a:txBody>
                    <a:bodyPr/>
                    <a:lstStyle/>
                    <a:p>
                      <a:pPr algn="l" fontAlgn="b"/>
                      <a:endParaRPr lang="sv-SE" sz="900" b="0" i="0" u="none" strike="noStrike">
                        <a:solidFill>
                          <a:srgbClr val="000000"/>
                        </a:solidFill>
                        <a:effectLst/>
                        <a:latin typeface="Calibri" panose="020F0502020204030204" pitchFamily="34" charset="0"/>
                      </a:endParaRPr>
                    </a:p>
                  </a:txBody>
                  <a:tcPr marL="5156" marR="5156" marT="5156" marB="0" anchor="b"/>
                </a:tc>
                <a:extLst>
                  <a:ext uri="{0D108BD9-81ED-4DB2-BD59-A6C34878D82A}">
                    <a16:row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659636348"/>
                  </a:ext>
                </a:extLst>
              </a:tr>
              <a:tr h="165582">
                <a:tc>
                  <a:txBody>
                    <a:bodyPr/>
                    <a:lstStyle/>
                    <a:p>
                      <a:pPr algn="l" fontAlgn="b"/>
                      <a:endParaRPr lang="sv-SE" sz="900" b="0" i="0" u="none" strike="noStrike">
                        <a:solidFill>
                          <a:srgbClr val="000000"/>
                        </a:solidFill>
                        <a:effectLst/>
                        <a:latin typeface="Calibri" panose="020F0502020204030204" pitchFamily="34" charset="0"/>
                      </a:endParaRPr>
                    </a:p>
                  </a:txBody>
                  <a:tcPr marL="5156" marR="5156" marT="5156" marB="0" anchor="b"/>
                </a:tc>
                <a:tc>
                  <a:txBody>
                    <a:bodyPr/>
                    <a:lstStyle/>
                    <a:p>
                      <a:pPr algn="l" fontAlgn="b"/>
                      <a:r>
                        <a:rPr lang="sv-SE" sz="900" u="none" strike="noStrike">
                          <a:effectLst/>
                        </a:rPr>
                        <a:t> </a:t>
                      </a:r>
                      <a:endParaRPr lang="lt-LT" sz="900" b="0" i="0" u="none" strike="noStrike">
                        <a:solidFill>
                          <a:srgbClr val="000000"/>
                        </a:solidFill>
                        <a:effectLst/>
                        <a:latin typeface="Calibri" panose="020F0502020204030204" pitchFamily="34" charset="0"/>
                      </a:endParaRPr>
                    </a:p>
                  </a:txBody>
                  <a:tcPr marL="5156" marR="5156" marT="5156" marB="0" anchor="b"/>
                </a:tc>
                <a:tc>
                  <a:txBody>
                    <a:bodyPr/>
                    <a:lstStyle/>
                    <a:p>
                      <a:pPr algn="r" fontAlgn="b"/>
                      <a:r>
                        <a:rPr lang="sv-SE" sz="900" u="none" strike="noStrike">
                          <a:effectLst/>
                        </a:rPr>
                        <a:t>Kita gamyba</a:t>
                      </a:r>
                      <a:endParaRPr lang="lt-LT" sz="900" b="1" i="0" u="none" strike="noStrike">
                        <a:solidFill>
                          <a:srgbClr val="000000"/>
                        </a:solidFill>
                        <a:effectLst/>
                        <a:latin typeface="Calibri" panose="020F0502020204030204" pitchFamily="34" charset="0"/>
                      </a:endParaRPr>
                    </a:p>
                  </a:txBody>
                  <a:tcPr marL="5156" marR="5156" marT="5156" marB="0" anchor="b"/>
                </a:tc>
                <a:tc>
                  <a:txBody>
                    <a:bodyPr/>
                    <a:lstStyle/>
                    <a:p>
                      <a:pPr algn="r" fontAlgn="b"/>
                      <a:r>
                        <a:rPr lang="sv-SE" sz="900" u="none" strike="noStrike" dirty="0">
                          <a:effectLst/>
                        </a:rPr>
                        <a:t>3,4%</a:t>
                      </a:r>
                      <a:endParaRPr lang="lt-LT" sz="900" b="0" i="0" u="none" strike="noStrike" dirty="0">
                        <a:solidFill>
                          <a:srgbClr val="000000"/>
                        </a:solidFill>
                        <a:effectLst/>
                        <a:latin typeface="Calibri" panose="020F0502020204030204" pitchFamily="34" charset="0"/>
                      </a:endParaRPr>
                    </a:p>
                  </a:txBody>
                  <a:tcPr marL="5156" marR="5156" marT="5156" marB="0" anchor="b"/>
                </a:tc>
                <a:extLst>
                  <a:ext uri="{0D108BD9-81ED-4DB2-BD59-A6C34878D82A}">
                    <a16:row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2048676206"/>
                  </a:ext>
                </a:extLst>
              </a:tr>
            </a:tbl>
          </a:graphicData>
        </a:graphic>
      </p:graphicFrame>
      <p:sp>
        <p:nvSpPr>
          <p:cNvPr id="3" name="Rectangl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B8867A5-17CD-486D-A98F-6DD7D97E187C}"/>
              </a:ext>
            </a:extLst>
          </p:cNvPr>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a:solidFill>
                  <a:schemeClr val="bg1"/>
                </a:solidFill>
                <a:latin typeface="Segoe UI Light"/>
              </a:rPr>
              <a:t>„Press Kogyo “energetikos žemėlapis</a:t>
            </a:r>
            <a:endParaRPr lang="lt-LT" sz="2800">
              <a:solidFill>
                <a:schemeClr val="bg1"/>
              </a:solidFill>
              <a:latin typeface="Segoe UI Light"/>
              <a:cs typeface="Calibri"/>
            </a:endParaRPr>
          </a:p>
        </p:txBody>
      </p:sp>
    </p:spTree>
    <p:extLst>
      <p:ext uri="{BB962C8B-B14F-4D97-AF65-F5344CB8AC3E}">
        <p14:creationId xmlns:p14="http://schemas.microsoft.com/office/powerpoint/2010/main" val="2285210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a:xfrm>
            <a:off x="0" y="365125"/>
            <a:ext cx="11353800" cy="1325563"/>
          </a:xfrm>
        </p:spPr>
        <p:txBody>
          <a:bodyPr vert="horz" lIns="91440" tIns="45720" rIns="91440" bIns="45720" rtlCol="0" anchor="ctr">
            <a:normAutofit/>
          </a:bodyPr>
          <a:lstStyle/>
          <a:p>
            <a:r>
              <a:rPr lang="en-GB" sz="2800">
                <a:solidFill>
                  <a:schemeClr val="bg1"/>
                </a:solidFill>
                <a:latin typeface="Segoe UI Light"/>
              </a:rPr>
              <a:t>Naktinis pasivaikščiojimas – ką turėtume stebėti?</a:t>
            </a:r>
            <a:endParaRPr lang="lt-LT" sz="2800">
              <a:solidFill>
                <a:schemeClr val="bg1"/>
              </a:solidFill>
              <a:latin typeface="Segoe UI Light" panose="020B0502040204020203" pitchFamily="34" charset="0"/>
              <a:cs typeface="Segoe UI Light" panose="020B0502040204020203" pitchFamily="34" charset="0"/>
            </a:endParaRPr>
          </a:p>
        </p:txBody>
      </p:sp>
      <p:sp>
        <p:nvSpPr>
          <p:cNvPr id="3" name="Rektangel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A0E6CC8-2F17-4E69-8E08-B5E536FC3C4B}"/>
              </a:ext>
            </a:extLst>
          </p:cNvPr>
          <p:cNvSpPr/>
          <p:nvPr/>
        </p:nvSpPr>
        <p:spPr>
          <a:xfrm>
            <a:off x="838200" y="2348240"/>
            <a:ext cx="7632848" cy="3416320"/>
          </a:xfrm>
          <a:prstGeom prst="rect">
            <a:avLst/>
          </a:prstGeom>
        </p:spPr>
        <p:txBody>
          <a:bodyPr wrap="square" anchor="t">
            <a:spAutoFit/>
          </a:bodyPr>
          <a:lstStyle/>
          <a:p>
            <a:pPr>
              <a:buFont typeface="Arial" charset="0"/>
              <a:buChar char="•"/>
            </a:pPr>
            <a:r>
              <a:rPr dirty="0" smtClean="0"/>
              <a:t> Pasiruošimas ir informacija naktiniam pasivaikščiojimui</a:t>
            </a:r>
            <a:endParaRPr lang="lt-LT">
              <a:cs typeface="Calibri"/>
            </a:endParaRPr>
          </a:p>
          <a:p>
            <a:pPr>
              <a:buFont typeface="Arial" charset="0"/>
              <a:buChar char="•"/>
            </a:pPr>
            <a:r>
              <a:rPr dirty="0" smtClean="0"/>
              <a:t> Energijos srautai / tiekimo sistema</a:t>
            </a:r>
            <a:endParaRPr lang="lt-LT">
              <a:cs typeface="Calibri"/>
            </a:endParaRPr>
          </a:p>
          <a:p>
            <a:pPr>
              <a:buFont typeface="Arial" charset="0"/>
              <a:buChar char="•"/>
            </a:pPr>
            <a:r>
              <a:rPr dirty="0" smtClean="0"/>
              <a:t> Statyba ir statybinis apvalkalas</a:t>
            </a:r>
            <a:endParaRPr lang="lt-LT">
              <a:cs typeface="Calibri"/>
            </a:endParaRPr>
          </a:p>
          <a:p>
            <a:pPr>
              <a:buFont typeface="Arial" charset="0"/>
              <a:buChar char="•"/>
            </a:pPr>
            <a:r>
              <a:rPr dirty="0" smtClean="0"/>
              <a:t> Šildymo ir aušinimo sistema</a:t>
            </a:r>
            <a:endParaRPr lang="lt-LT">
              <a:cs typeface="Calibri"/>
            </a:endParaRPr>
          </a:p>
          <a:p>
            <a:pPr>
              <a:buFont typeface="Arial" charset="0"/>
              <a:buChar char="•"/>
            </a:pPr>
            <a:r>
              <a:rPr dirty="0" smtClean="0"/>
              <a:t> Ventiliacija </a:t>
            </a:r>
            <a:endParaRPr lang="lt-LT">
              <a:cs typeface="Calibri"/>
            </a:endParaRPr>
          </a:p>
          <a:p>
            <a:pPr>
              <a:buFont typeface="Arial" charset="0"/>
              <a:buChar char="•"/>
            </a:pPr>
            <a:r>
              <a:rPr dirty="0" smtClean="0"/>
              <a:t> Elektra ir apšvietimas</a:t>
            </a:r>
            <a:endParaRPr lang="lt-LT">
              <a:cs typeface="Calibri"/>
            </a:endParaRPr>
          </a:p>
          <a:p>
            <a:pPr>
              <a:buFont typeface="Arial" charset="0"/>
              <a:buChar char="•"/>
            </a:pPr>
            <a:r>
              <a:rPr dirty="0" smtClean="0"/>
              <a:t> Vanduo iš čiaupo</a:t>
            </a:r>
            <a:endParaRPr lang="lt-LT">
              <a:cs typeface="Calibri"/>
            </a:endParaRPr>
          </a:p>
          <a:p>
            <a:pPr>
              <a:buFont typeface="Arial" charset="0"/>
              <a:buChar char="•"/>
            </a:pPr>
            <a:r>
              <a:rPr dirty="0" smtClean="0"/>
              <a:t> Suspausto oro sistema</a:t>
            </a:r>
          </a:p>
          <a:p>
            <a:pPr>
              <a:buFont typeface="Arial" charset="0"/>
              <a:buChar char="•"/>
            </a:pPr>
            <a:r>
              <a:rPr dirty="0" smtClean="0"/>
              <a:t> Transportas</a:t>
            </a:r>
            <a:endParaRPr lang="lt-LT">
              <a:cs typeface="Calibri"/>
            </a:endParaRPr>
          </a:p>
          <a:p>
            <a:pPr>
              <a:buFont typeface="Arial" charset="0"/>
              <a:buChar char="•"/>
            </a:pPr>
            <a:r>
              <a:rPr dirty="0" smtClean="0"/>
              <a:t> Kontrolės strategijos ir sistema</a:t>
            </a:r>
          </a:p>
          <a:p>
            <a:pPr>
              <a:buFont typeface="Arial" charset="0"/>
              <a:buChar char="•"/>
            </a:pPr>
            <a:r>
              <a:rPr dirty="0" smtClean="0"/>
              <a:t> Švelnūs veiksmai (paskatos)</a:t>
            </a:r>
            <a:endParaRPr lang="lt-LT">
              <a:cs typeface="Calibri"/>
            </a:endParaRPr>
          </a:p>
          <a:p>
            <a:pPr>
              <a:buFont typeface="Arial" charset="0"/>
              <a:buChar char="•"/>
            </a:pPr>
            <a:r>
              <a:rPr dirty="0" smtClean="0"/>
              <a:t> Padaryti efektyvų energijos naudojimą / Matavimo ir informacinės technologijos</a:t>
            </a:r>
            <a:endParaRPr lang="lt-LT">
              <a:cs typeface="Calibri"/>
            </a:endParaRPr>
          </a:p>
        </p:txBody>
      </p:sp>
      <p:pic>
        <p:nvPicPr>
          <p:cNvPr id="15" name="Bildobjekt 14" descr="En bild som visar person, man, inomhus&#10;&#10;Beskrivning genererad med mycket hög exakthet">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31A0C10-1FC4-49B8-BE92-9EAF26426B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2028851"/>
            <a:ext cx="1789043" cy="2236305"/>
          </a:xfrm>
          <a:prstGeom prst="rect">
            <a:avLst/>
          </a:prstGeom>
        </p:spPr>
      </p:pic>
      <p:sp>
        <p:nvSpPr>
          <p:cNvPr id="17" name="textruta 1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A8D1A5B-6C6C-4EFF-A018-C6E7AAB3B8B7}"/>
              </a:ext>
            </a:extLst>
          </p:cNvPr>
          <p:cNvSpPr txBox="1"/>
          <p:nvPr/>
        </p:nvSpPr>
        <p:spPr>
          <a:xfrm>
            <a:off x="8471048" y="3749040"/>
            <a:ext cx="3364014" cy="1107996"/>
          </a:xfrm>
          <a:prstGeom prst="rect">
            <a:avLst/>
          </a:prstGeom>
          <a:noFill/>
        </p:spPr>
        <p:txBody>
          <a:bodyPr wrap="square" rtlCol="0">
            <a:spAutoFit/>
          </a:bodyPr>
          <a:lstStyle/>
          <a:p>
            <a:r>
              <a:rPr lang="sv-SE" b="1" u="sng"/>
              <a:t>Svarbu</a:t>
            </a:r>
            <a:endParaRPr lang="lt-LT" b="1" u="sng"/>
          </a:p>
          <a:p>
            <a:r>
              <a:rPr lang="sv-SE" sz="2800" b="1"/>
              <a:t>Vaikščiok ir kalbėk!</a:t>
            </a:r>
          </a:p>
          <a:p>
            <a:r>
              <a:rPr lang="sv-SE" sz="2000"/>
              <a:t>- Sistemos ir objektai</a:t>
            </a:r>
            <a:endParaRPr lang="lt-LT" sz="2000"/>
          </a:p>
        </p:txBody>
      </p:sp>
    </p:spTree>
    <p:extLst>
      <p:ext uri="{BB962C8B-B14F-4D97-AF65-F5344CB8AC3E}">
        <p14:creationId xmlns:p14="http://schemas.microsoft.com/office/powerpoint/2010/main" val="28289490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cs typeface="Calibri"/>
            </a:endParaRPr>
          </a:p>
        </p:txBody>
      </p:sp>
      <p:sp>
        <p:nvSpPr>
          <p:cNvPr id="2" name="Title 1"/>
          <p:cNvSpPr>
            <a:spLocks noGrp="1"/>
          </p:cNvSpPr>
          <p:nvPr>
            <p:ph type="title"/>
          </p:nvPr>
        </p:nvSpPr>
        <p:spPr>
          <a:xfrm>
            <a:off x="0" y="365125"/>
            <a:ext cx="11353800" cy="1325563"/>
          </a:xfrm>
        </p:spPr>
        <p:txBody>
          <a:bodyPr vert="horz" lIns="91440" tIns="45720" rIns="91440" bIns="45720" rtlCol="0" anchor="ctr">
            <a:normAutofit/>
          </a:bodyPr>
          <a:lstStyle/>
          <a:p>
            <a:r>
              <a:rPr lang="en-GB" sz="2800">
                <a:solidFill>
                  <a:schemeClr val="bg1"/>
                </a:solidFill>
                <a:latin typeface="Segoe UI Light"/>
              </a:rPr>
              <a:t>Elektros energijos naudojimo analizė – dienos / valandos vertės</a:t>
            </a:r>
            <a:endParaRPr lang="lt-LT" sz="2800">
              <a:solidFill>
                <a:schemeClr val="bg1"/>
              </a:solidFill>
              <a:latin typeface="Segoe UI Light" panose="020B0502040204020203" pitchFamily="34" charset="0"/>
              <a:cs typeface="Segoe UI Light" panose="020B0502040204020203" pitchFamily="34" charset="0"/>
            </a:endParaRPr>
          </a:p>
        </p:txBody>
      </p:sp>
      <p:grpSp>
        <p:nvGrpSpPr>
          <p:cNvPr id="3" name="Group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0C9C3B3-C2D7-4DB0-8F1A-A1D2DD285E5D}"/>
              </a:ext>
            </a:extLst>
          </p:cNvPr>
          <p:cNvGrpSpPr>
            <a:grpSpLocks noChangeAspect="1"/>
          </p:cNvGrpSpPr>
          <p:nvPr/>
        </p:nvGrpSpPr>
        <p:grpSpPr bwMode="auto">
          <a:xfrm>
            <a:off x="2279650" y="1825625"/>
            <a:ext cx="7000875" cy="4214813"/>
            <a:chOff x="1436" y="1150"/>
            <a:chExt cx="4410" cy="2655"/>
          </a:xfrm>
        </p:grpSpPr>
        <p:sp>
          <p:nvSpPr>
            <p:cNvPr id="6" name="AutoShap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F0B3457-6DAF-43BF-B333-20DD3120DF39}"/>
                </a:ext>
              </a:extLst>
            </p:cNvPr>
            <p:cNvSpPr>
              <a:spLocks noChangeAspect="1" noChangeArrowheads="1" noTextEdit="1"/>
            </p:cNvSpPr>
            <p:nvPr/>
          </p:nvSpPr>
          <p:spPr bwMode="auto">
            <a:xfrm>
              <a:off x="1436" y="1150"/>
              <a:ext cx="4410" cy="2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7" name="Rectangle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6890D47-9BBC-4A57-843C-F4705C50B477}"/>
                </a:ext>
              </a:extLst>
            </p:cNvPr>
            <p:cNvSpPr>
              <a:spLocks noChangeArrowheads="1"/>
            </p:cNvSpPr>
            <p:nvPr/>
          </p:nvSpPr>
          <p:spPr bwMode="auto">
            <a:xfrm>
              <a:off x="1481" y="1195"/>
              <a:ext cx="4311" cy="2565"/>
            </a:xfrm>
            <a:prstGeom prst="rect">
              <a:avLst/>
            </a:prstGeom>
            <a:solidFill>
              <a:srgbClr val="FFFFF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sp>
          <p:nvSpPr>
            <p:cNvPr id="8" name="Rectangle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ABBE403-C7D5-4C85-B6C5-ECD3847E1EE9}"/>
                </a:ext>
              </a:extLst>
            </p:cNvPr>
            <p:cNvSpPr>
              <a:spLocks noChangeArrowheads="1"/>
            </p:cNvSpPr>
            <p:nvPr/>
          </p:nvSpPr>
          <p:spPr bwMode="auto">
            <a:xfrm>
              <a:off x="2155" y="1744"/>
              <a:ext cx="3556" cy="139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9" name="Line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26A8FB8-A7F4-48EB-B1DB-886619C72674}"/>
                </a:ext>
              </a:extLst>
            </p:cNvPr>
            <p:cNvSpPr>
              <a:spLocks noChangeShapeType="1"/>
            </p:cNvSpPr>
            <p:nvPr/>
          </p:nvSpPr>
          <p:spPr bwMode="auto">
            <a:xfrm>
              <a:off x="2155" y="2941"/>
              <a:ext cx="355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0" name="Lin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2406F55-32D4-4C7D-ACB6-F7B1A200CFC2}"/>
                </a:ext>
              </a:extLst>
            </p:cNvPr>
            <p:cNvSpPr>
              <a:spLocks noChangeShapeType="1"/>
            </p:cNvSpPr>
            <p:nvPr/>
          </p:nvSpPr>
          <p:spPr bwMode="auto">
            <a:xfrm>
              <a:off x="2155" y="2743"/>
              <a:ext cx="355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1" name="Lin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A0A5594-9CF7-460F-A490-79D6D9311C65}"/>
                </a:ext>
              </a:extLst>
            </p:cNvPr>
            <p:cNvSpPr>
              <a:spLocks noChangeShapeType="1"/>
            </p:cNvSpPr>
            <p:nvPr/>
          </p:nvSpPr>
          <p:spPr bwMode="auto">
            <a:xfrm>
              <a:off x="2155" y="2545"/>
              <a:ext cx="355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2" name="Lin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4B8AEBF-6169-428D-B8C3-51182A1564EA}"/>
                </a:ext>
              </a:extLst>
            </p:cNvPr>
            <p:cNvSpPr>
              <a:spLocks noChangeShapeType="1"/>
            </p:cNvSpPr>
            <p:nvPr/>
          </p:nvSpPr>
          <p:spPr bwMode="auto">
            <a:xfrm>
              <a:off x="2155" y="2338"/>
              <a:ext cx="355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3" name="Line 1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8440FF1-64DD-40E9-A1FF-7948C79D4016}"/>
                </a:ext>
              </a:extLst>
            </p:cNvPr>
            <p:cNvSpPr>
              <a:spLocks noChangeShapeType="1"/>
            </p:cNvSpPr>
            <p:nvPr/>
          </p:nvSpPr>
          <p:spPr bwMode="auto">
            <a:xfrm>
              <a:off x="2155" y="2140"/>
              <a:ext cx="355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4" name="Line 1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8101E73-20B0-442B-95F7-C3B69BA11465}"/>
                </a:ext>
              </a:extLst>
            </p:cNvPr>
            <p:cNvSpPr>
              <a:spLocks noChangeShapeType="1"/>
            </p:cNvSpPr>
            <p:nvPr/>
          </p:nvSpPr>
          <p:spPr bwMode="auto">
            <a:xfrm>
              <a:off x="2155" y="1942"/>
              <a:ext cx="355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5" name="Line 1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4587F8F-C41D-45C7-A28C-783297D131CF}"/>
                </a:ext>
              </a:extLst>
            </p:cNvPr>
            <p:cNvSpPr>
              <a:spLocks noChangeShapeType="1"/>
            </p:cNvSpPr>
            <p:nvPr/>
          </p:nvSpPr>
          <p:spPr bwMode="auto">
            <a:xfrm>
              <a:off x="2155" y="1744"/>
              <a:ext cx="355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6" name="Rectangle 1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74B4FA9-980C-4BED-B831-6E1C34C4311B}"/>
                </a:ext>
              </a:extLst>
            </p:cNvPr>
            <p:cNvSpPr>
              <a:spLocks noChangeArrowheads="1"/>
            </p:cNvSpPr>
            <p:nvPr/>
          </p:nvSpPr>
          <p:spPr bwMode="auto">
            <a:xfrm>
              <a:off x="2155" y="1744"/>
              <a:ext cx="3556" cy="1395"/>
            </a:xfrm>
            <a:prstGeom prst="rect">
              <a:avLst/>
            </a:prstGeom>
            <a:noFill/>
            <a:ln w="14288">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7" name="Rectangle 1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BAF992C-4755-4B76-ABAB-37CBB48C04E8}"/>
                </a:ext>
              </a:extLst>
            </p:cNvPr>
            <p:cNvSpPr>
              <a:spLocks noChangeArrowheads="1"/>
            </p:cNvSpPr>
            <p:nvPr/>
          </p:nvSpPr>
          <p:spPr bwMode="auto">
            <a:xfrm>
              <a:off x="2181" y="2311"/>
              <a:ext cx="45" cy="828"/>
            </a:xfrm>
            <a:prstGeom prst="rect">
              <a:avLst/>
            </a:prstGeom>
            <a:solidFill>
              <a:srgbClr val="9999FF"/>
            </a:solidFill>
            <a:ln w="142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sp>
          <p:nvSpPr>
            <p:cNvPr id="18" name="Rectangle 1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E48B952-2FA1-4D1C-86D5-10DFE03295EC}"/>
                </a:ext>
              </a:extLst>
            </p:cNvPr>
            <p:cNvSpPr>
              <a:spLocks noChangeArrowheads="1"/>
            </p:cNvSpPr>
            <p:nvPr/>
          </p:nvSpPr>
          <p:spPr bwMode="auto">
            <a:xfrm>
              <a:off x="2334" y="2356"/>
              <a:ext cx="45" cy="783"/>
            </a:xfrm>
            <a:prstGeom prst="rect">
              <a:avLst/>
            </a:prstGeom>
            <a:solidFill>
              <a:srgbClr val="9999FF"/>
            </a:solidFill>
            <a:ln w="142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sp>
          <p:nvSpPr>
            <p:cNvPr id="19" name="Rectangle 1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97F3E69-13B1-4BF2-BC29-E7F736B592E9}"/>
                </a:ext>
              </a:extLst>
            </p:cNvPr>
            <p:cNvSpPr>
              <a:spLocks noChangeArrowheads="1"/>
            </p:cNvSpPr>
            <p:nvPr/>
          </p:nvSpPr>
          <p:spPr bwMode="auto">
            <a:xfrm>
              <a:off x="2478" y="2311"/>
              <a:ext cx="45" cy="828"/>
            </a:xfrm>
            <a:prstGeom prst="rect">
              <a:avLst/>
            </a:prstGeom>
            <a:solidFill>
              <a:srgbClr val="9999FF"/>
            </a:solidFill>
            <a:ln w="142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sp>
          <p:nvSpPr>
            <p:cNvPr id="20" name="Rectangle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77C476F-4299-4259-97B1-7DA09D55B12C}"/>
                </a:ext>
              </a:extLst>
            </p:cNvPr>
            <p:cNvSpPr>
              <a:spLocks noChangeArrowheads="1"/>
            </p:cNvSpPr>
            <p:nvPr/>
          </p:nvSpPr>
          <p:spPr bwMode="auto">
            <a:xfrm>
              <a:off x="2631" y="2284"/>
              <a:ext cx="44" cy="855"/>
            </a:xfrm>
            <a:prstGeom prst="rect">
              <a:avLst/>
            </a:prstGeom>
            <a:solidFill>
              <a:srgbClr val="9999FF"/>
            </a:solidFill>
            <a:ln w="142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sp>
          <p:nvSpPr>
            <p:cNvPr id="21" name="Rectangle 1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DDDED1B-F227-47A2-BD3D-B0B1231EC5D5}"/>
                </a:ext>
              </a:extLst>
            </p:cNvPr>
            <p:cNvSpPr>
              <a:spLocks noChangeArrowheads="1"/>
            </p:cNvSpPr>
            <p:nvPr/>
          </p:nvSpPr>
          <p:spPr bwMode="auto">
            <a:xfrm>
              <a:off x="2774" y="2266"/>
              <a:ext cx="45" cy="873"/>
            </a:xfrm>
            <a:prstGeom prst="rect">
              <a:avLst/>
            </a:prstGeom>
            <a:solidFill>
              <a:srgbClr val="9999FF"/>
            </a:solidFill>
            <a:ln w="142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sp>
          <p:nvSpPr>
            <p:cNvPr id="22" name="Rectangle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E36CA13-410F-4766-B151-3566718C60D2}"/>
                </a:ext>
              </a:extLst>
            </p:cNvPr>
            <p:cNvSpPr>
              <a:spLocks noChangeArrowheads="1"/>
            </p:cNvSpPr>
            <p:nvPr/>
          </p:nvSpPr>
          <p:spPr bwMode="auto">
            <a:xfrm>
              <a:off x="2927" y="2221"/>
              <a:ext cx="45" cy="918"/>
            </a:xfrm>
            <a:prstGeom prst="rect">
              <a:avLst/>
            </a:prstGeom>
            <a:solidFill>
              <a:srgbClr val="9999FF"/>
            </a:solidFill>
            <a:ln w="142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sp>
          <p:nvSpPr>
            <p:cNvPr id="23" name="Rectangle 2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119A533-A13E-45AD-A77B-A6EE740783E8}"/>
                </a:ext>
              </a:extLst>
            </p:cNvPr>
            <p:cNvSpPr>
              <a:spLocks noChangeArrowheads="1"/>
            </p:cNvSpPr>
            <p:nvPr/>
          </p:nvSpPr>
          <p:spPr bwMode="auto">
            <a:xfrm>
              <a:off x="3071" y="2185"/>
              <a:ext cx="45" cy="954"/>
            </a:xfrm>
            <a:prstGeom prst="rect">
              <a:avLst/>
            </a:prstGeom>
            <a:solidFill>
              <a:srgbClr val="9999FF"/>
            </a:solidFill>
            <a:ln w="142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sp>
          <p:nvSpPr>
            <p:cNvPr id="24" name="Rectangle 2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A198143-EB57-4E00-85BD-2780CEAC17CE}"/>
                </a:ext>
              </a:extLst>
            </p:cNvPr>
            <p:cNvSpPr>
              <a:spLocks noChangeArrowheads="1"/>
            </p:cNvSpPr>
            <p:nvPr/>
          </p:nvSpPr>
          <p:spPr bwMode="auto">
            <a:xfrm>
              <a:off x="3223" y="2221"/>
              <a:ext cx="45" cy="918"/>
            </a:xfrm>
            <a:prstGeom prst="rect">
              <a:avLst/>
            </a:prstGeom>
            <a:solidFill>
              <a:srgbClr val="9999FF"/>
            </a:solidFill>
            <a:ln w="142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sp>
          <p:nvSpPr>
            <p:cNvPr id="25" name="Rectangle 2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3618346-3BAA-4929-A5BD-CD6FAC2B2BB2}"/>
                </a:ext>
              </a:extLst>
            </p:cNvPr>
            <p:cNvSpPr>
              <a:spLocks noChangeArrowheads="1"/>
            </p:cNvSpPr>
            <p:nvPr/>
          </p:nvSpPr>
          <p:spPr bwMode="auto">
            <a:xfrm>
              <a:off x="3367" y="2158"/>
              <a:ext cx="45" cy="981"/>
            </a:xfrm>
            <a:prstGeom prst="rect">
              <a:avLst/>
            </a:prstGeom>
            <a:solidFill>
              <a:srgbClr val="9999FF"/>
            </a:solidFill>
            <a:ln w="142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sp>
          <p:nvSpPr>
            <p:cNvPr id="26" name="Rectangle 2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9B781AA-D536-4859-B3F9-1E78E5E1E295}"/>
                </a:ext>
              </a:extLst>
            </p:cNvPr>
            <p:cNvSpPr>
              <a:spLocks noChangeArrowheads="1"/>
            </p:cNvSpPr>
            <p:nvPr/>
          </p:nvSpPr>
          <p:spPr bwMode="auto">
            <a:xfrm>
              <a:off x="3520" y="2140"/>
              <a:ext cx="45" cy="999"/>
            </a:xfrm>
            <a:prstGeom prst="rect">
              <a:avLst/>
            </a:prstGeom>
            <a:solidFill>
              <a:srgbClr val="9999FF"/>
            </a:solidFill>
            <a:ln w="142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sp>
          <p:nvSpPr>
            <p:cNvPr id="27" name="Rectangle 2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5F5DD6B-7DE1-4F53-A863-8783339DDCBA}"/>
                </a:ext>
              </a:extLst>
            </p:cNvPr>
            <p:cNvSpPr>
              <a:spLocks noChangeArrowheads="1"/>
            </p:cNvSpPr>
            <p:nvPr/>
          </p:nvSpPr>
          <p:spPr bwMode="auto">
            <a:xfrm>
              <a:off x="3663" y="2050"/>
              <a:ext cx="45" cy="1089"/>
            </a:xfrm>
            <a:prstGeom prst="rect">
              <a:avLst/>
            </a:prstGeom>
            <a:solidFill>
              <a:srgbClr val="9999FF"/>
            </a:solidFill>
            <a:ln w="142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sp>
          <p:nvSpPr>
            <p:cNvPr id="28" name="Rectangle 2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D387A49-51A9-4170-95AF-A70697BFB14B}"/>
                </a:ext>
              </a:extLst>
            </p:cNvPr>
            <p:cNvSpPr>
              <a:spLocks noChangeArrowheads="1"/>
            </p:cNvSpPr>
            <p:nvPr/>
          </p:nvSpPr>
          <p:spPr bwMode="auto">
            <a:xfrm>
              <a:off x="3816" y="1960"/>
              <a:ext cx="45" cy="1179"/>
            </a:xfrm>
            <a:prstGeom prst="rect">
              <a:avLst/>
            </a:prstGeom>
            <a:solidFill>
              <a:srgbClr val="9999FF"/>
            </a:solidFill>
            <a:ln w="142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sp>
          <p:nvSpPr>
            <p:cNvPr id="29" name="Rectangle 2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9D662E9-F31E-4508-BF1B-CEEA8BAC83A1}"/>
                </a:ext>
              </a:extLst>
            </p:cNvPr>
            <p:cNvSpPr>
              <a:spLocks noChangeArrowheads="1"/>
            </p:cNvSpPr>
            <p:nvPr/>
          </p:nvSpPr>
          <p:spPr bwMode="auto">
            <a:xfrm>
              <a:off x="3960" y="2014"/>
              <a:ext cx="45" cy="1125"/>
            </a:xfrm>
            <a:prstGeom prst="rect">
              <a:avLst/>
            </a:prstGeom>
            <a:solidFill>
              <a:srgbClr val="9999FF"/>
            </a:solidFill>
            <a:ln w="142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sp>
          <p:nvSpPr>
            <p:cNvPr id="30" name="Rectangle 2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13196A-F0DE-4600-B575-BE933201F9E0}"/>
                </a:ext>
              </a:extLst>
            </p:cNvPr>
            <p:cNvSpPr>
              <a:spLocks noChangeArrowheads="1"/>
            </p:cNvSpPr>
            <p:nvPr/>
          </p:nvSpPr>
          <p:spPr bwMode="auto">
            <a:xfrm>
              <a:off x="4112" y="2014"/>
              <a:ext cx="45" cy="1125"/>
            </a:xfrm>
            <a:prstGeom prst="rect">
              <a:avLst/>
            </a:prstGeom>
            <a:solidFill>
              <a:srgbClr val="9999FF"/>
            </a:solidFill>
            <a:ln w="142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sp>
          <p:nvSpPr>
            <p:cNvPr id="31" name="Rectangle 2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E829DA9-181D-4EFB-834B-F9744B2E5652}"/>
                </a:ext>
              </a:extLst>
            </p:cNvPr>
            <p:cNvSpPr>
              <a:spLocks noChangeArrowheads="1"/>
            </p:cNvSpPr>
            <p:nvPr/>
          </p:nvSpPr>
          <p:spPr bwMode="auto">
            <a:xfrm>
              <a:off x="4256" y="2005"/>
              <a:ext cx="45" cy="1134"/>
            </a:xfrm>
            <a:prstGeom prst="rect">
              <a:avLst/>
            </a:prstGeom>
            <a:solidFill>
              <a:srgbClr val="9999FF"/>
            </a:solidFill>
            <a:ln w="142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sp>
          <p:nvSpPr>
            <p:cNvPr id="32" name="Rectangle 3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4C8976B-A2E4-46F7-88FC-E56529EC1008}"/>
                </a:ext>
              </a:extLst>
            </p:cNvPr>
            <p:cNvSpPr>
              <a:spLocks noChangeArrowheads="1"/>
            </p:cNvSpPr>
            <p:nvPr/>
          </p:nvSpPr>
          <p:spPr bwMode="auto">
            <a:xfrm>
              <a:off x="4409" y="1996"/>
              <a:ext cx="45" cy="1143"/>
            </a:xfrm>
            <a:prstGeom prst="rect">
              <a:avLst/>
            </a:prstGeom>
            <a:solidFill>
              <a:srgbClr val="9999FF"/>
            </a:solidFill>
            <a:ln w="142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sp>
          <p:nvSpPr>
            <p:cNvPr id="33" name="Rectangle 3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BB3ED31-1BC7-4BF1-8153-B7CC220563B8}"/>
                </a:ext>
              </a:extLst>
            </p:cNvPr>
            <p:cNvSpPr>
              <a:spLocks noChangeArrowheads="1"/>
            </p:cNvSpPr>
            <p:nvPr/>
          </p:nvSpPr>
          <p:spPr bwMode="auto">
            <a:xfrm>
              <a:off x="4553" y="2014"/>
              <a:ext cx="44" cy="1125"/>
            </a:xfrm>
            <a:prstGeom prst="rect">
              <a:avLst/>
            </a:prstGeom>
            <a:solidFill>
              <a:srgbClr val="9999FF"/>
            </a:solidFill>
            <a:ln w="142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sp>
          <p:nvSpPr>
            <p:cNvPr id="34" name="Rectangle 3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C04CFBA-555E-45BC-AED3-0139B569AA3D}"/>
                </a:ext>
              </a:extLst>
            </p:cNvPr>
            <p:cNvSpPr>
              <a:spLocks noChangeArrowheads="1"/>
            </p:cNvSpPr>
            <p:nvPr/>
          </p:nvSpPr>
          <p:spPr bwMode="auto">
            <a:xfrm>
              <a:off x="4705" y="2050"/>
              <a:ext cx="45" cy="1089"/>
            </a:xfrm>
            <a:prstGeom prst="rect">
              <a:avLst/>
            </a:prstGeom>
            <a:solidFill>
              <a:srgbClr val="9999FF"/>
            </a:solidFill>
            <a:ln w="142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sp>
          <p:nvSpPr>
            <p:cNvPr id="35" name="Rectangle 3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B96080E-244D-45F1-8B2D-8CF6D32E91A3}"/>
                </a:ext>
              </a:extLst>
            </p:cNvPr>
            <p:cNvSpPr>
              <a:spLocks noChangeArrowheads="1"/>
            </p:cNvSpPr>
            <p:nvPr/>
          </p:nvSpPr>
          <p:spPr bwMode="auto">
            <a:xfrm>
              <a:off x="4849" y="2005"/>
              <a:ext cx="45" cy="1134"/>
            </a:xfrm>
            <a:prstGeom prst="rect">
              <a:avLst/>
            </a:prstGeom>
            <a:solidFill>
              <a:srgbClr val="9999FF"/>
            </a:solidFill>
            <a:ln w="142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sp>
          <p:nvSpPr>
            <p:cNvPr id="36" name="Rectangle 3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727FB30-D115-48BE-BBEF-18641F0DB66B}"/>
                </a:ext>
              </a:extLst>
            </p:cNvPr>
            <p:cNvSpPr>
              <a:spLocks noChangeArrowheads="1"/>
            </p:cNvSpPr>
            <p:nvPr/>
          </p:nvSpPr>
          <p:spPr bwMode="auto">
            <a:xfrm>
              <a:off x="5002" y="1960"/>
              <a:ext cx="45" cy="1179"/>
            </a:xfrm>
            <a:prstGeom prst="rect">
              <a:avLst/>
            </a:prstGeom>
            <a:solidFill>
              <a:srgbClr val="9999FF"/>
            </a:solidFill>
            <a:ln w="142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sp>
          <p:nvSpPr>
            <p:cNvPr id="37" name="Rectangle 3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9C9A27B-1D4E-461E-B451-269FDD66E358}"/>
                </a:ext>
              </a:extLst>
            </p:cNvPr>
            <p:cNvSpPr>
              <a:spLocks noChangeArrowheads="1"/>
            </p:cNvSpPr>
            <p:nvPr/>
          </p:nvSpPr>
          <p:spPr bwMode="auto">
            <a:xfrm>
              <a:off x="5145" y="2050"/>
              <a:ext cx="45" cy="1089"/>
            </a:xfrm>
            <a:prstGeom prst="rect">
              <a:avLst/>
            </a:prstGeom>
            <a:solidFill>
              <a:srgbClr val="9999FF"/>
            </a:solidFill>
            <a:ln w="142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sp>
          <p:nvSpPr>
            <p:cNvPr id="38" name="Rectangle 3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CB7A2D6-D56C-4CA9-BFBC-3504E1DEF9D0}"/>
                </a:ext>
              </a:extLst>
            </p:cNvPr>
            <p:cNvSpPr>
              <a:spLocks noChangeArrowheads="1"/>
            </p:cNvSpPr>
            <p:nvPr/>
          </p:nvSpPr>
          <p:spPr bwMode="auto">
            <a:xfrm>
              <a:off x="5298" y="2185"/>
              <a:ext cx="45" cy="954"/>
            </a:xfrm>
            <a:prstGeom prst="rect">
              <a:avLst/>
            </a:prstGeom>
            <a:solidFill>
              <a:srgbClr val="9999FF"/>
            </a:solidFill>
            <a:ln w="142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sp>
          <p:nvSpPr>
            <p:cNvPr id="39" name="Rectangle 3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93B7601-5C59-4308-9D43-98619661F4F6}"/>
                </a:ext>
              </a:extLst>
            </p:cNvPr>
            <p:cNvSpPr>
              <a:spLocks noChangeArrowheads="1"/>
            </p:cNvSpPr>
            <p:nvPr/>
          </p:nvSpPr>
          <p:spPr bwMode="auto">
            <a:xfrm>
              <a:off x="5442" y="2329"/>
              <a:ext cx="45" cy="810"/>
            </a:xfrm>
            <a:prstGeom prst="rect">
              <a:avLst/>
            </a:prstGeom>
            <a:solidFill>
              <a:srgbClr val="9999FF"/>
            </a:solidFill>
            <a:ln w="142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sp>
          <p:nvSpPr>
            <p:cNvPr id="40" name="Rectangle 3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1773D18-5989-49CF-867F-E265964EBE2D}"/>
                </a:ext>
              </a:extLst>
            </p:cNvPr>
            <p:cNvSpPr>
              <a:spLocks noChangeArrowheads="1"/>
            </p:cNvSpPr>
            <p:nvPr/>
          </p:nvSpPr>
          <p:spPr bwMode="auto">
            <a:xfrm>
              <a:off x="5594" y="2275"/>
              <a:ext cx="45" cy="864"/>
            </a:xfrm>
            <a:prstGeom prst="rect">
              <a:avLst/>
            </a:prstGeom>
            <a:solidFill>
              <a:srgbClr val="9999FF"/>
            </a:solidFill>
            <a:ln w="142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sp>
          <p:nvSpPr>
            <p:cNvPr id="41" name="Rectangle 3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7556908-5C1A-4D05-B2BB-407D9713029A}"/>
                </a:ext>
              </a:extLst>
            </p:cNvPr>
            <p:cNvSpPr>
              <a:spLocks noChangeArrowheads="1"/>
            </p:cNvSpPr>
            <p:nvPr/>
          </p:nvSpPr>
          <p:spPr bwMode="auto">
            <a:xfrm>
              <a:off x="2226" y="2896"/>
              <a:ext cx="45" cy="243"/>
            </a:xfrm>
            <a:prstGeom prst="rect">
              <a:avLst/>
            </a:prstGeom>
            <a:solidFill>
              <a:srgbClr val="993366"/>
            </a:solidFill>
            <a:ln w="142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sp>
          <p:nvSpPr>
            <p:cNvPr id="42" name="Rectangle 4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0DE3AF1-B2D7-473F-99D1-B1DAB7EAB43C}"/>
                </a:ext>
              </a:extLst>
            </p:cNvPr>
            <p:cNvSpPr>
              <a:spLocks noChangeArrowheads="1"/>
            </p:cNvSpPr>
            <p:nvPr/>
          </p:nvSpPr>
          <p:spPr bwMode="auto">
            <a:xfrm>
              <a:off x="2379" y="2896"/>
              <a:ext cx="36" cy="243"/>
            </a:xfrm>
            <a:prstGeom prst="rect">
              <a:avLst/>
            </a:prstGeom>
            <a:solidFill>
              <a:srgbClr val="993366"/>
            </a:solidFill>
            <a:ln w="142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sp>
          <p:nvSpPr>
            <p:cNvPr id="43" name="Rectangle 4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545A799-6FBC-470D-BC2B-F02F51A2C728}"/>
                </a:ext>
              </a:extLst>
            </p:cNvPr>
            <p:cNvSpPr>
              <a:spLocks noChangeArrowheads="1"/>
            </p:cNvSpPr>
            <p:nvPr/>
          </p:nvSpPr>
          <p:spPr bwMode="auto">
            <a:xfrm>
              <a:off x="2523" y="2887"/>
              <a:ext cx="45" cy="252"/>
            </a:xfrm>
            <a:prstGeom prst="rect">
              <a:avLst/>
            </a:prstGeom>
            <a:solidFill>
              <a:srgbClr val="993366"/>
            </a:solidFill>
            <a:ln w="142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sp>
          <p:nvSpPr>
            <p:cNvPr id="44" name="Rectangle 4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539C6F7-E2BE-4624-A282-D306D24BED19}"/>
                </a:ext>
              </a:extLst>
            </p:cNvPr>
            <p:cNvSpPr>
              <a:spLocks noChangeArrowheads="1"/>
            </p:cNvSpPr>
            <p:nvPr/>
          </p:nvSpPr>
          <p:spPr bwMode="auto">
            <a:xfrm>
              <a:off x="2675" y="2896"/>
              <a:ext cx="36" cy="243"/>
            </a:xfrm>
            <a:prstGeom prst="rect">
              <a:avLst/>
            </a:prstGeom>
            <a:solidFill>
              <a:srgbClr val="993366"/>
            </a:solidFill>
            <a:ln w="142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sp>
          <p:nvSpPr>
            <p:cNvPr id="45" name="Rectangle 4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510D2FD-9BB2-4A0A-A09B-C3CF068F9EB1}"/>
                </a:ext>
              </a:extLst>
            </p:cNvPr>
            <p:cNvSpPr>
              <a:spLocks noChangeArrowheads="1"/>
            </p:cNvSpPr>
            <p:nvPr/>
          </p:nvSpPr>
          <p:spPr bwMode="auto">
            <a:xfrm>
              <a:off x="2819" y="2905"/>
              <a:ext cx="45" cy="234"/>
            </a:xfrm>
            <a:prstGeom prst="rect">
              <a:avLst/>
            </a:prstGeom>
            <a:solidFill>
              <a:srgbClr val="993366"/>
            </a:solidFill>
            <a:ln w="142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sp>
          <p:nvSpPr>
            <p:cNvPr id="46" name="Rectangle 4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AF781BC-D888-4256-9E51-A46CD5F4F72C}"/>
                </a:ext>
              </a:extLst>
            </p:cNvPr>
            <p:cNvSpPr>
              <a:spLocks noChangeArrowheads="1"/>
            </p:cNvSpPr>
            <p:nvPr/>
          </p:nvSpPr>
          <p:spPr bwMode="auto">
            <a:xfrm>
              <a:off x="2972" y="2905"/>
              <a:ext cx="36" cy="234"/>
            </a:xfrm>
            <a:prstGeom prst="rect">
              <a:avLst/>
            </a:prstGeom>
            <a:solidFill>
              <a:srgbClr val="993366"/>
            </a:solidFill>
            <a:ln w="142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sp>
          <p:nvSpPr>
            <p:cNvPr id="47" name="Rectangle 4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6832293-C4AA-478E-803D-E49FC82ED650}"/>
                </a:ext>
              </a:extLst>
            </p:cNvPr>
            <p:cNvSpPr>
              <a:spLocks noChangeArrowheads="1"/>
            </p:cNvSpPr>
            <p:nvPr/>
          </p:nvSpPr>
          <p:spPr bwMode="auto">
            <a:xfrm>
              <a:off x="3116" y="2896"/>
              <a:ext cx="44" cy="243"/>
            </a:xfrm>
            <a:prstGeom prst="rect">
              <a:avLst/>
            </a:prstGeom>
            <a:solidFill>
              <a:srgbClr val="993366"/>
            </a:solidFill>
            <a:ln w="142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sp>
          <p:nvSpPr>
            <p:cNvPr id="48" name="Rectangle 4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222C0D6-7EE6-40D3-93DE-4DBE33326BF5}"/>
                </a:ext>
              </a:extLst>
            </p:cNvPr>
            <p:cNvSpPr>
              <a:spLocks noChangeArrowheads="1"/>
            </p:cNvSpPr>
            <p:nvPr/>
          </p:nvSpPr>
          <p:spPr bwMode="auto">
            <a:xfrm>
              <a:off x="3268" y="2878"/>
              <a:ext cx="36" cy="261"/>
            </a:xfrm>
            <a:prstGeom prst="rect">
              <a:avLst/>
            </a:prstGeom>
            <a:solidFill>
              <a:srgbClr val="993366"/>
            </a:solidFill>
            <a:ln w="142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sp>
          <p:nvSpPr>
            <p:cNvPr id="49" name="Rectangle 4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10EF1D3-C3B5-480E-B752-4A0097461E3B}"/>
                </a:ext>
              </a:extLst>
            </p:cNvPr>
            <p:cNvSpPr>
              <a:spLocks noChangeArrowheads="1"/>
            </p:cNvSpPr>
            <p:nvPr/>
          </p:nvSpPr>
          <p:spPr bwMode="auto">
            <a:xfrm>
              <a:off x="3412" y="2878"/>
              <a:ext cx="45" cy="261"/>
            </a:xfrm>
            <a:prstGeom prst="rect">
              <a:avLst/>
            </a:prstGeom>
            <a:solidFill>
              <a:srgbClr val="993366"/>
            </a:solidFill>
            <a:ln w="142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sp>
          <p:nvSpPr>
            <p:cNvPr id="50" name="Rectangle 4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BA1BEFA-66F9-4B94-9AC5-F5FCD69A8EE0}"/>
                </a:ext>
              </a:extLst>
            </p:cNvPr>
            <p:cNvSpPr>
              <a:spLocks noChangeArrowheads="1"/>
            </p:cNvSpPr>
            <p:nvPr/>
          </p:nvSpPr>
          <p:spPr bwMode="auto">
            <a:xfrm>
              <a:off x="3565" y="2833"/>
              <a:ext cx="36" cy="306"/>
            </a:xfrm>
            <a:prstGeom prst="rect">
              <a:avLst/>
            </a:prstGeom>
            <a:solidFill>
              <a:srgbClr val="993366"/>
            </a:solidFill>
            <a:ln w="142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sp>
          <p:nvSpPr>
            <p:cNvPr id="51" name="Rectangle 4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EABD8AE-55E3-402E-ACAD-F3535E2F3E1B}"/>
                </a:ext>
              </a:extLst>
            </p:cNvPr>
            <p:cNvSpPr>
              <a:spLocks noChangeArrowheads="1"/>
            </p:cNvSpPr>
            <p:nvPr/>
          </p:nvSpPr>
          <p:spPr bwMode="auto">
            <a:xfrm>
              <a:off x="3708" y="2842"/>
              <a:ext cx="45" cy="297"/>
            </a:xfrm>
            <a:prstGeom prst="rect">
              <a:avLst/>
            </a:prstGeom>
            <a:solidFill>
              <a:srgbClr val="993366"/>
            </a:solidFill>
            <a:ln w="142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sp>
          <p:nvSpPr>
            <p:cNvPr id="52" name="Rectangle 5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6628FC9-94B1-4CFE-82EA-3BE0C6E16FE5}"/>
                </a:ext>
              </a:extLst>
            </p:cNvPr>
            <p:cNvSpPr>
              <a:spLocks noChangeArrowheads="1"/>
            </p:cNvSpPr>
            <p:nvPr/>
          </p:nvSpPr>
          <p:spPr bwMode="auto">
            <a:xfrm>
              <a:off x="3861" y="2860"/>
              <a:ext cx="36" cy="279"/>
            </a:xfrm>
            <a:prstGeom prst="rect">
              <a:avLst/>
            </a:prstGeom>
            <a:solidFill>
              <a:srgbClr val="993366"/>
            </a:solidFill>
            <a:ln w="142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sp>
          <p:nvSpPr>
            <p:cNvPr id="53" name="Rectangle 5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92F4F2D-5CC2-4551-91CE-A8E1E4B711F1}"/>
                </a:ext>
              </a:extLst>
            </p:cNvPr>
            <p:cNvSpPr>
              <a:spLocks noChangeArrowheads="1"/>
            </p:cNvSpPr>
            <p:nvPr/>
          </p:nvSpPr>
          <p:spPr bwMode="auto">
            <a:xfrm>
              <a:off x="4005" y="2860"/>
              <a:ext cx="45" cy="279"/>
            </a:xfrm>
            <a:prstGeom prst="rect">
              <a:avLst/>
            </a:prstGeom>
            <a:solidFill>
              <a:srgbClr val="993366"/>
            </a:solidFill>
            <a:ln w="142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sp>
          <p:nvSpPr>
            <p:cNvPr id="54" name="Rectangle 5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8B54551-1C82-4A55-B49E-199633F5FD4B}"/>
                </a:ext>
              </a:extLst>
            </p:cNvPr>
            <p:cNvSpPr>
              <a:spLocks noChangeArrowheads="1"/>
            </p:cNvSpPr>
            <p:nvPr/>
          </p:nvSpPr>
          <p:spPr bwMode="auto">
            <a:xfrm>
              <a:off x="4157" y="2860"/>
              <a:ext cx="36" cy="279"/>
            </a:xfrm>
            <a:prstGeom prst="rect">
              <a:avLst/>
            </a:prstGeom>
            <a:solidFill>
              <a:srgbClr val="993366"/>
            </a:solidFill>
            <a:ln w="142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sp>
          <p:nvSpPr>
            <p:cNvPr id="55" name="Rectangle 5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740A93B-3AE8-4AE5-8843-A2F4C82A0CCD}"/>
                </a:ext>
              </a:extLst>
            </p:cNvPr>
            <p:cNvSpPr>
              <a:spLocks noChangeArrowheads="1"/>
            </p:cNvSpPr>
            <p:nvPr/>
          </p:nvSpPr>
          <p:spPr bwMode="auto">
            <a:xfrm>
              <a:off x="4301" y="2860"/>
              <a:ext cx="45" cy="279"/>
            </a:xfrm>
            <a:prstGeom prst="rect">
              <a:avLst/>
            </a:prstGeom>
            <a:solidFill>
              <a:srgbClr val="993366"/>
            </a:solidFill>
            <a:ln w="142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sp>
          <p:nvSpPr>
            <p:cNvPr id="56" name="Rectangle 5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8061236-6292-45EA-9B5C-031214D798F8}"/>
                </a:ext>
              </a:extLst>
            </p:cNvPr>
            <p:cNvSpPr>
              <a:spLocks noChangeArrowheads="1"/>
            </p:cNvSpPr>
            <p:nvPr/>
          </p:nvSpPr>
          <p:spPr bwMode="auto">
            <a:xfrm>
              <a:off x="4454" y="2860"/>
              <a:ext cx="36" cy="279"/>
            </a:xfrm>
            <a:prstGeom prst="rect">
              <a:avLst/>
            </a:prstGeom>
            <a:solidFill>
              <a:srgbClr val="993366"/>
            </a:solidFill>
            <a:ln w="142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sp>
          <p:nvSpPr>
            <p:cNvPr id="57" name="Rectangle 5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19240DB-671B-45E1-B0CF-6C43BD3A041B}"/>
                </a:ext>
              </a:extLst>
            </p:cNvPr>
            <p:cNvSpPr>
              <a:spLocks noChangeArrowheads="1"/>
            </p:cNvSpPr>
            <p:nvPr/>
          </p:nvSpPr>
          <p:spPr bwMode="auto">
            <a:xfrm>
              <a:off x="4597" y="2851"/>
              <a:ext cx="45" cy="288"/>
            </a:xfrm>
            <a:prstGeom prst="rect">
              <a:avLst/>
            </a:prstGeom>
            <a:solidFill>
              <a:srgbClr val="993366"/>
            </a:solidFill>
            <a:ln w="142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sp>
          <p:nvSpPr>
            <p:cNvPr id="58" name="Rectangle 5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17C86B9-885D-48A7-AFA7-7B853C354326}"/>
                </a:ext>
              </a:extLst>
            </p:cNvPr>
            <p:cNvSpPr>
              <a:spLocks noChangeArrowheads="1"/>
            </p:cNvSpPr>
            <p:nvPr/>
          </p:nvSpPr>
          <p:spPr bwMode="auto">
            <a:xfrm>
              <a:off x="4750" y="2851"/>
              <a:ext cx="36" cy="288"/>
            </a:xfrm>
            <a:prstGeom prst="rect">
              <a:avLst/>
            </a:prstGeom>
            <a:solidFill>
              <a:srgbClr val="993366"/>
            </a:solidFill>
            <a:ln w="142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sp>
          <p:nvSpPr>
            <p:cNvPr id="59" name="Rectangle 5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A112FD9-9602-44F4-912E-EDAABB9FAB4F}"/>
                </a:ext>
              </a:extLst>
            </p:cNvPr>
            <p:cNvSpPr>
              <a:spLocks noChangeArrowheads="1"/>
            </p:cNvSpPr>
            <p:nvPr/>
          </p:nvSpPr>
          <p:spPr bwMode="auto">
            <a:xfrm>
              <a:off x="4894" y="2860"/>
              <a:ext cx="45" cy="279"/>
            </a:xfrm>
            <a:prstGeom prst="rect">
              <a:avLst/>
            </a:prstGeom>
            <a:solidFill>
              <a:srgbClr val="993366"/>
            </a:solidFill>
            <a:ln w="142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sp>
          <p:nvSpPr>
            <p:cNvPr id="60" name="Rectangle 5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A24EA72-602E-4877-85E4-93FD321518C5}"/>
                </a:ext>
              </a:extLst>
            </p:cNvPr>
            <p:cNvSpPr>
              <a:spLocks noChangeArrowheads="1"/>
            </p:cNvSpPr>
            <p:nvPr/>
          </p:nvSpPr>
          <p:spPr bwMode="auto">
            <a:xfrm>
              <a:off x="5047" y="2896"/>
              <a:ext cx="35" cy="243"/>
            </a:xfrm>
            <a:prstGeom prst="rect">
              <a:avLst/>
            </a:prstGeom>
            <a:solidFill>
              <a:srgbClr val="993366"/>
            </a:solidFill>
            <a:ln w="142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sp>
          <p:nvSpPr>
            <p:cNvPr id="61" name="Rectangle 5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75F7DCC-1349-4551-B565-8501DD1BAEE5}"/>
                </a:ext>
              </a:extLst>
            </p:cNvPr>
            <p:cNvSpPr>
              <a:spLocks noChangeArrowheads="1"/>
            </p:cNvSpPr>
            <p:nvPr/>
          </p:nvSpPr>
          <p:spPr bwMode="auto">
            <a:xfrm>
              <a:off x="5190" y="2761"/>
              <a:ext cx="45" cy="378"/>
            </a:xfrm>
            <a:prstGeom prst="rect">
              <a:avLst/>
            </a:prstGeom>
            <a:solidFill>
              <a:srgbClr val="993366"/>
            </a:solidFill>
            <a:ln w="142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sp>
          <p:nvSpPr>
            <p:cNvPr id="62" name="Rectangle 6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1225044-6433-472B-AB4C-3923B4048AE1}"/>
                </a:ext>
              </a:extLst>
            </p:cNvPr>
            <p:cNvSpPr>
              <a:spLocks noChangeArrowheads="1"/>
            </p:cNvSpPr>
            <p:nvPr/>
          </p:nvSpPr>
          <p:spPr bwMode="auto">
            <a:xfrm>
              <a:off x="5343" y="2536"/>
              <a:ext cx="36" cy="603"/>
            </a:xfrm>
            <a:prstGeom prst="rect">
              <a:avLst/>
            </a:prstGeom>
            <a:solidFill>
              <a:srgbClr val="993366"/>
            </a:solidFill>
            <a:ln w="142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sp>
          <p:nvSpPr>
            <p:cNvPr id="63" name="Rectangle 6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F142992-0DFE-4263-9F22-973F8BAF2FCE}"/>
                </a:ext>
              </a:extLst>
            </p:cNvPr>
            <p:cNvSpPr>
              <a:spLocks noChangeArrowheads="1"/>
            </p:cNvSpPr>
            <p:nvPr/>
          </p:nvSpPr>
          <p:spPr bwMode="auto">
            <a:xfrm>
              <a:off x="5487" y="2518"/>
              <a:ext cx="45" cy="621"/>
            </a:xfrm>
            <a:prstGeom prst="rect">
              <a:avLst/>
            </a:prstGeom>
            <a:solidFill>
              <a:srgbClr val="993366"/>
            </a:solidFill>
            <a:ln w="142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sp>
          <p:nvSpPr>
            <p:cNvPr id="64" name="Rectangle 6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D7CE5EC-119F-4DD5-B778-B5B19AA03C51}"/>
                </a:ext>
              </a:extLst>
            </p:cNvPr>
            <p:cNvSpPr>
              <a:spLocks noChangeArrowheads="1"/>
            </p:cNvSpPr>
            <p:nvPr/>
          </p:nvSpPr>
          <p:spPr bwMode="auto">
            <a:xfrm>
              <a:off x="5639" y="2518"/>
              <a:ext cx="36" cy="621"/>
            </a:xfrm>
            <a:prstGeom prst="rect">
              <a:avLst/>
            </a:prstGeom>
            <a:solidFill>
              <a:srgbClr val="993366"/>
            </a:solidFill>
            <a:ln w="142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sp>
          <p:nvSpPr>
            <p:cNvPr id="65" name="Line 6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B7C3736-8E9F-4723-A498-212A2945A78B}"/>
                </a:ext>
              </a:extLst>
            </p:cNvPr>
            <p:cNvSpPr>
              <a:spLocks noChangeShapeType="1"/>
            </p:cNvSpPr>
            <p:nvPr/>
          </p:nvSpPr>
          <p:spPr bwMode="auto">
            <a:xfrm>
              <a:off x="2155" y="1744"/>
              <a:ext cx="0" cy="139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v-SE"/>
            </a:p>
          </p:txBody>
        </p:sp>
        <p:sp>
          <p:nvSpPr>
            <p:cNvPr id="66" name="Line 6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C911416-7218-4718-8114-09A787E34175}"/>
                </a:ext>
              </a:extLst>
            </p:cNvPr>
            <p:cNvSpPr>
              <a:spLocks noChangeShapeType="1"/>
            </p:cNvSpPr>
            <p:nvPr/>
          </p:nvSpPr>
          <p:spPr bwMode="auto">
            <a:xfrm>
              <a:off x="2119" y="3139"/>
              <a:ext cx="3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v-SE"/>
            </a:p>
          </p:txBody>
        </p:sp>
        <p:sp>
          <p:nvSpPr>
            <p:cNvPr id="67" name="Line 6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BF205C3-A48E-4061-B2F2-086CFAB8015E}"/>
                </a:ext>
              </a:extLst>
            </p:cNvPr>
            <p:cNvSpPr>
              <a:spLocks noChangeShapeType="1"/>
            </p:cNvSpPr>
            <p:nvPr/>
          </p:nvSpPr>
          <p:spPr bwMode="auto">
            <a:xfrm>
              <a:off x="2119" y="2941"/>
              <a:ext cx="3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v-SE"/>
            </a:p>
          </p:txBody>
        </p:sp>
        <p:sp>
          <p:nvSpPr>
            <p:cNvPr id="68" name="Line 6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61E3A0D-BCEE-403D-BA18-CBF4809935D4}"/>
                </a:ext>
              </a:extLst>
            </p:cNvPr>
            <p:cNvSpPr>
              <a:spLocks noChangeShapeType="1"/>
            </p:cNvSpPr>
            <p:nvPr/>
          </p:nvSpPr>
          <p:spPr bwMode="auto">
            <a:xfrm>
              <a:off x="2119" y="2743"/>
              <a:ext cx="3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v-SE"/>
            </a:p>
          </p:txBody>
        </p:sp>
        <p:sp>
          <p:nvSpPr>
            <p:cNvPr id="69" name="Line 6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641EC9E-DE54-47BE-9125-D8776E4CF728}"/>
                </a:ext>
              </a:extLst>
            </p:cNvPr>
            <p:cNvSpPr>
              <a:spLocks noChangeShapeType="1"/>
            </p:cNvSpPr>
            <p:nvPr/>
          </p:nvSpPr>
          <p:spPr bwMode="auto">
            <a:xfrm>
              <a:off x="2119" y="2545"/>
              <a:ext cx="3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v-SE"/>
            </a:p>
          </p:txBody>
        </p:sp>
        <p:sp>
          <p:nvSpPr>
            <p:cNvPr id="70" name="Line 6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C0019A8-F1F6-46DC-8AC7-F382CFFB1CF7}"/>
                </a:ext>
              </a:extLst>
            </p:cNvPr>
            <p:cNvSpPr>
              <a:spLocks noChangeShapeType="1"/>
            </p:cNvSpPr>
            <p:nvPr/>
          </p:nvSpPr>
          <p:spPr bwMode="auto">
            <a:xfrm>
              <a:off x="2119" y="2338"/>
              <a:ext cx="3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v-SE"/>
            </a:p>
          </p:txBody>
        </p:sp>
        <p:sp>
          <p:nvSpPr>
            <p:cNvPr id="71" name="Line 6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91FEC47-7900-43C2-996C-2CA0459DA9EF}"/>
                </a:ext>
              </a:extLst>
            </p:cNvPr>
            <p:cNvSpPr>
              <a:spLocks noChangeShapeType="1"/>
            </p:cNvSpPr>
            <p:nvPr/>
          </p:nvSpPr>
          <p:spPr bwMode="auto">
            <a:xfrm>
              <a:off x="2119" y="2140"/>
              <a:ext cx="3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v-SE"/>
            </a:p>
          </p:txBody>
        </p:sp>
        <p:sp>
          <p:nvSpPr>
            <p:cNvPr id="72" name="Line 7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5268E9D-91CA-4918-897D-2139989628F2}"/>
                </a:ext>
              </a:extLst>
            </p:cNvPr>
            <p:cNvSpPr>
              <a:spLocks noChangeShapeType="1"/>
            </p:cNvSpPr>
            <p:nvPr/>
          </p:nvSpPr>
          <p:spPr bwMode="auto">
            <a:xfrm>
              <a:off x="2119" y="1942"/>
              <a:ext cx="3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v-SE"/>
            </a:p>
          </p:txBody>
        </p:sp>
        <p:sp>
          <p:nvSpPr>
            <p:cNvPr id="73" name="Line 7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32D26C1-BBF7-484E-BE13-DF348ACF5E71}"/>
                </a:ext>
              </a:extLst>
            </p:cNvPr>
            <p:cNvSpPr>
              <a:spLocks noChangeShapeType="1"/>
            </p:cNvSpPr>
            <p:nvPr/>
          </p:nvSpPr>
          <p:spPr bwMode="auto">
            <a:xfrm>
              <a:off x="2119" y="1744"/>
              <a:ext cx="3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v-SE"/>
            </a:p>
          </p:txBody>
        </p:sp>
        <p:sp>
          <p:nvSpPr>
            <p:cNvPr id="74" name="Line 7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F1CD4B3-AB58-4B89-BDBE-627E7F2447C7}"/>
                </a:ext>
              </a:extLst>
            </p:cNvPr>
            <p:cNvSpPr>
              <a:spLocks noChangeShapeType="1"/>
            </p:cNvSpPr>
            <p:nvPr/>
          </p:nvSpPr>
          <p:spPr bwMode="auto">
            <a:xfrm>
              <a:off x="2155" y="3139"/>
              <a:ext cx="355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v-SE"/>
            </a:p>
          </p:txBody>
        </p:sp>
        <p:sp>
          <p:nvSpPr>
            <p:cNvPr id="75" name="Line 7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5D3AC50-B8F5-4B7B-A5CB-F5ABA6F53843}"/>
                </a:ext>
              </a:extLst>
            </p:cNvPr>
            <p:cNvSpPr>
              <a:spLocks noChangeShapeType="1"/>
            </p:cNvSpPr>
            <p:nvPr/>
          </p:nvSpPr>
          <p:spPr bwMode="auto">
            <a:xfrm flipV="1">
              <a:off x="2155" y="3139"/>
              <a:ext cx="0" cy="3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v-SE"/>
            </a:p>
          </p:txBody>
        </p:sp>
        <p:sp>
          <p:nvSpPr>
            <p:cNvPr id="76" name="Line 7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E5392C6-C091-42E2-BFB4-20B12095CC1E}"/>
                </a:ext>
              </a:extLst>
            </p:cNvPr>
            <p:cNvSpPr>
              <a:spLocks noChangeShapeType="1"/>
            </p:cNvSpPr>
            <p:nvPr/>
          </p:nvSpPr>
          <p:spPr bwMode="auto">
            <a:xfrm flipV="1">
              <a:off x="2307" y="3139"/>
              <a:ext cx="0" cy="3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v-SE"/>
            </a:p>
          </p:txBody>
        </p:sp>
        <p:sp>
          <p:nvSpPr>
            <p:cNvPr id="77" name="Line 7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D79EA4B-63C4-4CE0-8033-6DDE0195A82C}"/>
                </a:ext>
              </a:extLst>
            </p:cNvPr>
            <p:cNvSpPr>
              <a:spLocks noChangeShapeType="1"/>
            </p:cNvSpPr>
            <p:nvPr/>
          </p:nvSpPr>
          <p:spPr bwMode="auto">
            <a:xfrm flipV="1">
              <a:off x="2451" y="3139"/>
              <a:ext cx="0" cy="3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v-SE"/>
            </a:p>
          </p:txBody>
        </p:sp>
        <p:sp>
          <p:nvSpPr>
            <p:cNvPr id="78" name="Line 7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59BB08E-2FFC-4C21-832E-EC1680AD7E7C}"/>
                </a:ext>
              </a:extLst>
            </p:cNvPr>
            <p:cNvSpPr>
              <a:spLocks noChangeShapeType="1"/>
            </p:cNvSpPr>
            <p:nvPr/>
          </p:nvSpPr>
          <p:spPr bwMode="auto">
            <a:xfrm flipV="1">
              <a:off x="2604" y="3139"/>
              <a:ext cx="0" cy="3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v-SE"/>
            </a:p>
          </p:txBody>
        </p:sp>
        <p:sp>
          <p:nvSpPr>
            <p:cNvPr id="79" name="Line 7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BFD8EC9-7656-45DF-A977-4558AD0CC7D0}"/>
                </a:ext>
              </a:extLst>
            </p:cNvPr>
            <p:cNvSpPr>
              <a:spLocks noChangeShapeType="1"/>
            </p:cNvSpPr>
            <p:nvPr/>
          </p:nvSpPr>
          <p:spPr bwMode="auto">
            <a:xfrm flipV="1">
              <a:off x="2747" y="3139"/>
              <a:ext cx="0" cy="3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v-SE"/>
            </a:p>
          </p:txBody>
        </p:sp>
        <p:sp>
          <p:nvSpPr>
            <p:cNvPr id="80" name="Line 7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3F08D09-2968-4800-BDA0-38751C06C205}"/>
                </a:ext>
              </a:extLst>
            </p:cNvPr>
            <p:cNvSpPr>
              <a:spLocks noChangeShapeType="1"/>
            </p:cNvSpPr>
            <p:nvPr/>
          </p:nvSpPr>
          <p:spPr bwMode="auto">
            <a:xfrm flipV="1">
              <a:off x="2900" y="3139"/>
              <a:ext cx="0" cy="3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v-SE"/>
            </a:p>
          </p:txBody>
        </p:sp>
        <p:sp>
          <p:nvSpPr>
            <p:cNvPr id="81" name="Line 7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48D7BD8-3369-4256-A916-1887E3F72A6D}"/>
                </a:ext>
              </a:extLst>
            </p:cNvPr>
            <p:cNvSpPr>
              <a:spLocks noChangeShapeType="1"/>
            </p:cNvSpPr>
            <p:nvPr/>
          </p:nvSpPr>
          <p:spPr bwMode="auto">
            <a:xfrm flipV="1">
              <a:off x="3044" y="3139"/>
              <a:ext cx="0" cy="3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v-SE"/>
            </a:p>
          </p:txBody>
        </p:sp>
        <p:sp>
          <p:nvSpPr>
            <p:cNvPr id="82" name="Line 8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DCCAC7C-72E6-405C-9718-C980B0C299C9}"/>
                </a:ext>
              </a:extLst>
            </p:cNvPr>
            <p:cNvSpPr>
              <a:spLocks noChangeShapeType="1"/>
            </p:cNvSpPr>
            <p:nvPr/>
          </p:nvSpPr>
          <p:spPr bwMode="auto">
            <a:xfrm flipV="1">
              <a:off x="3196" y="3139"/>
              <a:ext cx="0" cy="3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v-SE"/>
            </a:p>
          </p:txBody>
        </p:sp>
        <p:sp>
          <p:nvSpPr>
            <p:cNvPr id="83" name="Line 8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E3D1785-B916-458D-A43E-64AC2DC70CEA}"/>
                </a:ext>
              </a:extLst>
            </p:cNvPr>
            <p:cNvSpPr>
              <a:spLocks noChangeShapeType="1"/>
            </p:cNvSpPr>
            <p:nvPr/>
          </p:nvSpPr>
          <p:spPr bwMode="auto">
            <a:xfrm flipV="1">
              <a:off x="3340" y="3139"/>
              <a:ext cx="0" cy="3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v-SE"/>
            </a:p>
          </p:txBody>
        </p:sp>
        <p:sp>
          <p:nvSpPr>
            <p:cNvPr id="84" name="Line 8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FDA5D1B-8A88-4281-9241-8F4AD2965AB6}"/>
                </a:ext>
              </a:extLst>
            </p:cNvPr>
            <p:cNvSpPr>
              <a:spLocks noChangeShapeType="1"/>
            </p:cNvSpPr>
            <p:nvPr/>
          </p:nvSpPr>
          <p:spPr bwMode="auto">
            <a:xfrm flipV="1">
              <a:off x="3493" y="3139"/>
              <a:ext cx="0" cy="3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v-SE"/>
            </a:p>
          </p:txBody>
        </p:sp>
        <p:sp>
          <p:nvSpPr>
            <p:cNvPr id="85" name="Line 8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222D3A1-2766-4BF9-8082-7B941BB52889}"/>
                </a:ext>
              </a:extLst>
            </p:cNvPr>
            <p:cNvSpPr>
              <a:spLocks noChangeShapeType="1"/>
            </p:cNvSpPr>
            <p:nvPr/>
          </p:nvSpPr>
          <p:spPr bwMode="auto">
            <a:xfrm flipV="1">
              <a:off x="3636" y="3139"/>
              <a:ext cx="0" cy="3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v-SE"/>
            </a:p>
          </p:txBody>
        </p:sp>
        <p:sp>
          <p:nvSpPr>
            <p:cNvPr id="86" name="Line 8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E949546-0F35-4848-98C8-E711A18C3EAB}"/>
                </a:ext>
              </a:extLst>
            </p:cNvPr>
            <p:cNvSpPr>
              <a:spLocks noChangeShapeType="1"/>
            </p:cNvSpPr>
            <p:nvPr/>
          </p:nvSpPr>
          <p:spPr bwMode="auto">
            <a:xfrm flipV="1">
              <a:off x="3789" y="3139"/>
              <a:ext cx="0" cy="3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v-SE"/>
            </a:p>
          </p:txBody>
        </p:sp>
        <p:sp>
          <p:nvSpPr>
            <p:cNvPr id="87" name="Line 8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1578387-59AA-42D1-B549-51F516DFAF50}"/>
                </a:ext>
              </a:extLst>
            </p:cNvPr>
            <p:cNvSpPr>
              <a:spLocks noChangeShapeType="1"/>
            </p:cNvSpPr>
            <p:nvPr/>
          </p:nvSpPr>
          <p:spPr bwMode="auto">
            <a:xfrm flipV="1">
              <a:off x="3933" y="3139"/>
              <a:ext cx="0" cy="3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v-SE"/>
            </a:p>
          </p:txBody>
        </p:sp>
        <p:sp>
          <p:nvSpPr>
            <p:cNvPr id="88" name="Line 8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CE3D9D0-4B69-4F11-9495-E5F33DF2E1E6}"/>
                </a:ext>
              </a:extLst>
            </p:cNvPr>
            <p:cNvSpPr>
              <a:spLocks noChangeShapeType="1"/>
            </p:cNvSpPr>
            <p:nvPr/>
          </p:nvSpPr>
          <p:spPr bwMode="auto">
            <a:xfrm flipV="1">
              <a:off x="4086" y="3139"/>
              <a:ext cx="0" cy="3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v-SE"/>
            </a:p>
          </p:txBody>
        </p:sp>
        <p:sp>
          <p:nvSpPr>
            <p:cNvPr id="89" name="Line 8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E8D304D-8DA0-47C1-8011-2AC5932B2663}"/>
                </a:ext>
              </a:extLst>
            </p:cNvPr>
            <p:cNvSpPr>
              <a:spLocks noChangeShapeType="1"/>
            </p:cNvSpPr>
            <p:nvPr/>
          </p:nvSpPr>
          <p:spPr bwMode="auto">
            <a:xfrm flipV="1">
              <a:off x="4229" y="3139"/>
              <a:ext cx="0" cy="3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v-SE"/>
            </a:p>
          </p:txBody>
        </p:sp>
        <p:sp>
          <p:nvSpPr>
            <p:cNvPr id="90" name="Line 8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0096A5E-5078-40D7-8208-7FFD283CCB8F}"/>
                </a:ext>
              </a:extLst>
            </p:cNvPr>
            <p:cNvSpPr>
              <a:spLocks noChangeShapeType="1"/>
            </p:cNvSpPr>
            <p:nvPr/>
          </p:nvSpPr>
          <p:spPr bwMode="auto">
            <a:xfrm flipV="1">
              <a:off x="4382" y="3139"/>
              <a:ext cx="0" cy="3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v-SE"/>
            </a:p>
          </p:txBody>
        </p:sp>
        <p:sp>
          <p:nvSpPr>
            <p:cNvPr id="91" name="Line 8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827173C-B44D-42E4-82B5-9138410622C8}"/>
                </a:ext>
              </a:extLst>
            </p:cNvPr>
            <p:cNvSpPr>
              <a:spLocks noChangeShapeType="1"/>
            </p:cNvSpPr>
            <p:nvPr/>
          </p:nvSpPr>
          <p:spPr bwMode="auto">
            <a:xfrm flipV="1">
              <a:off x="4526" y="3139"/>
              <a:ext cx="0" cy="3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v-SE"/>
            </a:p>
          </p:txBody>
        </p:sp>
        <p:sp>
          <p:nvSpPr>
            <p:cNvPr id="92" name="Line 9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36DF209-49D9-4E5A-8F15-FC73F3B3C373}"/>
                </a:ext>
              </a:extLst>
            </p:cNvPr>
            <p:cNvSpPr>
              <a:spLocks noChangeShapeType="1"/>
            </p:cNvSpPr>
            <p:nvPr/>
          </p:nvSpPr>
          <p:spPr bwMode="auto">
            <a:xfrm flipV="1">
              <a:off x="4678" y="3139"/>
              <a:ext cx="0" cy="3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v-SE"/>
            </a:p>
          </p:txBody>
        </p:sp>
        <p:sp>
          <p:nvSpPr>
            <p:cNvPr id="93" name="Line 9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F4FF59E-B6D0-409F-AA7C-7C367E60F2E1}"/>
                </a:ext>
              </a:extLst>
            </p:cNvPr>
            <p:cNvSpPr>
              <a:spLocks noChangeShapeType="1"/>
            </p:cNvSpPr>
            <p:nvPr/>
          </p:nvSpPr>
          <p:spPr bwMode="auto">
            <a:xfrm flipV="1">
              <a:off x="4822" y="3139"/>
              <a:ext cx="0" cy="3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v-SE"/>
            </a:p>
          </p:txBody>
        </p:sp>
        <p:sp>
          <p:nvSpPr>
            <p:cNvPr id="94" name="Line 9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15BD339-2CC2-4841-A884-A43E166B4594}"/>
                </a:ext>
              </a:extLst>
            </p:cNvPr>
            <p:cNvSpPr>
              <a:spLocks noChangeShapeType="1"/>
            </p:cNvSpPr>
            <p:nvPr/>
          </p:nvSpPr>
          <p:spPr bwMode="auto">
            <a:xfrm flipV="1">
              <a:off x="4975" y="3139"/>
              <a:ext cx="0" cy="3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v-SE"/>
            </a:p>
          </p:txBody>
        </p:sp>
        <p:sp>
          <p:nvSpPr>
            <p:cNvPr id="95" name="Line 9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BC708EC-E3E8-494F-BF21-6EF49EC61AB8}"/>
                </a:ext>
              </a:extLst>
            </p:cNvPr>
            <p:cNvSpPr>
              <a:spLocks noChangeShapeType="1"/>
            </p:cNvSpPr>
            <p:nvPr/>
          </p:nvSpPr>
          <p:spPr bwMode="auto">
            <a:xfrm flipV="1">
              <a:off x="5118" y="3139"/>
              <a:ext cx="0" cy="3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v-SE"/>
            </a:p>
          </p:txBody>
        </p:sp>
        <p:sp>
          <p:nvSpPr>
            <p:cNvPr id="96" name="Line 9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4E7E58C-E38C-4669-93F1-8793A7360CD5}"/>
                </a:ext>
              </a:extLst>
            </p:cNvPr>
            <p:cNvSpPr>
              <a:spLocks noChangeShapeType="1"/>
            </p:cNvSpPr>
            <p:nvPr/>
          </p:nvSpPr>
          <p:spPr bwMode="auto">
            <a:xfrm flipV="1">
              <a:off x="5271" y="3139"/>
              <a:ext cx="0" cy="3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v-SE"/>
            </a:p>
          </p:txBody>
        </p:sp>
        <p:sp>
          <p:nvSpPr>
            <p:cNvPr id="97" name="Line 9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B7225D0-A3BB-438B-9526-17E615F55CE7}"/>
                </a:ext>
              </a:extLst>
            </p:cNvPr>
            <p:cNvSpPr>
              <a:spLocks noChangeShapeType="1"/>
            </p:cNvSpPr>
            <p:nvPr/>
          </p:nvSpPr>
          <p:spPr bwMode="auto">
            <a:xfrm flipV="1">
              <a:off x="5415" y="3139"/>
              <a:ext cx="0" cy="3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v-SE"/>
            </a:p>
          </p:txBody>
        </p:sp>
        <p:sp>
          <p:nvSpPr>
            <p:cNvPr id="98" name="Line 9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2BDA243-EC1F-4F7F-9AE0-17F28C5BD759}"/>
                </a:ext>
              </a:extLst>
            </p:cNvPr>
            <p:cNvSpPr>
              <a:spLocks noChangeShapeType="1"/>
            </p:cNvSpPr>
            <p:nvPr/>
          </p:nvSpPr>
          <p:spPr bwMode="auto">
            <a:xfrm flipV="1">
              <a:off x="5568" y="3139"/>
              <a:ext cx="0" cy="3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v-SE"/>
            </a:p>
          </p:txBody>
        </p:sp>
        <p:sp>
          <p:nvSpPr>
            <p:cNvPr id="99" name="Line 9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2C7E665-5BA1-4D40-9F62-6896EBF54246}"/>
                </a:ext>
              </a:extLst>
            </p:cNvPr>
            <p:cNvSpPr>
              <a:spLocks noChangeShapeType="1"/>
            </p:cNvSpPr>
            <p:nvPr/>
          </p:nvSpPr>
          <p:spPr bwMode="auto">
            <a:xfrm flipV="1">
              <a:off x="5711" y="3139"/>
              <a:ext cx="0" cy="3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00" name="Rectangle 9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ABF56A9-C528-4C63-9B00-7655D642893D}"/>
                </a:ext>
              </a:extLst>
            </p:cNvPr>
            <p:cNvSpPr>
              <a:spLocks noChangeArrowheads="1"/>
            </p:cNvSpPr>
            <p:nvPr/>
          </p:nvSpPr>
          <p:spPr bwMode="auto">
            <a:xfrm>
              <a:off x="2666" y="1294"/>
              <a:ext cx="230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800" b="1" i="0" u="none" strike="noStrike" cap="none" normalizeH="0" baseline="0">
                  <a:ln>
                    <a:noFill/>
                  </a:ln>
                  <a:solidFill>
                    <a:srgbClr val="000000"/>
                  </a:solidFill>
                  <a:effectLst/>
                  <a:latin typeface="Arial" panose="020B0604020202020204" pitchFamily="34" charset="0"/>
                </a:rPr>
                <a:t>Gamybos diena ir savaitgalio diena</a:t>
              </a:r>
              <a:endParaRPr kumimoji="0" lang="lt-LT" altLang="sv-SE" sz="1800" b="0" i="0" u="none" strike="noStrike" cap="none" normalizeH="0" baseline="0">
                <a:ln>
                  <a:noFill/>
                </a:ln>
                <a:solidFill>
                  <a:schemeClr val="tx1"/>
                </a:solidFill>
                <a:effectLst/>
                <a:latin typeface="Arial" panose="020B0604020202020204" pitchFamily="34" charset="0"/>
              </a:endParaRPr>
            </a:p>
          </p:txBody>
        </p:sp>
        <p:sp>
          <p:nvSpPr>
            <p:cNvPr id="101" name="Rectangle 9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86768A2-44AC-42F5-AE9F-07D24C413BA9}"/>
                </a:ext>
              </a:extLst>
            </p:cNvPr>
            <p:cNvSpPr>
              <a:spLocks noChangeArrowheads="1"/>
            </p:cNvSpPr>
            <p:nvPr/>
          </p:nvSpPr>
          <p:spPr bwMode="auto">
            <a:xfrm>
              <a:off x="2002" y="3067"/>
              <a:ext cx="117"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500" b="0" i="0" u="none" strike="noStrike" cap="none" normalizeH="0" baseline="0">
                  <a:ln>
                    <a:noFill/>
                  </a:ln>
                  <a:solidFill>
                    <a:srgbClr val="000000"/>
                  </a:solidFill>
                  <a:effectLst/>
                  <a:latin typeface="Arial" panose="020B0604020202020204" pitchFamily="34" charset="0"/>
                </a:rPr>
                <a:t>0</a:t>
              </a:r>
              <a:endParaRPr kumimoji="0" lang="lt-LT" altLang="sv-SE" sz="1800" b="0" i="0" u="none" strike="noStrike" cap="none" normalizeH="0" baseline="0">
                <a:ln>
                  <a:noFill/>
                </a:ln>
                <a:solidFill>
                  <a:schemeClr val="tx1"/>
                </a:solidFill>
                <a:effectLst/>
                <a:latin typeface="Arial" panose="020B0604020202020204" pitchFamily="34" charset="0"/>
              </a:endParaRPr>
            </a:p>
          </p:txBody>
        </p:sp>
        <p:sp>
          <p:nvSpPr>
            <p:cNvPr id="102" name="Rectangle 10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6C0FA69-0FFB-499F-B9C6-40243138F764}"/>
                </a:ext>
              </a:extLst>
            </p:cNvPr>
            <p:cNvSpPr>
              <a:spLocks noChangeArrowheads="1"/>
            </p:cNvSpPr>
            <p:nvPr/>
          </p:nvSpPr>
          <p:spPr bwMode="auto">
            <a:xfrm>
              <a:off x="1876" y="2869"/>
              <a:ext cx="251"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500" b="0" i="0" u="none" strike="noStrike" cap="none" normalizeH="0" baseline="0">
                  <a:ln>
                    <a:noFill/>
                  </a:ln>
                  <a:solidFill>
                    <a:srgbClr val="000000"/>
                  </a:solidFill>
                  <a:effectLst/>
                  <a:latin typeface="Arial" panose="020B0604020202020204" pitchFamily="34" charset="0"/>
                </a:rPr>
                <a:t>200</a:t>
              </a:r>
              <a:endParaRPr kumimoji="0" lang="lt-LT" altLang="sv-SE" sz="1800" b="0" i="0" u="none" strike="noStrike" cap="none" normalizeH="0" baseline="0">
                <a:ln>
                  <a:noFill/>
                </a:ln>
                <a:solidFill>
                  <a:schemeClr val="tx1"/>
                </a:solidFill>
                <a:effectLst/>
                <a:latin typeface="Arial" panose="020B0604020202020204" pitchFamily="34" charset="0"/>
              </a:endParaRPr>
            </a:p>
          </p:txBody>
        </p:sp>
        <p:sp>
          <p:nvSpPr>
            <p:cNvPr id="103" name="Rectangle 10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2244807-6E6F-4C1C-8098-62CB5C92751D}"/>
                </a:ext>
              </a:extLst>
            </p:cNvPr>
            <p:cNvSpPr>
              <a:spLocks noChangeArrowheads="1"/>
            </p:cNvSpPr>
            <p:nvPr/>
          </p:nvSpPr>
          <p:spPr bwMode="auto">
            <a:xfrm>
              <a:off x="1876" y="2671"/>
              <a:ext cx="251"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500" b="0" i="0" u="none" strike="noStrike" cap="none" normalizeH="0" baseline="0">
                  <a:ln>
                    <a:noFill/>
                  </a:ln>
                  <a:solidFill>
                    <a:srgbClr val="000000"/>
                  </a:solidFill>
                  <a:effectLst/>
                  <a:latin typeface="Arial" panose="020B0604020202020204" pitchFamily="34" charset="0"/>
                </a:rPr>
                <a:t>400</a:t>
              </a:r>
              <a:endParaRPr kumimoji="0" lang="lt-LT" altLang="sv-SE" sz="1800" b="0" i="0" u="none" strike="noStrike" cap="none" normalizeH="0" baseline="0">
                <a:ln>
                  <a:noFill/>
                </a:ln>
                <a:solidFill>
                  <a:schemeClr val="tx1"/>
                </a:solidFill>
                <a:effectLst/>
                <a:latin typeface="Arial" panose="020B0604020202020204" pitchFamily="34" charset="0"/>
              </a:endParaRPr>
            </a:p>
          </p:txBody>
        </p:sp>
        <p:sp>
          <p:nvSpPr>
            <p:cNvPr id="104" name="Rectangle 10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116434A-6C71-4CBE-8A0A-268606AFC93E}"/>
                </a:ext>
              </a:extLst>
            </p:cNvPr>
            <p:cNvSpPr>
              <a:spLocks noChangeArrowheads="1"/>
            </p:cNvSpPr>
            <p:nvPr/>
          </p:nvSpPr>
          <p:spPr bwMode="auto">
            <a:xfrm>
              <a:off x="1876" y="2473"/>
              <a:ext cx="251"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500" b="0" i="0" u="none" strike="noStrike" cap="none" normalizeH="0" baseline="0">
                  <a:ln>
                    <a:noFill/>
                  </a:ln>
                  <a:solidFill>
                    <a:srgbClr val="000000"/>
                  </a:solidFill>
                  <a:effectLst/>
                  <a:latin typeface="Arial" panose="020B0604020202020204" pitchFamily="34" charset="0"/>
                </a:rPr>
                <a:t>600</a:t>
              </a:r>
              <a:endParaRPr kumimoji="0" lang="lt-LT" altLang="sv-SE" sz="1800" b="0" i="0" u="none" strike="noStrike" cap="none" normalizeH="0" baseline="0">
                <a:ln>
                  <a:noFill/>
                </a:ln>
                <a:solidFill>
                  <a:schemeClr val="tx1"/>
                </a:solidFill>
                <a:effectLst/>
                <a:latin typeface="Arial" panose="020B0604020202020204" pitchFamily="34" charset="0"/>
              </a:endParaRPr>
            </a:p>
          </p:txBody>
        </p:sp>
        <p:sp>
          <p:nvSpPr>
            <p:cNvPr id="105" name="Rectangle 10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06CE9B1-81BA-4CDD-892D-F0939718264A}"/>
                </a:ext>
              </a:extLst>
            </p:cNvPr>
            <p:cNvSpPr>
              <a:spLocks noChangeArrowheads="1"/>
            </p:cNvSpPr>
            <p:nvPr/>
          </p:nvSpPr>
          <p:spPr bwMode="auto">
            <a:xfrm>
              <a:off x="1876" y="2266"/>
              <a:ext cx="251"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500" b="0" i="0" u="none" strike="noStrike" cap="none" normalizeH="0" baseline="0">
                  <a:ln>
                    <a:noFill/>
                  </a:ln>
                  <a:solidFill>
                    <a:srgbClr val="000000"/>
                  </a:solidFill>
                  <a:effectLst/>
                  <a:latin typeface="Arial" panose="020B0604020202020204" pitchFamily="34" charset="0"/>
                </a:rPr>
                <a:t>800</a:t>
              </a:r>
              <a:endParaRPr kumimoji="0" lang="lt-LT" altLang="sv-SE" sz="1800" b="0" i="0" u="none" strike="noStrike" cap="none" normalizeH="0" baseline="0">
                <a:ln>
                  <a:noFill/>
                </a:ln>
                <a:solidFill>
                  <a:schemeClr val="tx1"/>
                </a:solidFill>
                <a:effectLst/>
                <a:latin typeface="Arial" panose="020B0604020202020204" pitchFamily="34" charset="0"/>
              </a:endParaRPr>
            </a:p>
          </p:txBody>
        </p:sp>
        <p:sp>
          <p:nvSpPr>
            <p:cNvPr id="106" name="Rectangle 10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2D0DDE-79C6-4C0B-B7E8-F44F3A091390}"/>
                </a:ext>
              </a:extLst>
            </p:cNvPr>
            <p:cNvSpPr>
              <a:spLocks noChangeArrowheads="1"/>
            </p:cNvSpPr>
            <p:nvPr/>
          </p:nvSpPr>
          <p:spPr bwMode="auto">
            <a:xfrm>
              <a:off x="1813" y="2068"/>
              <a:ext cx="314"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500" b="0" i="0" u="none" strike="noStrike" cap="none" normalizeH="0" baseline="0">
                  <a:ln>
                    <a:noFill/>
                  </a:ln>
                  <a:solidFill>
                    <a:srgbClr val="000000"/>
                  </a:solidFill>
                  <a:effectLst/>
                  <a:latin typeface="Arial" panose="020B0604020202020204" pitchFamily="34" charset="0"/>
                </a:rPr>
                <a:t>1000</a:t>
              </a:r>
              <a:endParaRPr kumimoji="0" lang="lt-LT" altLang="sv-SE" sz="1800" b="0" i="0" u="none" strike="noStrike" cap="none" normalizeH="0" baseline="0">
                <a:ln>
                  <a:noFill/>
                </a:ln>
                <a:solidFill>
                  <a:schemeClr val="tx1"/>
                </a:solidFill>
                <a:effectLst/>
                <a:latin typeface="Arial" panose="020B0604020202020204" pitchFamily="34" charset="0"/>
              </a:endParaRPr>
            </a:p>
          </p:txBody>
        </p:sp>
        <p:sp>
          <p:nvSpPr>
            <p:cNvPr id="107" name="Rectangle 10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DDE95D1-AEBF-41EF-AEEE-5C74C0931254}"/>
                </a:ext>
              </a:extLst>
            </p:cNvPr>
            <p:cNvSpPr>
              <a:spLocks noChangeArrowheads="1"/>
            </p:cNvSpPr>
            <p:nvPr/>
          </p:nvSpPr>
          <p:spPr bwMode="auto">
            <a:xfrm>
              <a:off x="1813" y="1870"/>
              <a:ext cx="314"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500" b="0" i="0" u="none" strike="noStrike" cap="none" normalizeH="0" baseline="0">
                  <a:ln>
                    <a:noFill/>
                  </a:ln>
                  <a:solidFill>
                    <a:srgbClr val="000000"/>
                  </a:solidFill>
                  <a:effectLst/>
                  <a:latin typeface="Arial" panose="020B0604020202020204" pitchFamily="34" charset="0"/>
                </a:rPr>
                <a:t>1200</a:t>
              </a:r>
              <a:endParaRPr kumimoji="0" lang="lt-LT" altLang="sv-SE" sz="1800" b="0" i="0" u="none" strike="noStrike" cap="none" normalizeH="0" baseline="0">
                <a:ln>
                  <a:noFill/>
                </a:ln>
                <a:solidFill>
                  <a:schemeClr val="tx1"/>
                </a:solidFill>
                <a:effectLst/>
                <a:latin typeface="Arial" panose="020B0604020202020204" pitchFamily="34" charset="0"/>
              </a:endParaRPr>
            </a:p>
          </p:txBody>
        </p:sp>
        <p:sp>
          <p:nvSpPr>
            <p:cNvPr id="108" name="Rectangle 10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6874008-A438-4552-88A9-017322D143B8}"/>
                </a:ext>
              </a:extLst>
            </p:cNvPr>
            <p:cNvSpPr>
              <a:spLocks noChangeArrowheads="1"/>
            </p:cNvSpPr>
            <p:nvPr/>
          </p:nvSpPr>
          <p:spPr bwMode="auto">
            <a:xfrm>
              <a:off x="1813" y="1672"/>
              <a:ext cx="314"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500" b="0" i="0" u="none" strike="noStrike" cap="none" normalizeH="0" baseline="0">
                  <a:ln>
                    <a:noFill/>
                  </a:ln>
                  <a:solidFill>
                    <a:srgbClr val="000000"/>
                  </a:solidFill>
                  <a:effectLst/>
                  <a:latin typeface="Arial" panose="020B0604020202020204" pitchFamily="34" charset="0"/>
                </a:rPr>
                <a:t>1400</a:t>
              </a:r>
              <a:endParaRPr kumimoji="0" lang="lt-LT" altLang="sv-SE" sz="1800" b="0" i="0" u="none" strike="noStrike" cap="none" normalizeH="0" baseline="0">
                <a:ln>
                  <a:noFill/>
                </a:ln>
                <a:solidFill>
                  <a:schemeClr val="tx1"/>
                </a:solidFill>
                <a:effectLst/>
                <a:latin typeface="Arial" panose="020B0604020202020204" pitchFamily="34" charset="0"/>
              </a:endParaRPr>
            </a:p>
          </p:txBody>
        </p:sp>
        <p:sp>
          <p:nvSpPr>
            <p:cNvPr id="109" name="Rectangle 10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81FC0C1-FCED-4C99-98A2-3D251ED816F5}"/>
                </a:ext>
              </a:extLst>
            </p:cNvPr>
            <p:cNvSpPr>
              <a:spLocks noChangeArrowheads="1"/>
            </p:cNvSpPr>
            <p:nvPr/>
          </p:nvSpPr>
          <p:spPr bwMode="auto">
            <a:xfrm>
              <a:off x="2199" y="3238"/>
              <a:ext cx="117"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500" b="0" i="0" u="none" strike="noStrike" cap="none" normalizeH="0" baseline="0">
                  <a:ln>
                    <a:noFill/>
                  </a:ln>
                  <a:solidFill>
                    <a:srgbClr val="000000"/>
                  </a:solidFill>
                  <a:effectLst/>
                  <a:latin typeface="Arial" panose="020B0604020202020204" pitchFamily="34" charset="0"/>
                </a:rPr>
                <a:t>1</a:t>
              </a:r>
              <a:endParaRPr kumimoji="0" lang="lt-LT" altLang="sv-SE" sz="1800" b="0" i="0" u="none" strike="noStrike" cap="none" normalizeH="0" baseline="0">
                <a:ln>
                  <a:noFill/>
                </a:ln>
                <a:solidFill>
                  <a:schemeClr val="tx1"/>
                </a:solidFill>
                <a:effectLst/>
                <a:latin typeface="Arial" panose="020B0604020202020204" pitchFamily="34" charset="0"/>
              </a:endParaRPr>
            </a:p>
          </p:txBody>
        </p:sp>
        <p:sp>
          <p:nvSpPr>
            <p:cNvPr id="110" name="Rectangle 10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32698B6-8B1F-4FF5-B786-FEA2F77A4FC4}"/>
                </a:ext>
              </a:extLst>
            </p:cNvPr>
            <p:cNvSpPr>
              <a:spLocks noChangeArrowheads="1"/>
            </p:cNvSpPr>
            <p:nvPr/>
          </p:nvSpPr>
          <p:spPr bwMode="auto">
            <a:xfrm>
              <a:off x="2496" y="3238"/>
              <a:ext cx="117"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500" b="0" i="0" u="none" strike="noStrike" cap="none" normalizeH="0" baseline="0">
                  <a:ln>
                    <a:noFill/>
                  </a:ln>
                  <a:solidFill>
                    <a:srgbClr val="000000"/>
                  </a:solidFill>
                  <a:effectLst/>
                  <a:latin typeface="Arial" panose="020B0604020202020204" pitchFamily="34" charset="0"/>
                </a:rPr>
                <a:t>3</a:t>
              </a:r>
              <a:endParaRPr kumimoji="0" lang="lt-LT" altLang="sv-SE" sz="1800" b="0" i="0" u="none" strike="noStrike" cap="none" normalizeH="0" baseline="0">
                <a:ln>
                  <a:noFill/>
                </a:ln>
                <a:solidFill>
                  <a:schemeClr val="tx1"/>
                </a:solidFill>
                <a:effectLst/>
                <a:latin typeface="Arial" panose="020B0604020202020204" pitchFamily="34" charset="0"/>
              </a:endParaRPr>
            </a:p>
          </p:txBody>
        </p:sp>
        <p:sp>
          <p:nvSpPr>
            <p:cNvPr id="111" name="Rectangle 10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F9CB7A2-78E6-4B56-8C4F-999A3B5A8C04}"/>
                </a:ext>
              </a:extLst>
            </p:cNvPr>
            <p:cNvSpPr>
              <a:spLocks noChangeArrowheads="1"/>
            </p:cNvSpPr>
            <p:nvPr/>
          </p:nvSpPr>
          <p:spPr bwMode="auto">
            <a:xfrm>
              <a:off x="2792" y="3238"/>
              <a:ext cx="117"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500" b="0" i="0" u="none" strike="noStrike" cap="none" normalizeH="0" baseline="0">
                  <a:ln>
                    <a:noFill/>
                  </a:ln>
                  <a:solidFill>
                    <a:srgbClr val="000000"/>
                  </a:solidFill>
                  <a:effectLst/>
                  <a:latin typeface="Arial" panose="020B0604020202020204" pitchFamily="34" charset="0"/>
                </a:rPr>
                <a:t>5</a:t>
              </a:r>
              <a:endParaRPr kumimoji="0" lang="lt-LT" altLang="sv-SE" sz="1800" b="0" i="0" u="none" strike="noStrike" cap="none" normalizeH="0" baseline="0">
                <a:ln>
                  <a:noFill/>
                </a:ln>
                <a:solidFill>
                  <a:schemeClr val="tx1"/>
                </a:solidFill>
                <a:effectLst/>
                <a:latin typeface="Arial" panose="020B0604020202020204" pitchFamily="34" charset="0"/>
              </a:endParaRPr>
            </a:p>
          </p:txBody>
        </p:sp>
        <p:sp>
          <p:nvSpPr>
            <p:cNvPr id="112" name="Rectangle 1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5DF873F-641D-4226-80A3-D7C28E08357B}"/>
                </a:ext>
              </a:extLst>
            </p:cNvPr>
            <p:cNvSpPr>
              <a:spLocks noChangeArrowheads="1"/>
            </p:cNvSpPr>
            <p:nvPr/>
          </p:nvSpPr>
          <p:spPr bwMode="auto">
            <a:xfrm>
              <a:off x="3089" y="3238"/>
              <a:ext cx="117"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500" b="0" i="0" u="none" strike="noStrike" cap="none" normalizeH="0" baseline="0">
                  <a:ln>
                    <a:noFill/>
                  </a:ln>
                  <a:solidFill>
                    <a:srgbClr val="000000"/>
                  </a:solidFill>
                  <a:effectLst/>
                  <a:latin typeface="Arial" panose="020B0604020202020204" pitchFamily="34" charset="0"/>
                </a:rPr>
                <a:t>7</a:t>
              </a:r>
              <a:endParaRPr kumimoji="0" lang="lt-LT" altLang="sv-SE" sz="1800" b="0" i="0" u="none" strike="noStrike" cap="none" normalizeH="0" baseline="0">
                <a:ln>
                  <a:noFill/>
                </a:ln>
                <a:solidFill>
                  <a:schemeClr val="tx1"/>
                </a:solidFill>
                <a:effectLst/>
                <a:latin typeface="Arial" panose="020B0604020202020204" pitchFamily="34" charset="0"/>
              </a:endParaRPr>
            </a:p>
          </p:txBody>
        </p:sp>
        <p:sp>
          <p:nvSpPr>
            <p:cNvPr id="113" name="Rectangle 11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162C851-3C46-4C80-A39F-0875EC8E374E}"/>
                </a:ext>
              </a:extLst>
            </p:cNvPr>
            <p:cNvSpPr>
              <a:spLocks noChangeArrowheads="1"/>
            </p:cNvSpPr>
            <p:nvPr/>
          </p:nvSpPr>
          <p:spPr bwMode="auto">
            <a:xfrm>
              <a:off x="3385" y="3238"/>
              <a:ext cx="117"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500" b="0" i="0" u="none" strike="noStrike" cap="none" normalizeH="0" baseline="0">
                  <a:ln>
                    <a:noFill/>
                  </a:ln>
                  <a:solidFill>
                    <a:srgbClr val="000000"/>
                  </a:solidFill>
                  <a:effectLst/>
                  <a:latin typeface="Arial" panose="020B0604020202020204" pitchFamily="34" charset="0"/>
                </a:rPr>
                <a:t>9</a:t>
              </a:r>
              <a:endParaRPr kumimoji="0" lang="lt-LT" altLang="sv-SE" sz="1800" b="0" i="0" u="none" strike="noStrike" cap="none" normalizeH="0" baseline="0">
                <a:ln>
                  <a:noFill/>
                </a:ln>
                <a:solidFill>
                  <a:schemeClr val="tx1"/>
                </a:solidFill>
                <a:effectLst/>
                <a:latin typeface="Arial" panose="020B0604020202020204" pitchFamily="34" charset="0"/>
              </a:endParaRPr>
            </a:p>
          </p:txBody>
        </p:sp>
        <p:sp>
          <p:nvSpPr>
            <p:cNvPr id="114" name="Rectangle 11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638DE3C-965E-4EE6-8F66-654AECB11D0E}"/>
                </a:ext>
              </a:extLst>
            </p:cNvPr>
            <p:cNvSpPr>
              <a:spLocks noChangeArrowheads="1"/>
            </p:cNvSpPr>
            <p:nvPr/>
          </p:nvSpPr>
          <p:spPr bwMode="auto">
            <a:xfrm>
              <a:off x="3645" y="3238"/>
              <a:ext cx="180"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500" b="0" i="0" u="none" strike="noStrike" cap="none" normalizeH="0" baseline="0">
                  <a:ln>
                    <a:noFill/>
                  </a:ln>
                  <a:solidFill>
                    <a:srgbClr val="000000"/>
                  </a:solidFill>
                  <a:effectLst/>
                  <a:latin typeface="Arial" panose="020B0604020202020204" pitchFamily="34" charset="0"/>
                </a:rPr>
                <a:t>11</a:t>
              </a:r>
              <a:endParaRPr kumimoji="0" lang="lt-LT" altLang="sv-SE" sz="1800" b="0" i="0" u="none" strike="noStrike" cap="none" normalizeH="0" baseline="0">
                <a:ln>
                  <a:noFill/>
                </a:ln>
                <a:solidFill>
                  <a:schemeClr val="tx1"/>
                </a:solidFill>
                <a:effectLst/>
                <a:latin typeface="Arial" panose="020B0604020202020204" pitchFamily="34" charset="0"/>
              </a:endParaRPr>
            </a:p>
          </p:txBody>
        </p:sp>
        <p:sp>
          <p:nvSpPr>
            <p:cNvPr id="115" name="Rectangle 11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1F05887-30AD-41FE-B67B-5671B59B3870}"/>
                </a:ext>
              </a:extLst>
            </p:cNvPr>
            <p:cNvSpPr>
              <a:spLocks noChangeArrowheads="1"/>
            </p:cNvSpPr>
            <p:nvPr/>
          </p:nvSpPr>
          <p:spPr bwMode="auto">
            <a:xfrm>
              <a:off x="3942" y="3238"/>
              <a:ext cx="180"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500" b="0" i="0" u="none" strike="noStrike" cap="none" normalizeH="0" baseline="0">
                  <a:ln>
                    <a:noFill/>
                  </a:ln>
                  <a:solidFill>
                    <a:srgbClr val="000000"/>
                  </a:solidFill>
                  <a:effectLst/>
                  <a:latin typeface="Arial" panose="020B0604020202020204" pitchFamily="34" charset="0"/>
                </a:rPr>
                <a:t>13</a:t>
              </a:r>
              <a:endParaRPr kumimoji="0" lang="lt-LT" altLang="sv-SE" sz="1800" b="0" i="0" u="none" strike="noStrike" cap="none" normalizeH="0" baseline="0">
                <a:ln>
                  <a:noFill/>
                </a:ln>
                <a:solidFill>
                  <a:schemeClr val="tx1"/>
                </a:solidFill>
                <a:effectLst/>
                <a:latin typeface="Arial" panose="020B0604020202020204" pitchFamily="34" charset="0"/>
              </a:endParaRPr>
            </a:p>
          </p:txBody>
        </p:sp>
        <p:sp>
          <p:nvSpPr>
            <p:cNvPr id="116" name="Rectangle 11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458D6B9-6D0F-4CB6-AA2C-BFCBB81B66C3}"/>
                </a:ext>
              </a:extLst>
            </p:cNvPr>
            <p:cNvSpPr>
              <a:spLocks noChangeArrowheads="1"/>
            </p:cNvSpPr>
            <p:nvPr/>
          </p:nvSpPr>
          <p:spPr bwMode="auto">
            <a:xfrm>
              <a:off x="4238" y="3238"/>
              <a:ext cx="180"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500" b="0" i="0" u="none" strike="noStrike" cap="none" normalizeH="0" baseline="0">
                  <a:ln>
                    <a:noFill/>
                  </a:ln>
                  <a:solidFill>
                    <a:srgbClr val="000000"/>
                  </a:solidFill>
                  <a:effectLst/>
                  <a:latin typeface="Arial" panose="020B0604020202020204" pitchFamily="34" charset="0"/>
                </a:rPr>
                <a:t>15</a:t>
              </a:r>
              <a:endParaRPr kumimoji="0" lang="lt-LT" altLang="sv-SE" sz="1800" b="0" i="0" u="none" strike="noStrike" cap="none" normalizeH="0" baseline="0">
                <a:ln>
                  <a:noFill/>
                </a:ln>
                <a:solidFill>
                  <a:schemeClr val="tx1"/>
                </a:solidFill>
                <a:effectLst/>
                <a:latin typeface="Arial" panose="020B0604020202020204" pitchFamily="34" charset="0"/>
              </a:endParaRPr>
            </a:p>
          </p:txBody>
        </p:sp>
        <p:sp>
          <p:nvSpPr>
            <p:cNvPr id="117" name="Rectangle 11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21D4B51-297E-400C-8B8B-93E7CCEDC8CB}"/>
                </a:ext>
              </a:extLst>
            </p:cNvPr>
            <p:cNvSpPr>
              <a:spLocks noChangeArrowheads="1"/>
            </p:cNvSpPr>
            <p:nvPr/>
          </p:nvSpPr>
          <p:spPr bwMode="auto">
            <a:xfrm>
              <a:off x="4535" y="3238"/>
              <a:ext cx="180"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500" b="0" i="0" u="none" strike="noStrike" cap="none" normalizeH="0" baseline="0">
                  <a:ln>
                    <a:noFill/>
                  </a:ln>
                  <a:solidFill>
                    <a:srgbClr val="000000"/>
                  </a:solidFill>
                  <a:effectLst/>
                  <a:latin typeface="Arial" panose="020B0604020202020204" pitchFamily="34" charset="0"/>
                </a:rPr>
                <a:t>17</a:t>
              </a:r>
              <a:endParaRPr kumimoji="0" lang="lt-LT" altLang="sv-SE" sz="1800" b="0" i="0" u="none" strike="noStrike" cap="none" normalizeH="0" baseline="0">
                <a:ln>
                  <a:noFill/>
                </a:ln>
                <a:solidFill>
                  <a:schemeClr val="tx1"/>
                </a:solidFill>
                <a:effectLst/>
                <a:latin typeface="Arial" panose="020B0604020202020204" pitchFamily="34" charset="0"/>
              </a:endParaRPr>
            </a:p>
          </p:txBody>
        </p:sp>
        <p:sp>
          <p:nvSpPr>
            <p:cNvPr id="118" name="Rectangle 11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5DE9043-4420-461A-9239-CFB175B15137}"/>
                </a:ext>
              </a:extLst>
            </p:cNvPr>
            <p:cNvSpPr>
              <a:spLocks noChangeArrowheads="1"/>
            </p:cNvSpPr>
            <p:nvPr/>
          </p:nvSpPr>
          <p:spPr bwMode="auto">
            <a:xfrm>
              <a:off x="4831" y="3238"/>
              <a:ext cx="180"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500" b="0" i="0" u="none" strike="noStrike" cap="none" normalizeH="0" baseline="0">
                  <a:ln>
                    <a:noFill/>
                  </a:ln>
                  <a:solidFill>
                    <a:srgbClr val="000000"/>
                  </a:solidFill>
                  <a:effectLst/>
                  <a:latin typeface="Arial" panose="020B0604020202020204" pitchFamily="34" charset="0"/>
                </a:rPr>
                <a:t>19</a:t>
              </a:r>
              <a:endParaRPr kumimoji="0" lang="lt-LT" altLang="sv-SE" sz="1800" b="0" i="0" u="none" strike="noStrike" cap="none" normalizeH="0" baseline="0">
                <a:ln>
                  <a:noFill/>
                </a:ln>
                <a:solidFill>
                  <a:schemeClr val="tx1"/>
                </a:solidFill>
                <a:effectLst/>
                <a:latin typeface="Arial" panose="020B0604020202020204" pitchFamily="34" charset="0"/>
              </a:endParaRPr>
            </a:p>
          </p:txBody>
        </p:sp>
        <p:sp>
          <p:nvSpPr>
            <p:cNvPr id="119" name="Rectangle 11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2B11CE6-F957-4F13-A813-E794157BC3F4}"/>
                </a:ext>
              </a:extLst>
            </p:cNvPr>
            <p:cNvSpPr>
              <a:spLocks noChangeArrowheads="1"/>
            </p:cNvSpPr>
            <p:nvPr/>
          </p:nvSpPr>
          <p:spPr bwMode="auto">
            <a:xfrm>
              <a:off x="5127" y="3238"/>
              <a:ext cx="180"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500" b="0" i="0" u="none" strike="noStrike" cap="none" normalizeH="0" baseline="0">
                  <a:ln>
                    <a:noFill/>
                  </a:ln>
                  <a:solidFill>
                    <a:srgbClr val="000000"/>
                  </a:solidFill>
                  <a:effectLst/>
                  <a:latin typeface="Arial" panose="020B0604020202020204" pitchFamily="34" charset="0"/>
                </a:rPr>
                <a:t>21</a:t>
              </a:r>
              <a:endParaRPr kumimoji="0" lang="lt-LT" altLang="sv-SE" sz="1800" b="0" i="0" u="none" strike="noStrike" cap="none" normalizeH="0" baseline="0">
                <a:ln>
                  <a:noFill/>
                </a:ln>
                <a:solidFill>
                  <a:schemeClr val="tx1"/>
                </a:solidFill>
                <a:effectLst/>
                <a:latin typeface="Arial" panose="020B0604020202020204" pitchFamily="34" charset="0"/>
              </a:endParaRPr>
            </a:p>
          </p:txBody>
        </p:sp>
        <p:sp>
          <p:nvSpPr>
            <p:cNvPr id="120" name="Rectangle 1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C75404C-CD61-4C2C-83CB-3858571DDAEA}"/>
                </a:ext>
              </a:extLst>
            </p:cNvPr>
            <p:cNvSpPr>
              <a:spLocks noChangeArrowheads="1"/>
            </p:cNvSpPr>
            <p:nvPr/>
          </p:nvSpPr>
          <p:spPr bwMode="auto">
            <a:xfrm>
              <a:off x="5424" y="3238"/>
              <a:ext cx="180"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500" b="0" i="0" u="none" strike="noStrike" cap="none" normalizeH="0" baseline="0">
                  <a:ln>
                    <a:noFill/>
                  </a:ln>
                  <a:solidFill>
                    <a:srgbClr val="000000"/>
                  </a:solidFill>
                  <a:effectLst/>
                  <a:latin typeface="Arial" panose="020B0604020202020204" pitchFamily="34" charset="0"/>
                </a:rPr>
                <a:t>23</a:t>
              </a:r>
              <a:endParaRPr kumimoji="0" lang="lt-LT" altLang="sv-SE" sz="1800" b="0" i="0" u="none" strike="noStrike" cap="none" normalizeH="0" baseline="0">
                <a:ln>
                  <a:noFill/>
                </a:ln>
                <a:solidFill>
                  <a:schemeClr val="tx1"/>
                </a:solidFill>
                <a:effectLst/>
                <a:latin typeface="Arial" panose="020B0604020202020204" pitchFamily="34" charset="0"/>
              </a:endParaRPr>
            </a:p>
          </p:txBody>
        </p:sp>
        <p:sp>
          <p:nvSpPr>
            <p:cNvPr id="121" name="Rectangle 11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0B4EE5B-FC00-4ADA-9D11-E14E4A9BA78C}"/>
                </a:ext>
              </a:extLst>
            </p:cNvPr>
            <p:cNvSpPr>
              <a:spLocks noChangeArrowheads="1"/>
            </p:cNvSpPr>
            <p:nvPr/>
          </p:nvSpPr>
          <p:spPr bwMode="auto">
            <a:xfrm rot="16200000">
              <a:off x="1486" y="2324"/>
              <a:ext cx="404"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500" b="1" i="0" u="none" strike="noStrike" cap="none" normalizeH="0" baseline="0">
                  <a:ln>
                    <a:noFill/>
                  </a:ln>
                  <a:solidFill>
                    <a:srgbClr val="000000"/>
                  </a:solidFill>
                  <a:effectLst/>
                  <a:latin typeface="Arial" panose="020B0604020202020204" pitchFamily="34" charset="0"/>
                </a:rPr>
                <a:t>kWh/h</a:t>
              </a:r>
              <a:endParaRPr kumimoji="0" lang="lt-LT" altLang="sv-SE" sz="1800" b="0" i="0" u="none" strike="noStrike" cap="none" normalizeH="0" baseline="0">
                <a:ln>
                  <a:noFill/>
                </a:ln>
                <a:solidFill>
                  <a:schemeClr val="tx1"/>
                </a:solidFill>
                <a:effectLst/>
                <a:latin typeface="Arial" panose="020B0604020202020204" pitchFamily="34" charset="0"/>
              </a:endParaRPr>
            </a:p>
          </p:txBody>
        </p:sp>
        <p:sp>
          <p:nvSpPr>
            <p:cNvPr id="122" name="Rectangle 12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163C12A-6EB1-40F5-A6E7-458837E5D5D6}"/>
                </a:ext>
              </a:extLst>
            </p:cNvPr>
            <p:cNvSpPr>
              <a:spLocks noChangeArrowheads="1"/>
            </p:cNvSpPr>
            <p:nvPr/>
          </p:nvSpPr>
          <p:spPr bwMode="auto">
            <a:xfrm>
              <a:off x="3044" y="3589"/>
              <a:ext cx="63" cy="63"/>
            </a:xfrm>
            <a:prstGeom prst="rect">
              <a:avLst/>
            </a:prstGeom>
            <a:solidFill>
              <a:srgbClr val="9999FF"/>
            </a:solidFill>
            <a:ln w="142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sp>
          <p:nvSpPr>
            <p:cNvPr id="123" name="Rectangle 12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983FDB6-248D-4540-8570-A63EEB36295D}"/>
                </a:ext>
              </a:extLst>
            </p:cNvPr>
            <p:cNvSpPr>
              <a:spLocks noChangeArrowheads="1"/>
            </p:cNvSpPr>
            <p:nvPr/>
          </p:nvSpPr>
          <p:spPr bwMode="auto">
            <a:xfrm>
              <a:off x="3160" y="3544"/>
              <a:ext cx="91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sv-SE" altLang="sv-SE" sz="1400">
                  <a:solidFill>
                    <a:srgbClr val="000000"/>
                  </a:solidFill>
                </a:rPr>
                <a:t>Ketvirtadienis</a:t>
              </a:r>
              <a:r>
                <a:rPr dirty="0" smtClean="0"/>
                <a:t> </a:t>
              </a:r>
              <a:endParaRPr kumimoji="0" lang="lt-LT" altLang="sv-SE" sz="1100" b="0" i="0" u="none" strike="noStrike" cap="none" normalizeH="0" baseline="0">
                <a:ln>
                  <a:noFill/>
                </a:ln>
                <a:solidFill>
                  <a:schemeClr val="tx1"/>
                </a:solidFill>
                <a:effectLst/>
                <a:latin typeface="Arial" panose="020B0604020202020204" pitchFamily="34" charset="0"/>
              </a:endParaRPr>
            </a:p>
          </p:txBody>
        </p:sp>
        <p:sp>
          <p:nvSpPr>
            <p:cNvPr id="124" name="Rectangle 12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83C8924-D283-4829-9B5E-EC8A917EA1FF}"/>
                </a:ext>
              </a:extLst>
            </p:cNvPr>
            <p:cNvSpPr>
              <a:spLocks noChangeArrowheads="1"/>
            </p:cNvSpPr>
            <p:nvPr/>
          </p:nvSpPr>
          <p:spPr bwMode="auto">
            <a:xfrm>
              <a:off x="3924" y="3589"/>
              <a:ext cx="63" cy="63"/>
            </a:xfrm>
            <a:prstGeom prst="rect">
              <a:avLst/>
            </a:prstGeom>
            <a:solidFill>
              <a:srgbClr val="993366"/>
            </a:solidFill>
            <a:ln w="142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sp>
          <p:nvSpPr>
            <p:cNvPr id="125" name="Rectangle 12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BCDA3C1-0202-4FB6-B2FB-71AAB6EA658E}"/>
                </a:ext>
              </a:extLst>
            </p:cNvPr>
            <p:cNvSpPr>
              <a:spLocks noChangeArrowheads="1"/>
            </p:cNvSpPr>
            <p:nvPr/>
          </p:nvSpPr>
          <p:spPr bwMode="auto">
            <a:xfrm>
              <a:off x="4023" y="3544"/>
              <a:ext cx="412"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500" b="0" i="0" u="none" strike="noStrike" cap="none" normalizeH="0" baseline="0">
                  <a:ln>
                    <a:noFill/>
                  </a:ln>
                  <a:solidFill>
                    <a:srgbClr val="000000"/>
                  </a:solidFill>
                  <a:effectLst/>
                  <a:latin typeface="Arial" panose="020B0604020202020204" pitchFamily="34" charset="0"/>
                </a:rPr>
                <a:t>Sekmadienis</a:t>
              </a:r>
              <a:endParaRPr kumimoji="0" lang="lt-LT" altLang="sv-SE" sz="1800" b="0" i="0" u="none" strike="noStrike" cap="none" normalizeH="0" baseline="0">
                <a:ln>
                  <a:noFill/>
                </a:ln>
                <a:solidFill>
                  <a:schemeClr val="tx1"/>
                </a:solidFill>
                <a:effectLst/>
                <a:latin typeface="Arial" panose="020B0604020202020204" pitchFamily="34" charset="0"/>
              </a:endParaRPr>
            </a:p>
          </p:txBody>
        </p:sp>
        <p:sp>
          <p:nvSpPr>
            <p:cNvPr id="126" name="Rectangle 12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CC256CA-F8E2-4C17-8D7C-ED976684F1D9}"/>
                </a:ext>
              </a:extLst>
            </p:cNvPr>
            <p:cNvSpPr>
              <a:spLocks noChangeArrowheads="1"/>
            </p:cNvSpPr>
            <p:nvPr/>
          </p:nvSpPr>
          <p:spPr bwMode="auto">
            <a:xfrm>
              <a:off x="1481" y="1195"/>
              <a:ext cx="4311" cy="2565"/>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19110905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p:txBody>
          <a:bodyPr vert="horz" lIns="91440" tIns="45720" rIns="91440" bIns="45720" rtlCol="0" anchor="ctr">
            <a:normAutofit/>
          </a:bodyPr>
          <a:lstStyle/>
          <a:p>
            <a:r>
              <a:rPr lang="en-GB" sz="2800">
                <a:solidFill>
                  <a:schemeClr val="bg1"/>
                </a:solidFill>
                <a:latin typeface="Segoe UI Light"/>
              </a:rPr>
              <a:t>Energijos valdymo sistemos</a:t>
            </a:r>
            <a:endParaRPr lang="lt-LT" sz="2800">
              <a:solidFill>
                <a:schemeClr val="bg1"/>
              </a:solidFill>
              <a:latin typeface="Segoe UI Light" panose="020B0502040204020203" pitchFamily="34" charset="0"/>
              <a:cs typeface="Segoe UI Light" panose="020B0502040204020203" pitchFamily="34" charset="0"/>
            </a:endParaRPr>
          </a:p>
        </p:txBody>
      </p:sp>
      <p:sp>
        <p:nvSpPr>
          <p:cNvPr id="3" name="Content Placeholder 2"/>
          <p:cNvSpPr>
            <a:spLocks noGrp="1"/>
          </p:cNvSpPr>
          <p:nvPr>
            <p:ph idx="1"/>
          </p:nvPr>
        </p:nvSpPr>
        <p:spPr>
          <a:xfrm>
            <a:off x="838200" y="1825625"/>
            <a:ext cx="8153400" cy="4351338"/>
          </a:xfrm>
        </p:spPr>
        <p:txBody>
          <a:bodyPr vert="horz" lIns="91440" tIns="45720" rIns="91440" bIns="45720" rtlCol="0" anchor="t">
            <a:normAutofit/>
          </a:bodyPr>
          <a:lstStyle/>
          <a:p>
            <a:pPr marL="0" indent="0">
              <a:buNone/>
            </a:pPr>
            <a:r>
              <a:rPr lang="sv-SE" sz="2000">
                <a:latin typeface="Segoe UI Light"/>
              </a:rPr>
              <a:t>Pavyzdys:</a:t>
            </a:r>
            <a:endParaRPr lang="lt-LT" sz="2000">
              <a:latin typeface="Segoe UI Light"/>
              <a:cs typeface="Segoe UI Light"/>
            </a:endParaRPr>
          </a:p>
        </p:txBody>
      </p:sp>
      <p:pic>
        <p:nvPicPr>
          <p:cNvPr id="10" name="Pictur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361830D-B7F9-4720-9164-9B29028A6E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2209168"/>
            <a:ext cx="3215686" cy="1512978"/>
          </a:xfrm>
          <a:prstGeom prst="rect">
            <a:avLst/>
          </a:prstGeom>
        </p:spPr>
      </p:pic>
      <p:pic>
        <p:nvPicPr>
          <p:cNvPr id="12" name="Picture 1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39BCB32-615F-4934-88DF-0CC5B5632C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3722146"/>
            <a:ext cx="3408121" cy="2248838"/>
          </a:xfrm>
          <a:prstGeom prst="rect">
            <a:avLst/>
          </a:prstGeom>
        </p:spPr>
      </p:pic>
      <p:sp>
        <p:nvSpPr>
          <p:cNvPr id="13" name="TextBox 1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0696200-304C-46CB-BBFA-ACB84B1F412D}"/>
              </a:ext>
            </a:extLst>
          </p:cNvPr>
          <p:cNvSpPr txBox="1"/>
          <p:nvPr/>
        </p:nvSpPr>
        <p:spPr>
          <a:xfrm>
            <a:off x="1310686" y="5970984"/>
            <a:ext cx="2743200" cy="577081"/>
          </a:xfrm>
          <a:prstGeom prst="rect">
            <a:avLst/>
          </a:prstGeom>
          <a:noFill/>
        </p:spPr>
        <p:txBody>
          <a:bodyPr wrap="square" rtlCol="0" anchor="t">
            <a:spAutoFit/>
          </a:bodyPr>
          <a:lstStyle/>
          <a:p>
            <a:r>
              <a:rPr lang="sv-SE" sz="1050"/>
              <a:t>Šaltinis: Ray based - https://raybased.com/blog-post/raybased-online-portal/</a:t>
            </a:r>
            <a:endParaRPr lang="lt-LT" sz="1050"/>
          </a:p>
        </p:txBody>
      </p:sp>
      <p:pic>
        <p:nvPicPr>
          <p:cNvPr id="15" name="Picture 1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14BE758-D310-4E5B-B72F-5B71EB28BA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6633" y="2155070"/>
            <a:ext cx="3656511" cy="3134152"/>
          </a:xfrm>
          <a:prstGeom prst="rect">
            <a:avLst/>
          </a:prstGeom>
        </p:spPr>
      </p:pic>
      <p:sp>
        <p:nvSpPr>
          <p:cNvPr id="16" name="TextBox 1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DE3038D-2C2B-448E-88DE-C919877F5A43}"/>
              </a:ext>
            </a:extLst>
          </p:cNvPr>
          <p:cNvSpPr txBox="1"/>
          <p:nvPr/>
        </p:nvSpPr>
        <p:spPr>
          <a:xfrm>
            <a:off x="8039377" y="5200366"/>
            <a:ext cx="2743200" cy="253916"/>
          </a:xfrm>
          <a:prstGeom prst="rect">
            <a:avLst/>
          </a:prstGeom>
          <a:noFill/>
        </p:spPr>
        <p:txBody>
          <a:bodyPr wrap="square" rtlCol="0" anchor="t">
            <a:spAutoFit/>
          </a:bodyPr>
          <a:lstStyle/>
          <a:p>
            <a:r>
              <a:rPr lang="sv-SE" sz="1050" dirty="0"/>
              <a:t>Šaltinis: Watty - https://watty.io/order</a:t>
            </a:r>
            <a:endParaRPr lang="lt-LT" sz="1050" dirty="0"/>
          </a:p>
        </p:txBody>
      </p:sp>
    </p:spTree>
    <p:extLst>
      <p:ext uri="{BB962C8B-B14F-4D97-AF65-F5344CB8AC3E}">
        <p14:creationId xmlns:p14="http://schemas.microsoft.com/office/powerpoint/2010/main" val="39783516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p:txBody>
          <a:bodyPr vert="horz" lIns="91440" tIns="45720" rIns="91440" bIns="45720" rtlCol="0" anchor="ctr">
            <a:normAutofit/>
          </a:bodyPr>
          <a:lstStyle/>
          <a:p>
            <a:r>
              <a:rPr lang="en-GB" sz="2800">
                <a:solidFill>
                  <a:schemeClr val="bg1"/>
                </a:solidFill>
                <a:latin typeface="Segoe UI Light"/>
              </a:rPr>
              <a:t>Kaip atpažinti veiksmus?</a:t>
            </a:r>
          </a:p>
        </p:txBody>
      </p:sp>
      <p:sp>
        <p:nvSpPr>
          <p:cNvPr id="3" name="Content Placeholder 2"/>
          <p:cNvSpPr>
            <a:spLocks noGrp="1"/>
          </p:cNvSpPr>
          <p:nvPr>
            <p:ph idx="1"/>
          </p:nvPr>
        </p:nvSpPr>
        <p:spPr>
          <a:xfrm>
            <a:off x="838200" y="1825625"/>
            <a:ext cx="6362700" cy="4351338"/>
          </a:xfrm>
        </p:spPr>
        <p:txBody>
          <a:bodyPr vert="horz" lIns="91440" tIns="45720" rIns="91440" bIns="45720" rtlCol="0" anchor="t">
            <a:noAutofit/>
          </a:bodyPr>
          <a:lstStyle/>
          <a:p>
            <a:pPr marL="0" indent="0">
              <a:lnSpc>
                <a:spcPct val="120000"/>
              </a:lnSpc>
              <a:spcAft>
                <a:spcPts val="600"/>
              </a:spcAft>
              <a:buNone/>
            </a:pPr>
            <a:r>
              <a:rPr lang="en-US" sz="2000" dirty="0" err="1">
                <a:latin typeface="Segoe UI Light" panose="020B0502040204020203" pitchFamily="34" charset="0"/>
                <a:cs typeface="Segoe UI Light" panose="020B0502040204020203" pitchFamily="34" charset="0"/>
              </a:rPr>
              <a:t>Išmatuokite</a:t>
            </a:r>
            <a:r>
              <a:rPr lang="en-US" sz="2000" dirty="0">
                <a:latin typeface="Segoe UI Light" panose="020B0502040204020203" pitchFamily="34" charset="0"/>
                <a:cs typeface="Segoe UI Light" panose="020B0502040204020203" pitchFamily="34" charset="0"/>
              </a:rPr>
              <a:t> </a:t>
            </a:r>
            <a:r>
              <a:rPr lang="en-US" sz="2000" dirty="0" err="1">
                <a:latin typeface="Segoe UI Light" panose="020B0502040204020203" pitchFamily="34" charset="0"/>
                <a:cs typeface="Segoe UI Light" panose="020B0502040204020203" pitchFamily="34" charset="0"/>
              </a:rPr>
              <a:t>energijos</a:t>
            </a:r>
            <a:r>
              <a:rPr lang="en-US" sz="2000" dirty="0">
                <a:latin typeface="Segoe UI Light" panose="020B0502040204020203" pitchFamily="34" charset="0"/>
                <a:cs typeface="Segoe UI Light" panose="020B0502040204020203" pitchFamily="34" charset="0"/>
              </a:rPr>
              <a:t> </a:t>
            </a:r>
            <a:r>
              <a:rPr lang="en-US" sz="2000" dirty="0" err="1">
                <a:latin typeface="Segoe UI Light" panose="020B0502040204020203" pitchFamily="34" charset="0"/>
                <a:cs typeface="Segoe UI Light" panose="020B0502040204020203" pitchFamily="34" charset="0"/>
              </a:rPr>
              <a:t>suvartojimą</a:t>
            </a:r>
            <a:r>
              <a:rPr lang="en-US" sz="2000" dirty="0">
                <a:latin typeface="Segoe UI Light" panose="020B0502040204020203" pitchFamily="34" charset="0"/>
                <a:cs typeface="Segoe UI Light" panose="020B0502040204020203" pitchFamily="34" charset="0"/>
              </a:rPr>
              <a:t> </a:t>
            </a:r>
            <a:r>
              <a:rPr lang="en-US" sz="2000" dirty="0" err="1">
                <a:latin typeface="Segoe UI Light" panose="020B0502040204020203" pitchFamily="34" charset="0"/>
                <a:cs typeface="Segoe UI Light" panose="020B0502040204020203" pitchFamily="34" charset="0"/>
              </a:rPr>
              <a:t>ir</a:t>
            </a:r>
            <a:r>
              <a:rPr lang="en-US" sz="2000" dirty="0">
                <a:latin typeface="Segoe UI Light" panose="020B0502040204020203" pitchFamily="34" charset="0"/>
                <a:cs typeface="Segoe UI Light" panose="020B0502040204020203" pitchFamily="34" charset="0"/>
              </a:rPr>
              <a:t> </a:t>
            </a:r>
            <a:r>
              <a:rPr lang="en-US" sz="2000" dirty="0" err="1">
                <a:latin typeface="Segoe UI Light" panose="020B0502040204020203" pitchFamily="34" charset="0"/>
                <a:cs typeface="Segoe UI Light" panose="020B0502040204020203" pitchFamily="34" charset="0"/>
              </a:rPr>
              <a:t>įvertinkite</a:t>
            </a:r>
            <a:r>
              <a:rPr lang="en-US" sz="2000" dirty="0">
                <a:latin typeface="Segoe UI Light" panose="020B0502040204020203" pitchFamily="34" charset="0"/>
                <a:cs typeface="Segoe UI Light" panose="020B0502040204020203" pitchFamily="34" charset="0"/>
              </a:rPr>
              <a:t>, </a:t>
            </a:r>
            <a:r>
              <a:rPr lang="en-US" sz="2000" dirty="0" err="1">
                <a:latin typeface="Segoe UI Light" panose="020B0502040204020203" pitchFamily="34" charset="0"/>
                <a:cs typeface="Segoe UI Light" panose="020B0502040204020203" pitchFamily="34" charset="0"/>
              </a:rPr>
              <a:t>kokias</a:t>
            </a:r>
            <a:r>
              <a:rPr lang="en-US" sz="2000" dirty="0">
                <a:latin typeface="Segoe UI Light" panose="020B0502040204020203" pitchFamily="34" charset="0"/>
                <a:cs typeface="Segoe UI Light" panose="020B0502040204020203" pitchFamily="34" charset="0"/>
              </a:rPr>
              <a:t> </a:t>
            </a:r>
            <a:r>
              <a:rPr lang="en-US" sz="2000" dirty="0" err="1">
                <a:latin typeface="Segoe UI Light" panose="020B0502040204020203" pitchFamily="34" charset="0"/>
                <a:cs typeface="Segoe UI Light" panose="020B0502040204020203" pitchFamily="34" charset="0"/>
              </a:rPr>
              <a:t>dalis</a:t>
            </a:r>
            <a:r>
              <a:rPr lang="en-US" sz="2000" dirty="0">
                <a:latin typeface="Segoe UI Light" panose="020B0502040204020203" pitchFamily="34" charset="0"/>
                <a:cs typeface="Segoe UI Light" panose="020B0502040204020203" pitchFamily="34" charset="0"/>
              </a:rPr>
              <a:t> </a:t>
            </a:r>
            <a:r>
              <a:rPr lang="en-US" sz="2000" dirty="0" err="1">
                <a:latin typeface="Segoe UI Light" panose="020B0502040204020203" pitchFamily="34" charset="0"/>
                <a:cs typeface="Segoe UI Light" panose="020B0502040204020203" pitchFamily="34" charset="0"/>
              </a:rPr>
              <a:t>suvartoja</a:t>
            </a:r>
            <a:r>
              <a:rPr lang="en-US" sz="2000" dirty="0">
                <a:latin typeface="Segoe UI Light" panose="020B0502040204020203" pitchFamily="34" charset="0"/>
                <a:cs typeface="Segoe UI Light" panose="020B0502040204020203" pitchFamily="34" charset="0"/>
              </a:rPr>
              <a:t> </a:t>
            </a:r>
            <a:r>
              <a:rPr lang="en-US" sz="2000" dirty="0" err="1">
                <a:latin typeface="Segoe UI Light" panose="020B0502040204020203" pitchFamily="34" charset="0"/>
                <a:cs typeface="Segoe UI Light" panose="020B0502040204020203" pitchFamily="34" charset="0"/>
              </a:rPr>
              <a:t>skirtingos</a:t>
            </a:r>
            <a:r>
              <a:rPr lang="en-US" sz="2000" dirty="0">
                <a:latin typeface="Segoe UI Light" panose="020B0502040204020203" pitchFamily="34" charset="0"/>
                <a:cs typeface="Segoe UI Light" panose="020B0502040204020203" pitchFamily="34" charset="0"/>
              </a:rPr>
              <a:t> </a:t>
            </a:r>
            <a:r>
              <a:rPr lang="en-US" sz="2000" dirty="0" err="1">
                <a:latin typeface="Segoe UI Light" panose="020B0502040204020203" pitchFamily="34" charset="0"/>
                <a:cs typeface="Segoe UI Light" panose="020B0502040204020203" pitchFamily="34" charset="0"/>
              </a:rPr>
              <a:t>verslo</a:t>
            </a:r>
            <a:r>
              <a:rPr lang="en-US" sz="2000" dirty="0">
                <a:latin typeface="Segoe UI Light" panose="020B0502040204020203" pitchFamily="34" charset="0"/>
                <a:cs typeface="Segoe UI Light" panose="020B0502040204020203" pitchFamily="34" charset="0"/>
              </a:rPr>
              <a:t> </a:t>
            </a:r>
            <a:r>
              <a:rPr lang="en-US" sz="2000" dirty="0" err="1">
                <a:latin typeface="Segoe UI Light" panose="020B0502040204020203" pitchFamily="34" charset="0"/>
                <a:cs typeface="Segoe UI Light" panose="020B0502040204020203" pitchFamily="34" charset="0"/>
              </a:rPr>
              <a:t>dalys</a:t>
            </a:r>
            <a:endParaRPr lang="en-US" sz="2000" dirty="0">
              <a:latin typeface="Segoe UI Light" panose="020B0502040204020203" pitchFamily="34" charset="0"/>
              <a:cs typeface="Segoe UI Light" panose="020B0502040204020203" pitchFamily="34" charset="0"/>
            </a:endParaRPr>
          </a:p>
          <a:p>
            <a:pPr marL="0" indent="0">
              <a:lnSpc>
                <a:spcPct val="120000"/>
              </a:lnSpc>
              <a:spcAft>
                <a:spcPts val="600"/>
              </a:spcAft>
              <a:buNone/>
            </a:pPr>
            <a:r>
              <a:rPr lang="en-GB" sz="2000" dirty="0" err="1">
                <a:latin typeface="Segoe UI Light" panose="020B0502040204020203" pitchFamily="34" charset="0"/>
                <a:cs typeface="Segoe UI Light" panose="020B0502040204020203" pitchFamily="34" charset="0"/>
              </a:rPr>
              <a:t>Aptarkite</a:t>
            </a:r>
            <a:r>
              <a:rPr lang="en-GB" sz="2000" dirty="0">
                <a:latin typeface="Segoe UI Light" panose="020B0502040204020203" pitchFamily="34" charset="0"/>
                <a:cs typeface="Segoe UI Light" panose="020B0502040204020203" pitchFamily="34" charset="0"/>
              </a:rPr>
              <a:t> </a:t>
            </a:r>
            <a:r>
              <a:rPr lang="en-GB" sz="2000" dirty="0" err="1">
                <a:latin typeface="Segoe UI Light" panose="020B0502040204020203" pitchFamily="34" charset="0"/>
                <a:cs typeface="Segoe UI Light" panose="020B0502040204020203" pitchFamily="34" charset="0"/>
              </a:rPr>
              <a:t>esamą</a:t>
            </a:r>
            <a:r>
              <a:rPr lang="en-GB" sz="2000" dirty="0">
                <a:latin typeface="Segoe UI Light" panose="020B0502040204020203" pitchFamily="34" charset="0"/>
                <a:cs typeface="Segoe UI Light" panose="020B0502040204020203" pitchFamily="34" charset="0"/>
              </a:rPr>
              <a:t> </a:t>
            </a:r>
            <a:r>
              <a:rPr lang="en-GB" sz="2000" dirty="0" err="1">
                <a:latin typeface="Segoe UI Light" panose="020B0502040204020203" pitchFamily="34" charset="0"/>
                <a:cs typeface="Segoe UI Light" panose="020B0502040204020203" pitchFamily="34" charset="0"/>
              </a:rPr>
              <a:t>būklę</a:t>
            </a:r>
            <a:r>
              <a:rPr lang="en-GB" sz="2000" dirty="0">
                <a:latin typeface="Segoe UI Light" panose="020B0502040204020203" pitchFamily="34" charset="0"/>
                <a:cs typeface="Segoe UI Light" panose="020B0502040204020203" pitchFamily="34" charset="0"/>
              </a:rPr>
              <a:t> </a:t>
            </a:r>
            <a:r>
              <a:rPr lang="en-GB" sz="2000" dirty="0" err="1">
                <a:latin typeface="Segoe UI Light" panose="020B0502040204020203" pitchFamily="34" charset="0"/>
                <a:cs typeface="Segoe UI Light" panose="020B0502040204020203" pitchFamily="34" charset="0"/>
              </a:rPr>
              <a:t>ir</a:t>
            </a:r>
            <a:r>
              <a:rPr lang="en-GB" sz="2000" dirty="0">
                <a:latin typeface="Segoe UI Light" panose="020B0502040204020203" pitchFamily="34" charset="0"/>
                <a:cs typeface="Segoe UI Light" panose="020B0502040204020203" pitchFamily="34" charset="0"/>
              </a:rPr>
              <a:t> </a:t>
            </a:r>
            <a:r>
              <a:rPr lang="en-GB" sz="2000" dirty="0" err="1">
                <a:latin typeface="Segoe UI Light" panose="020B0502040204020203" pitchFamily="34" charset="0"/>
                <a:cs typeface="Segoe UI Light" panose="020B0502040204020203" pitchFamily="34" charset="0"/>
              </a:rPr>
              <a:t>veiksmus</a:t>
            </a:r>
            <a:r>
              <a:rPr lang="en-GB" sz="2000" dirty="0">
                <a:latin typeface="Segoe UI Light" panose="020B0502040204020203" pitchFamily="34" charset="0"/>
                <a:cs typeface="Segoe UI Light" panose="020B0502040204020203" pitchFamily="34" charset="0"/>
              </a:rPr>
              <a:t> </a:t>
            </a:r>
            <a:r>
              <a:rPr lang="en-GB" sz="2000" dirty="0" err="1">
                <a:latin typeface="Segoe UI Light" panose="020B0502040204020203" pitchFamily="34" charset="0"/>
                <a:cs typeface="Segoe UI Light" panose="020B0502040204020203" pitchFamily="34" charset="0"/>
              </a:rPr>
              <a:t>su</a:t>
            </a:r>
            <a:r>
              <a:rPr lang="en-GB" sz="2000" dirty="0">
                <a:latin typeface="Segoe UI Light" panose="020B0502040204020203" pitchFamily="34" charset="0"/>
                <a:cs typeface="Segoe UI Light" panose="020B0502040204020203" pitchFamily="34" charset="0"/>
              </a:rPr>
              <a:t> </a:t>
            </a:r>
            <a:r>
              <a:rPr lang="en-GB" sz="2000" dirty="0" err="1">
                <a:latin typeface="Segoe UI Light" panose="020B0502040204020203" pitchFamily="34" charset="0"/>
                <a:cs typeface="Segoe UI Light" panose="020B0502040204020203" pitchFamily="34" charset="0"/>
              </a:rPr>
              <a:t>savo</a:t>
            </a:r>
            <a:r>
              <a:rPr lang="en-GB" sz="2000" dirty="0">
                <a:latin typeface="Segoe UI Light" panose="020B0502040204020203" pitchFamily="34" charset="0"/>
                <a:cs typeface="Segoe UI Light" panose="020B0502040204020203" pitchFamily="34" charset="0"/>
              </a:rPr>
              <a:t> </a:t>
            </a:r>
            <a:r>
              <a:rPr lang="en-GB" sz="2000" dirty="0" err="1">
                <a:latin typeface="Segoe UI Light" panose="020B0502040204020203" pitchFamily="34" charset="0"/>
                <a:cs typeface="Segoe UI Light" panose="020B0502040204020203" pitchFamily="34" charset="0"/>
              </a:rPr>
              <a:t>darbuotojais</a:t>
            </a:r>
            <a:endParaRPr lang="en-GB" sz="2000" dirty="0">
              <a:latin typeface="Segoe UI Light" panose="020B0502040204020203" pitchFamily="34" charset="0"/>
              <a:cs typeface="Segoe UI Light" panose="020B0502040204020203" pitchFamily="34" charset="0"/>
            </a:endParaRPr>
          </a:p>
          <a:p>
            <a:pPr marL="0" indent="0">
              <a:lnSpc>
                <a:spcPct val="120000"/>
              </a:lnSpc>
              <a:spcAft>
                <a:spcPts val="600"/>
              </a:spcAft>
              <a:buNone/>
            </a:pPr>
            <a:r>
              <a:rPr sz="2000" dirty="0" smtClean="0">
                <a:latin typeface="Segoe UI Light" panose="020B0502040204020203" pitchFamily="34" charset="0"/>
                <a:cs typeface="Segoe UI Light" panose="020B0502040204020203" pitchFamily="34" charset="0"/>
              </a:rPr>
              <a:t>Kreipkitės į vietinį patarėją ir gaukite pagalbos bei patarimų dėl klimato ir energetikos</a:t>
            </a:r>
          </a:p>
          <a:p>
            <a:pPr marL="0" indent="0">
              <a:lnSpc>
                <a:spcPct val="120000"/>
              </a:lnSpc>
              <a:spcAft>
                <a:spcPts val="600"/>
              </a:spcAft>
              <a:buNone/>
            </a:pPr>
            <a:r>
              <a:rPr sz="2000" dirty="0" smtClean="0">
                <a:latin typeface="Segoe UI Light" panose="020B0502040204020203" pitchFamily="34" charset="0"/>
                <a:cs typeface="Segoe UI Light" panose="020B0502040204020203" pitchFamily="34" charset="0"/>
              </a:rPr>
              <a:t>Atlikite energijos analizę</a:t>
            </a:r>
          </a:p>
          <a:p>
            <a:pPr marL="0" indent="0">
              <a:lnSpc>
                <a:spcPct val="120000"/>
              </a:lnSpc>
              <a:spcAft>
                <a:spcPts val="600"/>
              </a:spcAft>
              <a:buNone/>
            </a:pPr>
            <a:r>
              <a:rPr lang="sv-SE" sz="2000" dirty="0">
                <a:latin typeface="Segoe UI Light" panose="020B0502040204020203" pitchFamily="34" charset="0"/>
                <a:cs typeface="Segoe UI Light" panose="020B0502040204020203" pitchFamily="34" charset="0"/>
              </a:rPr>
              <a:t>Pasirinkite veiksmus ir paprašykite įvairių veikėjų pasiūlymų</a:t>
            </a:r>
          </a:p>
          <a:p>
            <a:pPr marL="0" indent="0">
              <a:lnSpc>
                <a:spcPct val="120000"/>
              </a:lnSpc>
              <a:spcAft>
                <a:spcPts val="600"/>
              </a:spcAft>
              <a:buNone/>
            </a:pPr>
            <a:r>
              <a:rPr sz="2000" dirty="0" smtClean="0">
                <a:latin typeface="Segoe UI Light" panose="020B0502040204020203" pitchFamily="34" charset="0"/>
                <a:cs typeface="Segoe UI Light" panose="020B0502040204020203" pitchFamily="34" charset="0"/>
              </a:rPr>
              <a:t>Naudokite LCC (gyvavimo ciklo sąnaudų analizę), kad galėtumėte suskaičiuoti tiek pirkimo kainą, tiek veiklos sąnaudas</a:t>
            </a:r>
            <a:r>
              <a:rPr lang="sv-SE" sz="2000" dirty="0">
                <a:latin typeface="Segoe UI Light" panose="020B0502040204020203" pitchFamily="34" charset="0"/>
                <a:cs typeface="Segoe UI Light" panose="020B0502040204020203" pitchFamily="34" charset="0"/>
              </a:rPr>
              <a:t> </a:t>
            </a:r>
            <a:endParaRPr lang="lt-LT" sz="2000" dirty="0">
              <a:latin typeface="Segoe UI Light" panose="020B0502040204020203" pitchFamily="34" charset="0"/>
              <a:cs typeface="Segoe UI Light" panose="020B0502040204020203" pitchFamily="34" charset="0"/>
            </a:endParaRPr>
          </a:p>
        </p:txBody>
      </p:sp>
      <p:sp>
        <p:nvSpPr>
          <p:cNvPr id="7" name="textruta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4AEC4E8-D40B-4CCA-AC8D-666E52479025}"/>
              </a:ext>
            </a:extLst>
          </p:cNvPr>
          <p:cNvSpPr txBox="1"/>
          <p:nvPr/>
        </p:nvSpPr>
        <p:spPr>
          <a:xfrm>
            <a:off x="7455901" y="1568286"/>
            <a:ext cx="4450080" cy="584775"/>
          </a:xfrm>
          <a:prstGeom prst="rect">
            <a:avLst/>
          </a:prstGeom>
          <a:noFill/>
        </p:spPr>
        <p:txBody>
          <a:bodyPr wrap="square" rtlCol="0">
            <a:spAutoFit/>
          </a:bodyPr>
          <a:lstStyle/>
          <a:p>
            <a:pPr algn="ctr"/>
            <a:r>
              <a:rPr lang="sv-SE" sz="3200" b="1" dirty="0"/>
              <a:t>Išmatuoti – reiškia žinoti! </a:t>
            </a:r>
          </a:p>
        </p:txBody>
      </p:sp>
      <p:pic>
        <p:nvPicPr>
          <p:cNvPr id="5" name="Bildobjekt 5" descr="En bild som visar bord, inomhus, person, skrivbord&#10;&#10;Beskrivning genererad med mycket hög exakthet">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FF16378-A001-40A8-A6EC-62C3566DE516}"/>
              </a:ext>
            </a:extLst>
          </p:cNvPr>
          <p:cNvPicPr>
            <a:picLocks noChangeAspect="1"/>
          </p:cNvPicPr>
          <p:nvPr/>
        </p:nvPicPr>
        <p:blipFill>
          <a:blip r:embed="rId3" cstate="print"/>
          <a:stretch>
            <a:fillRect/>
          </a:stretch>
        </p:blipFill>
        <p:spPr>
          <a:xfrm rot="10680000">
            <a:off x="7957278" y="2674891"/>
            <a:ext cx="3447326" cy="2295079"/>
          </a:xfrm>
          <a:prstGeom prst="rect">
            <a:avLst/>
          </a:prstGeom>
        </p:spPr>
      </p:pic>
      <p:sp>
        <p:nvSpPr>
          <p:cNvPr id="8" name="textruta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246F4FB-CD2B-476F-9852-52A7FBE655BF}"/>
              </a:ext>
            </a:extLst>
          </p:cNvPr>
          <p:cNvSpPr txBox="1"/>
          <p:nvPr/>
        </p:nvSpPr>
        <p:spPr>
          <a:xfrm>
            <a:off x="8794830" y="5129514"/>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999999"/>
                </a:solidFill>
                <a:latin typeface="-apple-system"/>
                <a:hlinkClick r:id="rId4"/>
              </a:rPr>
              <a:t>William Iven</a:t>
            </a:r>
            <a:r>
              <a:rPr lang="en-US" sz="1200">
                <a:solidFill>
                  <a:srgbClr val="111111"/>
                </a:solidFill>
                <a:latin typeface="-apple-system"/>
              </a:rPr>
              <a:t> nuotrauka iš  </a:t>
            </a:r>
            <a:r>
              <a:rPr lang="en-US" sz="1200">
                <a:solidFill>
                  <a:srgbClr val="999999"/>
                </a:solidFill>
                <a:latin typeface="-apple-system"/>
                <a:hlinkClick r:id="rId5"/>
              </a:rPr>
              <a:t>Unsplash</a:t>
            </a:r>
            <a:endParaRPr lang="lt-LT" sz="1200"/>
          </a:p>
        </p:txBody>
      </p:sp>
    </p:spTree>
    <p:extLst>
      <p:ext uri="{BB962C8B-B14F-4D97-AF65-F5344CB8AC3E}">
        <p14:creationId xmlns:p14="http://schemas.microsoft.com/office/powerpoint/2010/main" val="3890768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p:txBody>
          <a:bodyPr>
            <a:normAutofit/>
          </a:bodyPr>
          <a:lstStyle/>
          <a:p>
            <a:r>
              <a:rPr lang="en-GB" sz="2800">
                <a:solidFill>
                  <a:schemeClr val="bg1"/>
                </a:solidFill>
                <a:latin typeface="Segoe UI Light"/>
              </a:rPr>
              <a:t>Žiedinė ekonomika</a:t>
            </a:r>
            <a:endParaRPr lang="lt-LT" sz="2800">
              <a:solidFill>
                <a:schemeClr val="bg1"/>
              </a:solidFill>
              <a:latin typeface="Segoe UI Light"/>
              <a:cs typeface="Segoe UI Light"/>
            </a:endParaRPr>
          </a:p>
        </p:txBody>
      </p:sp>
      <p:sp>
        <p:nvSpPr>
          <p:cNvPr id="3" name="Content Placeholder 2"/>
          <p:cNvSpPr>
            <a:spLocks noGrp="1"/>
          </p:cNvSpPr>
          <p:nvPr>
            <p:ph idx="1"/>
          </p:nvPr>
        </p:nvSpPr>
        <p:spPr>
          <a:xfrm>
            <a:off x="838200" y="1690687"/>
            <a:ext cx="8531269" cy="4351338"/>
          </a:xfrm>
        </p:spPr>
        <p:txBody>
          <a:bodyPr vert="horz" lIns="91440" tIns="45720" rIns="91440" bIns="45720" rtlCol="0" anchor="t">
            <a:normAutofit fontScale="25000" lnSpcReduction="20000"/>
          </a:bodyPr>
          <a:lstStyle/>
          <a:p>
            <a:pPr marL="0" indent="0">
              <a:lnSpc>
                <a:spcPct val="200000"/>
              </a:lnSpc>
              <a:buNone/>
            </a:pPr>
            <a:r>
              <a:rPr dirty="0" smtClean="0"/>
              <a:t>Trumpa informacija:</a:t>
            </a:r>
          </a:p>
          <a:p>
            <a:pPr marL="800100" lvl="2" indent="-342900">
              <a:lnSpc>
                <a:spcPct val="200000"/>
              </a:lnSpc>
              <a:spcBef>
                <a:spcPts val="1000"/>
              </a:spcBef>
            </a:pPr>
            <a:r>
              <a:rPr lang="en-US" sz="6400">
                <a:latin typeface="Segoe UI Light"/>
              </a:rPr>
              <a:t>Gamybos pramonė sėkmingai taiko ŽE. Pavyzdžiai: „Michelin“ padangos (nuoma po ridos), „Philips“ (apšvietimas, montavimas ir aptarnavimas įmonėms), Švedijos įmonė „Desso“ su biuro kilimais.</a:t>
            </a:r>
          </a:p>
          <a:p>
            <a:pPr marL="800100" lvl="2" indent="-342900">
              <a:lnSpc>
                <a:spcPct val="200000"/>
              </a:lnSpc>
              <a:spcBef>
                <a:spcPts val="1000"/>
              </a:spcBef>
            </a:pPr>
            <a:r>
              <a:rPr lang="en-US" sz="6400">
                <a:latin typeface="Segoe UI Light"/>
              </a:rPr>
              <a:t>ES investuoja į ŽE, įskaitant paramą įmonėms ir vartotojams pereinant prie ŽE. „Uždaryti ciklą“ produkto gyvavimo cikle padidinant perdirbimą ir pakartotinį naudojimą. </a:t>
            </a:r>
            <a:endParaRPr lang="lt-LT" sz="6400">
              <a:latin typeface="Segoe UI Light"/>
              <a:cs typeface="Segoe UI Light"/>
            </a:endParaRPr>
          </a:p>
          <a:p>
            <a:pPr marL="800100" lvl="2" indent="-342900">
              <a:lnSpc>
                <a:spcPct val="200000"/>
              </a:lnSpc>
              <a:spcBef>
                <a:spcPts val="1000"/>
              </a:spcBef>
            </a:pPr>
            <a:r>
              <a:rPr lang="en-US" sz="6400">
                <a:latin typeface="Segoe UI Light"/>
              </a:rPr>
              <a:t>Sintezuojamos kelios idėjos po vienu skėčiu</a:t>
            </a:r>
          </a:p>
          <a:p>
            <a:pPr marL="800100" lvl="2" indent="-342900">
              <a:lnSpc>
                <a:spcPct val="200000"/>
              </a:lnSpc>
              <a:spcBef>
                <a:spcPts val="1000"/>
              </a:spcBef>
            </a:pPr>
            <a:r>
              <a:rPr lang="en-US" sz="6400">
                <a:latin typeface="Segoe UI Light"/>
              </a:rPr>
              <a:t>Tai atsakas į linijinį verslo mąstymo būdą</a:t>
            </a:r>
          </a:p>
          <a:p>
            <a:pPr marL="800100" lvl="2" indent="-342900">
              <a:lnSpc>
                <a:spcPct val="200000"/>
              </a:lnSpc>
              <a:spcBef>
                <a:spcPts val="1000"/>
              </a:spcBef>
            </a:pPr>
            <a:endParaRPr lang="lt-LT" sz="4000">
              <a:latin typeface="Segoe UI Light"/>
              <a:cs typeface="Segoe UI Light"/>
            </a:endParaRPr>
          </a:p>
          <a:p>
            <a:pPr marL="800100" lvl="2" indent="-342900">
              <a:lnSpc>
                <a:spcPct val="200000"/>
              </a:lnSpc>
              <a:spcBef>
                <a:spcPts val="1000"/>
              </a:spcBef>
            </a:pPr>
            <a:endParaRPr lang="lt-LT">
              <a:latin typeface="Segoe UI Light" panose="020B0502040204020203" pitchFamily="34" charset="0"/>
              <a:cs typeface="Segoe UI Light" panose="020B0502040204020203" pitchFamily="34" charset="0"/>
            </a:endParaRPr>
          </a:p>
          <a:p>
            <a:pPr marL="457200" lvl="2" indent="0">
              <a:lnSpc>
                <a:spcPct val="200000"/>
              </a:lnSpc>
              <a:spcBef>
                <a:spcPts val="1000"/>
              </a:spcBef>
              <a:buNone/>
            </a:pPr>
            <a:endParaRPr lang="lt-LT" sz="2600">
              <a:latin typeface="Segoe UI Light" panose="020B0502040204020203" pitchFamily="34" charset="0"/>
              <a:cs typeface="Segoe UI Light" panose="020B0502040204020203" pitchFamily="34" charset="0"/>
            </a:endParaRPr>
          </a:p>
          <a:p>
            <a:pPr marL="0" indent="0">
              <a:buNone/>
            </a:pPr>
            <a:endParaRPr lang="lt-LT" sz="200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6120922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p:txBody>
          <a:bodyPr vert="horz" lIns="91440" tIns="45720" rIns="91440" bIns="45720" rtlCol="0" anchor="ctr">
            <a:normAutofit/>
          </a:bodyPr>
          <a:lstStyle/>
          <a:p>
            <a:r>
              <a:rPr lang="en-GB" sz="2800">
                <a:solidFill>
                  <a:schemeClr val="bg1"/>
                </a:solidFill>
                <a:latin typeface="Segoe UI Light"/>
              </a:rPr>
              <a:t>Energijos analizė</a:t>
            </a:r>
            <a:endParaRPr lang="lt-LT" sz="2800">
              <a:solidFill>
                <a:schemeClr val="bg1"/>
              </a:solidFill>
              <a:latin typeface="Segoe UI Light" panose="020B0502040204020203" pitchFamily="34" charset="0"/>
              <a:cs typeface="Segoe UI Light" panose="020B0502040204020203" pitchFamily="34" charset="0"/>
            </a:endParaRPr>
          </a:p>
        </p:txBody>
      </p:sp>
      <p:sp>
        <p:nvSpPr>
          <p:cNvPr id="3" name="Content Placeholder 2"/>
          <p:cNvSpPr>
            <a:spLocks noGrp="1"/>
          </p:cNvSpPr>
          <p:nvPr>
            <p:ph idx="1"/>
          </p:nvPr>
        </p:nvSpPr>
        <p:spPr>
          <a:xfrm>
            <a:off x="838200" y="1825625"/>
            <a:ext cx="6362700" cy="4351338"/>
          </a:xfrm>
        </p:spPr>
        <p:txBody>
          <a:bodyPr vert="horz" lIns="91440" tIns="45720" rIns="91440" bIns="45720" rtlCol="0" anchor="t">
            <a:normAutofit lnSpcReduction="10000"/>
          </a:bodyPr>
          <a:lstStyle/>
          <a:p>
            <a:pPr marL="0" indent="0">
              <a:buNone/>
            </a:pPr>
            <a:r>
              <a:rPr lang="en-GB" sz="2000" dirty="0" err="1">
                <a:latin typeface="Segoe UI Light" panose="020B0502040204020203" pitchFamily="34" charset="0"/>
                <a:cs typeface="Segoe UI Light" panose="020B0502040204020203" pitchFamily="34" charset="0"/>
              </a:rPr>
              <a:t>Kreipkitės</a:t>
            </a:r>
            <a:r>
              <a:rPr lang="en-GB" sz="2000" dirty="0">
                <a:latin typeface="Segoe UI Light" panose="020B0502040204020203" pitchFamily="34" charset="0"/>
                <a:cs typeface="Segoe UI Light" panose="020B0502040204020203" pitchFamily="34" charset="0"/>
              </a:rPr>
              <a:t> į </a:t>
            </a:r>
            <a:r>
              <a:rPr lang="en-GB" sz="2000" dirty="0" err="1">
                <a:latin typeface="Segoe UI Light" panose="020B0502040204020203" pitchFamily="34" charset="0"/>
                <a:cs typeface="Segoe UI Light" panose="020B0502040204020203" pitchFamily="34" charset="0"/>
              </a:rPr>
              <a:t>savo</a:t>
            </a:r>
            <a:r>
              <a:rPr lang="en-GB" sz="2000" dirty="0">
                <a:latin typeface="Segoe UI Light" panose="020B0502040204020203" pitchFamily="34" charset="0"/>
                <a:cs typeface="Segoe UI Light" panose="020B0502040204020203" pitchFamily="34" charset="0"/>
              </a:rPr>
              <a:t> </a:t>
            </a:r>
            <a:r>
              <a:rPr lang="en-GB" sz="2000" dirty="0" err="1">
                <a:latin typeface="Segoe UI Light" panose="020B0502040204020203" pitchFamily="34" charset="0"/>
                <a:cs typeface="Segoe UI Light" panose="020B0502040204020203" pitchFamily="34" charset="0"/>
              </a:rPr>
              <a:t>regioninę</a:t>
            </a:r>
            <a:r>
              <a:rPr lang="en-GB" sz="2000" dirty="0">
                <a:latin typeface="Segoe UI Light" panose="020B0502040204020203" pitchFamily="34" charset="0"/>
                <a:cs typeface="Segoe UI Light" panose="020B0502040204020203" pitchFamily="34" charset="0"/>
              </a:rPr>
              <a:t> </a:t>
            </a:r>
            <a:r>
              <a:rPr lang="en-GB" sz="2000" dirty="0" err="1">
                <a:latin typeface="Segoe UI Light" panose="020B0502040204020203" pitchFamily="34" charset="0"/>
                <a:cs typeface="Segoe UI Light" panose="020B0502040204020203" pitchFamily="34" charset="0"/>
              </a:rPr>
              <a:t>energetikos</a:t>
            </a:r>
            <a:r>
              <a:rPr lang="en-GB" sz="2000" dirty="0">
                <a:latin typeface="Segoe UI Light" panose="020B0502040204020203" pitchFamily="34" charset="0"/>
                <a:cs typeface="Segoe UI Light" panose="020B0502040204020203" pitchFamily="34" charset="0"/>
              </a:rPr>
              <a:t> </a:t>
            </a:r>
            <a:r>
              <a:rPr lang="en-GB" sz="2000" dirty="0" err="1">
                <a:latin typeface="Segoe UI Light" panose="020B0502040204020203" pitchFamily="34" charset="0"/>
                <a:cs typeface="Segoe UI Light" panose="020B0502040204020203" pitchFamily="34" charset="0"/>
              </a:rPr>
              <a:t>agentūrą</a:t>
            </a:r>
            <a:r>
              <a:rPr lang="en-GB" sz="2000" dirty="0">
                <a:latin typeface="Segoe UI Light" panose="020B0502040204020203" pitchFamily="34" charset="0"/>
                <a:cs typeface="Segoe UI Light" panose="020B0502040204020203" pitchFamily="34" charset="0"/>
              </a:rPr>
              <a:t> </a:t>
            </a:r>
            <a:r>
              <a:rPr lang="en-GB" sz="2000" dirty="0" err="1">
                <a:latin typeface="Segoe UI Light" panose="020B0502040204020203" pitchFamily="34" charset="0"/>
                <a:cs typeface="Segoe UI Light" panose="020B0502040204020203" pitchFamily="34" charset="0"/>
              </a:rPr>
              <a:t>arba</a:t>
            </a:r>
            <a:r>
              <a:rPr lang="en-GB" sz="2000" dirty="0">
                <a:latin typeface="Segoe UI Light" panose="020B0502040204020203" pitchFamily="34" charset="0"/>
                <a:cs typeface="Segoe UI Light" panose="020B0502040204020203" pitchFamily="34" charset="0"/>
              </a:rPr>
              <a:t> </a:t>
            </a:r>
            <a:r>
              <a:rPr lang="en-GB" sz="2000" dirty="0" err="1">
                <a:latin typeface="Segoe UI Light" panose="020B0502040204020203" pitchFamily="34" charset="0"/>
                <a:cs typeface="Segoe UI Light" panose="020B0502040204020203" pitchFamily="34" charset="0"/>
              </a:rPr>
              <a:t>energetikos</a:t>
            </a:r>
            <a:r>
              <a:rPr lang="en-GB" sz="2000" dirty="0">
                <a:latin typeface="Segoe UI Light" panose="020B0502040204020203" pitchFamily="34" charset="0"/>
                <a:cs typeface="Segoe UI Light" panose="020B0502040204020203" pitchFamily="34" charset="0"/>
              </a:rPr>
              <a:t> </a:t>
            </a:r>
            <a:r>
              <a:rPr lang="en-GB" sz="2000" dirty="0" err="1">
                <a:latin typeface="Segoe UI Light" panose="020B0502040204020203" pitchFamily="34" charset="0"/>
                <a:cs typeface="Segoe UI Light" panose="020B0502040204020203" pitchFamily="34" charset="0"/>
              </a:rPr>
              <a:t>konsultantą</a:t>
            </a:r>
            <a:r>
              <a:rPr lang="en-GB" sz="2000" dirty="0">
                <a:latin typeface="Segoe UI Light" panose="020B0502040204020203" pitchFamily="34" charset="0"/>
                <a:cs typeface="Segoe UI Light" panose="020B0502040204020203" pitchFamily="34" charset="0"/>
              </a:rPr>
              <a:t>, kuris </a:t>
            </a:r>
            <a:r>
              <a:rPr lang="en-GB" sz="2000" dirty="0" err="1">
                <a:latin typeface="Segoe UI Light" panose="020B0502040204020203" pitchFamily="34" charset="0"/>
                <a:cs typeface="Segoe UI Light" panose="020B0502040204020203" pitchFamily="34" charset="0"/>
              </a:rPr>
              <a:t>gali</a:t>
            </a:r>
            <a:r>
              <a:rPr lang="en-GB" sz="2000" dirty="0">
                <a:latin typeface="Segoe UI Light" panose="020B0502040204020203" pitchFamily="34" charset="0"/>
                <a:cs typeface="Segoe UI Light" panose="020B0502040204020203" pitchFamily="34" charset="0"/>
              </a:rPr>
              <a:t> </a:t>
            </a:r>
            <a:r>
              <a:rPr lang="en-GB" sz="2000" dirty="0" err="1">
                <a:latin typeface="Segoe UI Light" panose="020B0502040204020203" pitchFamily="34" charset="0"/>
                <a:cs typeface="Segoe UI Light" panose="020B0502040204020203" pitchFamily="34" charset="0"/>
              </a:rPr>
              <a:t>padėti</a:t>
            </a:r>
            <a:r>
              <a:rPr lang="en-GB" sz="2000" dirty="0">
                <a:latin typeface="Segoe UI Light" panose="020B0502040204020203" pitchFamily="34" charset="0"/>
                <a:cs typeface="Segoe UI Light" panose="020B0502040204020203" pitchFamily="34" charset="0"/>
              </a:rPr>
              <a:t> </a:t>
            </a:r>
            <a:r>
              <a:rPr lang="en-GB" sz="2000" dirty="0" err="1">
                <a:latin typeface="Segoe UI Light" panose="020B0502040204020203" pitchFamily="34" charset="0"/>
                <a:cs typeface="Segoe UI Light" panose="020B0502040204020203" pitchFamily="34" charset="0"/>
              </a:rPr>
              <a:t>jums</a:t>
            </a:r>
            <a:r>
              <a:rPr lang="en-GB" sz="2000" dirty="0">
                <a:latin typeface="Segoe UI Light" panose="020B0502040204020203" pitchFamily="34" charset="0"/>
                <a:cs typeface="Segoe UI Light" panose="020B0502040204020203" pitchFamily="34" charset="0"/>
              </a:rPr>
              <a:t> </a:t>
            </a:r>
            <a:r>
              <a:rPr lang="en-GB" sz="2000" dirty="0" err="1">
                <a:latin typeface="Segoe UI Light" panose="020B0502040204020203" pitchFamily="34" charset="0"/>
                <a:cs typeface="Segoe UI Light" panose="020B0502040204020203" pitchFamily="34" charset="0"/>
              </a:rPr>
              <a:t>atlikti</a:t>
            </a:r>
            <a:r>
              <a:rPr lang="en-GB" sz="2000" dirty="0">
                <a:latin typeface="Segoe UI Light" panose="020B0502040204020203" pitchFamily="34" charset="0"/>
                <a:cs typeface="Segoe UI Light" panose="020B0502040204020203" pitchFamily="34" charset="0"/>
              </a:rPr>
              <a:t> </a:t>
            </a:r>
            <a:r>
              <a:rPr lang="en-GB" sz="2000" dirty="0" err="1">
                <a:latin typeface="Segoe UI Light" panose="020B0502040204020203" pitchFamily="34" charset="0"/>
                <a:cs typeface="Segoe UI Light" panose="020B0502040204020203" pitchFamily="34" charset="0"/>
              </a:rPr>
              <a:t>energijos</a:t>
            </a:r>
            <a:r>
              <a:rPr lang="en-GB" sz="2000" dirty="0">
                <a:latin typeface="Segoe UI Light" panose="020B0502040204020203" pitchFamily="34" charset="0"/>
                <a:cs typeface="Segoe UI Light" panose="020B0502040204020203" pitchFamily="34" charset="0"/>
              </a:rPr>
              <a:t> </a:t>
            </a:r>
            <a:r>
              <a:rPr lang="en-GB" sz="2000" dirty="0" err="1">
                <a:latin typeface="Segoe UI Light" panose="020B0502040204020203" pitchFamily="34" charset="0"/>
                <a:cs typeface="Segoe UI Light" panose="020B0502040204020203" pitchFamily="34" charset="0"/>
              </a:rPr>
              <a:t>analizę</a:t>
            </a:r>
            <a:r>
              <a:rPr lang="en-GB" sz="2000" dirty="0">
                <a:latin typeface="Segoe UI Light" panose="020B0502040204020203" pitchFamily="34" charset="0"/>
                <a:cs typeface="Segoe UI Light" panose="020B0502040204020203" pitchFamily="34" charset="0"/>
              </a:rPr>
              <a:t>.</a:t>
            </a:r>
            <a:endParaRPr lang="lt-LT" sz="2000" dirty="0">
              <a:latin typeface="Segoe UI Light" panose="020B0502040204020203" pitchFamily="34" charset="0"/>
              <a:cs typeface="Segoe UI Light" panose="020B0502040204020203" pitchFamily="34" charset="0"/>
            </a:endParaRPr>
          </a:p>
          <a:p>
            <a:pPr marL="0" indent="0">
              <a:buNone/>
            </a:pPr>
            <a:r>
              <a:rPr sz="2000" dirty="0" smtClean="0">
                <a:latin typeface="Segoe UI Light" panose="020B0502040204020203" pitchFamily="34" charset="0"/>
                <a:cs typeface="Segoe UI Light" panose="020B0502040204020203" pitchFamily="34" charset="0"/>
              </a:rPr>
              <a:t>Energijos analizė apima:</a:t>
            </a:r>
            <a:endParaRPr lang="lt-LT" sz="2000" dirty="0">
              <a:latin typeface="Segoe UI Light" panose="020B0502040204020203" pitchFamily="34" charset="0"/>
              <a:cs typeface="Segoe UI Light" panose="020B0502040204020203" pitchFamily="34" charset="0"/>
            </a:endParaRPr>
          </a:p>
          <a:p>
            <a:pPr marL="0" indent="0">
              <a:buNone/>
            </a:pPr>
            <a:r>
              <a:rPr lang="en-US" sz="2000" dirty="0">
                <a:latin typeface="Segoe UI Light" panose="020B0502040204020203" pitchFamily="34" charset="0"/>
                <a:cs typeface="Segoe UI Light" panose="020B0502040204020203" pitchFamily="34" charset="0"/>
              </a:rPr>
              <a:t>- </a:t>
            </a:r>
            <a:r>
              <a:rPr lang="en-US" sz="2000" dirty="0" err="1">
                <a:latin typeface="Segoe UI Light" panose="020B0502040204020203" pitchFamily="34" charset="0"/>
                <a:cs typeface="Segoe UI Light" panose="020B0502040204020203" pitchFamily="34" charset="0"/>
              </a:rPr>
              <a:t>Statyba</a:t>
            </a:r>
            <a:r>
              <a:rPr lang="en-US" sz="2000" dirty="0">
                <a:latin typeface="Segoe UI Light" panose="020B0502040204020203" pitchFamily="34" charset="0"/>
                <a:cs typeface="Segoe UI Light" panose="020B0502040204020203" pitchFamily="34" charset="0"/>
              </a:rPr>
              <a:t> </a:t>
            </a:r>
            <a:r>
              <a:rPr lang="en-US" sz="2000" dirty="0" err="1">
                <a:latin typeface="Segoe UI Light" panose="020B0502040204020203" pitchFamily="34" charset="0"/>
                <a:cs typeface="Segoe UI Light" panose="020B0502040204020203" pitchFamily="34" charset="0"/>
              </a:rPr>
              <a:t>ir</a:t>
            </a:r>
            <a:r>
              <a:rPr lang="en-US" sz="2000" dirty="0">
                <a:latin typeface="Segoe UI Light" panose="020B0502040204020203" pitchFamily="34" charset="0"/>
                <a:cs typeface="Segoe UI Light" panose="020B0502040204020203" pitchFamily="34" charset="0"/>
              </a:rPr>
              <a:t> </a:t>
            </a:r>
            <a:r>
              <a:rPr lang="en-US" sz="2000" dirty="0" err="1">
                <a:latin typeface="Segoe UI Light" panose="020B0502040204020203" pitchFamily="34" charset="0"/>
                <a:cs typeface="Segoe UI Light" panose="020B0502040204020203" pitchFamily="34" charset="0"/>
              </a:rPr>
              <a:t>statybos</a:t>
            </a:r>
            <a:r>
              <a:rPr lang="en-US" sz="2000" dirty="0">
                <a:latin typeface="Segoe UI Light" panose="020B0502040204020203" pitchFamily="34" charset="0"/>
                <a:cs typeface="Segoe UI Light" panose="020B0502040204020203" pitchFamily="34" charset="0"/>
              </a:rPr>
              <a:t> </a:t>
            </a:r>
            <a:r>
              <a:rPr lang="en-US" sz="2000" dirty="0" err="1">
                <a:latin typeface="Segoe UI Light" panose="020B0502040204020203" pitchFamily="34" charset="0"/>
                <a:cs typeface="Segoe UI Light" panose="020B0502040204020203" pitchFamily="34" charset="0"/>
              </a:rPr>
              <a:t>apvalkalas</a:t>
            </a:r>
            <a:endParaRPr lang="en-US" sz="2000" dirty="0">
              <a:latin typeface="Segoe UI Light" panose="020B0502040204020203" pitchFamily="34" charset="0"/>
              <a:cs typeface="Segoe UI Light" panose="020B0502040204020203" pitchFamily="34" charset="0"/>
            </a:endParaRPr>
          </a:p>
          <a:p>
            <a:pPr marL="0" indent="0">
              <a:buNone/>
            </a:pPr>
            <a:r>
              <a:rPr lang="en-US" sz="2000" dirty="0">
                <a:latin typeface="Segoe UI Light" panose="020B0502040204020203" pitchFamily="34" charset="0"/>
                <a:cs typeface="Segoe UI Light" panose="020B0502040204020203" pitchFamily="34" charset="0"/>
              </a:rPr>
              <a:t>- </a:t>
            </a:r>
            <a:r>
              <a:rPr lang="en-US" sz="2000" dirty="0" err="1">
                <a:latin typeface="Segoe UI Light" panose="020B0502040204020203" pitchFamily="34" charset="0"/>
                <a:cs typeface="Segoe UI Light" panose="020B0502040204020203" pitchFamily="34" charset="0"/>
              </a:rPr>
              <a:t>Šildymo</a:t>
            </a:r>
            <a:r>
              <a:rPr lang="en-US" sz="2000" dirty="0">
                <a:latin typeface="Segoe UI Light" panose="020B0502040204020203" pitchFamily="34" charset="0"/>
                <a:cs typeface="Segoe UI Light" panose="020B0502040204020203" pitchFamily="34" charset="0"/>
              </a:rPr>
              <a:t> </a:t>
            </a:r>
            <a:r>
              <a:rPr lang="en-US" sz="2000" dirty="0" err="1">
                <a:latin typeface="Segoe UI Light" panose="020B0502040204020203" pitchFamily="34" charset="0"/>
                <a:cs typeface="Segoe UI Light" panose="020B0502040204020203" pitchFamily="34" charset="0"/>
              </a:rPr>
              <a:t>ir</a:t>
            </a:r>
            <a:r>
              <a:rPr lang="en-US" sz="2000" dirty="0">
                <a:latin typeface="Segoe UI Light" panose="020B0502040204020203" pitchFamily="34" charset="0"/>
                <a:cs typeface="Segoe UI Light" panose="020B0502040204020203" pitchFamily="34" charset="0"/>
              </a:rPr>
              <a:t> </a:t>
            </a:r>
            <a:r>
              <a:rPr lang="en-US" sz="2000" dirty="0" err="1">
                <a:latin typeface="Segoe UI Light" panose="020B0502040204020203" pitchFamily="34" charset="0"/>
                <a:cs typeface="Segoe UI Light" panose="020B0502040204020203" pitchFamily="34" charset="0"/>
              </a:rPr>
              <a:t>vėsinimo</a:t>
            </a:r>
            <a:r>
              <a:rPr lang="en-US" sz="2000" dirty="0">
                <a:latin typeface="Segoe UI Light" panose="020B0502040204020203" pitchFamily="34" charset="0"/>
                <a:cs typeface="Segoe UI Light" panose="020B0502040204020203" pitchFamily="34" charset="0"/>
              </a:rPr>
              <a:t> </a:t>
            </a:r>
            <a:r>
              <a:rPr lang="en-US" sz="2000" dirty="0" err="1">
                <a:latin typeface="Segoe UI Light" panose="020B0502040204020203" pitchFamily="34" charset="0"/>
                <a:cs typeface="Segoe UI Light" panose="020B0502040204020203" pitchFamily="34" charset="0"/>
              </a:rPr>
              <a:t>sistema</a:t>
            </a:r>
            <a:endParaRPr lang="en-US" sz="2000" dirty="0">
              <a:latin typeface="Segoe UI Light" panose="020B0502040204020203" pitchFamily="34" charset="0"/>
              <a:cs typeface="Segoe UI Light" panose="020B0502040204020203" pitchFamily="34" charset="0"/>
            </a:endParaRPr>
          </a:p>
          <a:p>
            <a:pPr marL="0" indent="0">
              <a:buNone/>
            </a:pPr>
            <a:r>
              <a:rPr lang="en-US" sz="2000" dirty="0">
                <a:latin typeface="Segoe UI Light" panose="020B0502040204020203" pitchFamily="34" charset="0"/>
                <a:cs typeface="Segoe UI Light" panose="020B0502040204020203" pitchFamily="34" charset="0"/>
              </a:rPr>
              <a:t>- </a:t>
            </a:r>
            <a:r>
              <a:rPr lang="en-US" sz="2000" dirty="0" err="1">
                <a:latin typeface="Segoe UI Light" panose="020B0502040204020203" pitchFamily="34" charset="0"/>
                <a:cs typeface="Segoe UI Light" panose="020B0502040204020203" pitchFamily="34" charset="0"/>
              </a:rPr>
              <a:t>Vėdinimas</a:t>
            </a:r>
            <a:endParaRPr lang="en-US" sz="2000" dirty="0">
              <a:latin typeface="Segoe UI Light" panose="020B0502040204020203" pitchFamily="34" charset="0"/>
              <a:cs typeface="Segoe UI Light" panose="020B0502040204020203" pitchFamily="34" charset="0"/>
            </a:endParaRPr>
          </a:p>
          <a:p>
            <a:pPr>
              <a:buFontTx/>
              <a:buChar char="-"/>
            </a:pPr>
            <a:r>
              <a:rPr lang="en-US" sz="2000" dirty="0">
                <a:latin typeface="Segoe UI Light" panose="020B0502040204020203" pitchFamily="34" charset="0"/>
                <a:cs typeface="Segoe UI Light" panose="020B0502040204020203" pitchFamily="34" charset="0"/>
              </a:rPr>
              <a:t>Elektra </a:t>
            </a:r>
            <a:r>
              <a:rPr lang="en-US" sz="2000" dirty="0" err="1">
                <a:latin typeface="Segoe UI Light" panose="020B0502040204020203" pitchFamily="34" charset="0"/>
                <a:cs typeface="Segoe UI Light" panose="020B0502040204020203" pitchFamily="34" charset="0"/>
              </a:rPr>
              <a:t>ir</a:t>
            </a:r>
            <a:r>
              <a:rPr lang="en-US" sz="2000" dirty="0">
                <a:latin typeface="Segoe UI Light" panose="020B0502040204020203" pitchFamily="34" charset="0"/>
                <a:cs typeface="Segoe UI Light" panose="020B0502040204020203" pitchFamily="34" charset="0"/>
              </a:rPr>
              <a:t> </a:t>
            </a:r>
            <a:r>
              <a:rPr lang="en-US" sz="2000" dirty="0" err="1">
                <a:latin typeface="Segoe UI Light" panose="020B0502040204020203" pitchFamily="34" charset="0"/>
                <a:cs typeface="Segoe UI Light" panose="020B0502040204020203" pitchFamily="34" charset="0"/>
              </a:rPr>
              <a:t>apšvietimas</a:t>
            </a:r>
            <a:endParaRPr lang="lt-LT" sz="2000" dirty="0">
              <a:latin typeface="Segoe UI Light" panose="020B0502040204020203" pitchFamily="34" charset="0"/>
              <a:cs typeface="Segoe UI Light" panose="020B0502040204020203" pitchFamily="34" charset="0"/>
            </a:endParaRPr>
          </a:p>
          <a:p>
            <a:pPr>
              <a:buFontTx/>
              <a:buChar char="-"/>
            </a:pPr>
            <a:r>
              <a:rPr lang="en-US" sz="2000" dirty="0" err="1">
                <a:latin typeface="Segoe UI Light" panose="020B0502040204020203" pitchFamily="34" charset="0"/>
                <a:cs typeface="Segoe UI Light" panose="020B0502040204020203" pitchFamily="34" charset="0"/>
              </a:rPr>
              <a:t>Karštas</a:t>
            </a:r>
            <a:r>
              <a:rPr lang="en-US" sz="2000" dirty="0">
                <a:latin typeface="Segoe UI Light" panose="020B0502040204020203" pitchFamily="34" charset="0"/>
                <a:cs typeface="Segoe UI Light" panose="020B0502040204020203" pitchFamily="34" charset="0"/>
              </a:rPr>
              <a:t> </a:t>
            </a:r>
            <a:r>
              <a:rPr lang="en-US" sz="2000" dirty="0" err="1">
                <a:latin typeface="Segoe UI Light" panose="020B0502040204020203" pitchFamily="34" charset="0"/>
                <a:cs typeface="Segoe UI Light" panose="020B0502040204020203" pitchFamily="34" charset="0"/>
              </a:rPr>
              <a:t>vanduo</a:t>
            </a:r>
            <a:endParaRPr lang="lt-LT" sz="2000" dirty="0">
              <a:latin typeface="Segoe UI Light" panose="020B0502040204020203" pitchFamily="34" charset="0"/>
              <a:cs typeface="Segoe UI Light" panose="020B0502040204020203" pitchFamily="34" charset="0"/>
            </a:endParaRPr>
          </a:p>
          <a:p>
            <a:pPr>
              <a:buFontTx/>
              <a:buChar char="-"/>
            </a:pPr>
            <a:r>
              <a:rPr lang="en-US" sz="2000" dirty="0" err="1">
                <a:latin typeface="Segoe UI Light" panose="020B0502040204020203" pitchFamily="34" charset="0"/>
                <a:cs typeface="Segoe UI Light" panose="020B0502040204020203" pitchFamily="34" charset="0"/>
              </a:rPr>
              <a:t>Matavimas</a:t>
            </a:r>
            <a:r>
              <a:rPr lang="en-US" sz="2000" dirty="0">
                <a:latin typeface="Segoe UI Light" panose="020B0502040204020203" pitchFamily="34" charset="0"/>
                <a:cs typeface="Segoe UI Light" panose="020B0502040204020203" pitchFamily="34" charset="0"/>
              </a:rPr>
              <a:t> </a:t>
            </a:r>
            <a:r>
              <a:rPr lang="en-US" sz="2000" dirty="0" err="1">
                <a:latin typeface="Segoe UI Light" panose="020B0502040204020203" pitchFamily="34" charset="0"/>
                <a:cs typeface="Segoe UI Light" panose="020B0502040204020203" pitchFamily="34" charset="0"/>
              </a:rPr>
              <a:t>ir</a:t>
            </a:r>
            <a:r>
              <a:rPr lang="en-US" sz="2000" dirty="0">
                <a:latin typeface="Segoe UI Light" panose="020B0502040204020203" pitchFamily="34" charset="0"/>
                <a:cs typeface="Segoe UI Light" panose="020B0502040204020203" pitchFamily="34" charset="0"/>
              </a:rPr>
              <a:t> </a:t>
            </a:r>
            <a:r>
              <a:rPr lang="en-US" sz="2000" dirty="0" err="1">
                <a:latin typeface="Segoe UI Light" panose="020B0502040204020203" pitchFamily="34" charset="0"/>
                <a:cs typeface="Segoe UI Light" panose="020B0502040204020203" pitchFamily="34" charset="0"/>
              </a:rPr>
              <a:t>kontrolė</a:t>
            </a:r>
            <a:endParaRPr lang="lt-LT" sz="2000" dirty="0">
              <a:latin typeface="Segoe UI Light" panose="020B0502040204020203" pitchFamily="34" charset="0"/>
              <a:cs typeface="Segoe UI Light" panose="020B0502040204020203" pitchFamily="34" charset="0"/>
            </a:endParaRPr>
          </a:p>
          <a:p>
            <a:pPr>
              <a:buFontTx/>
              <a:buChar char="-"/>
            </a:pPr>
            <a:r>
              <a:rPr lang="en-US" sz="2000" dirty="0" err="1">
                <a:latin typeface="Segoe UI Light" panose="020B0502040204020203" pitchFamily="34" charset="0"/>
                <a:cs typeface="Segoe UI Light" panose="020B0502040204020203" pitchFamily="34" charset="0"/>
              </a:rPr>
              <a:t>Vizualizuokite</a:t>
            </a:r>
            <a:r>
              <a:rPr lang="en-US" sz="2000" dirty="0">
                <a:latin typeface="Segoe UI Light" panose="020B0502040204020203" pitchFamily="34" charset="0"/>
                <a:cs typeface="Segoe UI Light" panose="020B0502040204020203" pitchFamily="34" charset="0"/>
              </a:rPr>
              <a:t> </a:t>
            </a:r>
            <a:r>
              <a:rPr lang="en-US" sz="2000" dirty="0" err="1">
                <a:latin typeface="Segoe UI Light" panose="020B0502040204020203" pitchFamily="34" charset="0"/>
                <a:cs typeface="Segoe UI Light" panose="020B0502040204020203" pitchFamily="34" charset="0"/>
              </a:rPr>
              <a:t>energijos</a:t>
            </a:r>
            <a:r>
              <a:rPr lang="en-US" sz="2000" dirty="0">
                <a:latin typeface="Segoe UI Light" panose="020B0502040204020203" pitchFamily="34" charset="0"/>
                <a:cs typeface="Segoe UI Light" panose="020B0502040204020203" pitchFamily="34" charset="0"/>
              </a:rPr>
              <a:t> </a:t>
            </a:r>
            <a:r>
              <a:rPr lang="en-US" sz="2000" dirty="0" err="1">
                <a:latin typeface="Segoe UI Light" panose="020B0502040204020203" pitchFamily="34" charset="0"/>
                <a:cs typeface="Segoe UI Light" panose="020B0502040204020203" pitchFamily="34" charset="0"/>
              </a:rPr>
              <a:t>naudojimą</a:t>
            </a:r>
            <a:endParaRPr lang="en-US" sz="2000" dirty="0">
              <a:latin typeface="Segoe UI Light" panose="020B0502040204020203" pitchFamily="34" charset="0"/>
              <a:cs typeface="Segoe UI Light" panose="020B0502040204020203" pitchFamily="34" charset="0"/>
            </a:endParaRPr>
          </a:p>
          <a:p>
            <a:pPr>
              <a:buFontTx/>
              <a:buChar char="-"/>
            </a:pPr>
            <a:r>
              <a:rPr lang="en-US" sz="2000" dirty="0" err="1">
                <a:latin typeface="Segoe UI Light" panose="020B0502040204020203" pitchFamily="34" charset="0"/>
                <a:cs typeface="Segoe UI Light" panose="020B0502040204020203" pitchFamily="34" charset="0"/>
              </a:rPr>
              <a:t>Veiksmai</a:t>
            </a:r>
            <a:r>
              <a:rPr lang="en-US" sz="2000" dirty="0">
                <a:latin typeface="Segoe UI Light" panose="020B0502040204020203" pitchFamily="34" charset="0"/>
                <a:cs typeface="Segoe UI Light" panose="020B0502040204020203" pitchFamily="34" charset="0"/>
              </a:rPr>
              <a:t>, </a:t>
            </a:r>
            <a:r>
              <a:rPr lang="en-US" sz="2000" dirty="0" err="1">
                <a:latin typeface="Segoe UI Light" panose="020B0502040204020203" pitchFamily="34" charset="0"/>
                <a:cs typeface="Segoe UI Light" panose="020B0502040204020203" pitchFamily="34" charset="0"/>
              </a:rPr>
              <a:t>susiję</a:t>
            </a:r>
            <a:r>
              <a:rPr lang="en-US" sz="2000" dirty="0">
                <a:latin typeface="Segoe UI Light" panose="020B0502040204020203" pitchFamily="34" charset="0"/>
                <a:cs typeface="Segoe UI Light" panose="020B0502040204020203" pitchFamily="34" charset="0"/>
              </a:rPr>
              <a:t> </a:t>
            </a:r>
            <a:r>
              <a:rPr lang="en-US" sz="2000" dirty="0" err="1">
                <a:latin typeface="Segoe UI Light" panose="020B0502040204020203" pitchFamily="34" charset="0"/>
                <a:cs typeface="Segoe UI Light" panose="020B0502040204020203" pitchFamily="34" charset="0"/>
              </a:rPr>
              <a:t>su</a:t>
            </a:r>
            <a:r>
              <a:rPr lang="en-US" sz="2000" dirty="0">
                <a:latin typeface="Segoe UI Light" panose="020B0502040204020203" pitchFamily="34" charset="0"/>
                <a:cs typeface="Segoe UI Light" panose="020B0502040204020203" pitchFamily="34" charset="0"/>
              </a:rPr>
              <a:t> </a:t>
            </a:r>
            <a:r>
              <a:rPr lang="en-US" sz="2000" dirty="0" err="1">
                <a:latin typeface="Segoe UI Light" panose="020B0502040204020203" pitchFamily="34" charset="0"/>
                <a:cs typeface="Segoe UI Light" panose="020B0502040204020203" pitchFamily="34" charset="0"/>
              </a:rPr>
              <a:t>elgsena</a:t>
            </a:r>
            <a:r>
              <a:rPr lang="en-US" sz="2000" dirty="0">
                <a:latin typeface="Segoe UI Light" panose="020B0502040204020203" pitchFamily="34" charset="0"/>
                <a:cs typeface="Segoe UI Light" panose="020B0502040204020203" pitchFamily="34" charset="0"/>
              </a:rPr>
              <a:t> </a:t>
            </a:r>
          </a:p>
          <a:p>
            <a:pPr marL="0" indent="0">
              <a:buNone/>
            </a:pPr>
            <a:endParaRPr lang="lt-LT" sz="2000" dirty="0">
              <a:latin typeface="Segoe UI Light" panose="020B0502040204020203" pitchFamily="34" charset="0"/>
              <a:cs typeface="Segoe UI Light" panose="020B0502040204020203" pitchFamily="34" charset="0"/>
            </a:endParaRPr>
          </a:p>
        </p:txBody>
      </p:sp>
      <p:sp>
        <p:nvSpPr>
          <p:cNvPr id="5" name="textruta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1632FD8-EAAB-4327-B0DC-CEB571B5E97D}"/>
              </a:ext>
            </a:extLst>
          </p:cNvPr>
          <p:cNvSpPr txBox="1"/>
          <p:nvPr/>
        </p:nvSpPr>
        <p:spPr>
          <a:xfrm>
            <a:off x="8138932" y="4946248"/>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999999"/>
                </a:solidFill>
                <a:latin typeface="-apple-system"/>
                <a:hlinkClick r:id="rId3"/>
              </a:rPr>
              <a:t>Luke Chesser</a:t>
            </a:r>
            <a:r>
              <a:rPr lang="en-US" sz="1200">
                <a:solidFill>
                  <a:srgbClr val="111111"/>
                </a:solidFill>
                <a:latin typeface="-apple-system"/>
              </a:rPr>
              <a:t> nuotrauka iš </a:t>
            </a:r>
            <a:r>
              <a:rPr lang="en-US" sz="1200">
                <a:solidFill>
                  <a:srgbClr val="999999"/>
                </a:solidFill>
                <a:latin typeface="-apple-system"/>
                <a:hlinkClick r:id="rId4"/>
              </a:rPr>
              <a:t>Unsplash</a:t>
            </a:r>
            <a:endParaRPr lang="lt-LT" sz="1200">
              <a:cs typeface="Calibri" panose="020F0502020204030204"/>
            </a:endParaRPr>
          </a:p>
        </p:txBody>
      </p:sp>
      <p:pic>
        <p:nvPicPr>
          <p:cNvPr id="6" name="Bildobjekt 6" descr="En bild som visar skärm, inomhus, svart, vägg&#10;&#10;Beskrivning genererad med mycket hög exakthet">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645CD00-9750-4756-8629-909E50E012D8}"/>
              </a:ext>
            </a:extLst>
          </p:cNvPr>
          <p:cNvPicPr>
            <a:picLocks noChangeAspect="1"/>
          </p:cNvPicPr>
          <p:nvPr/>
        </p:nvPicPr>
        <p:blipFill>
          <a:blip r:embed="rId5" cstate="print"/>
          <a:stretch>
            <a:fillRect/>
          </a:stretch>
        </p:blipFill>
        <p:spPr>
          <a:xfrm>
            <a:off x="7434805" y="2370140"/>
            <a:ext cx="3919959" cy="2580707"/>
          </a:xfrm>
          <a:prstGeom prst="rect">
            <a:avLst/>
          </a:prstGeom>
        </p:spPr>
      </p:pic>
    </p:spTree>
    <p:extLst>
      <p:ext uri="{BB962C8B-B14F-4D97-AF65-F5344CB8AC3E}">
        <p14:creationId xmlns:p14="http://schemas.microsoft.com/office/powerpoint/2010/main" val="2218736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dirty="0" smtClean="0"/>
              <a:t> </a:t>
            </a:r>
            <a:endParaRPr lang="lt-LT"/>
          </a:p>
        </p:txBody>
      </p:sp>
      <p:sp>
        <p:nvSpPr>
          <p:cNvPr id="2" name="Title 1"/>
          <p:cNvSpPr>
            <a:spLocks noGrp="1"/>
          </p:cNvSpPr>
          <p:nvPr>
            <p:ph type="title"/>
          </p:nvPr>
        </p:nvSpPr>
        <p:spPr/>
        <p:txBody>
          <a:bodyPr vert="horz" lIns="91440" tIns="45720" rIns="91440" bIns="45720" rtlCol="0" anchor="ctr">
            <a:normAutofit/>
          </a:bodyPr>
          <a:lstStyle/>
          <a:p>
            <a:r>
              <a:rPr lang="en-GB" sz="2800">
                <a:solidFill>
                  <a:schemeClr val="bg1"/>
                </a:solidFill>
                <a:latin typeface="Segoe UI Light"/>
              </a:rPr>
              <a:t>LCC – gyvavimo ciklo sąnaudos</a:t>
            </a:r>
          </a:p>
        </p:txBody>
      </p:sp>
      <p:sp>
        <p:nvSpPr>
          <p:cNvPr id="3" name="Content Placeholder 2"/>
          <p:cNvSpPr>
            <a:spLocks noGrp="1"/>
          </p:cNvSpPr>
          <p:nvPr>
            <p:ph idx="1"/>
          </p:nvPr>
        </p:nvSpPr>
        <p:spPr>
          <a:xfrm>
            <a:off x="838200" y="1825625"/>
            <a:ext cx="6362700" cy="4351338"/>
          </a:xfrm>
        </p:spPr>
        <p:txBody>
          <a:bodyPr vert="horz" lIns="91440" tIns="45720" rIns="91440" bIns="45720" rtlCol="0" anchor="t">
            <a:normAutofit lnSpcReduction="10000"/>
          </a:bodyPr>
          <a:lstStyle/>
          <a:p>
            <a:pPr marL="0" indent="0">
              <a:buNone/>
            </a:pPr>
            <a:r>
              <a:rPr lang="en-US" sz="2000">
                <a:latin typeface="Segoe UI Light"/>
              </a:rPr>
              <a:t>Atsižvelgę į visas išlaidas, tiek pirkimo, tiek eksploatavimo sąnaudas, susidarysite bendrą vaizdą apie tai, kokia yra tam tikros įrangos kaina.</a:t>
            </a:r>
          </a:p>
          <a:p>
            <a:pPr marL="0" indent="0">
              <a:buNone/>
            </a:pPr>
            <a:r>
              <a:rPr lang="en-US" sz="2000">
                <a:latin typeface="Segoe UI Light"/>
              </a:rPr>
              <a:t>Pažvelgus tik į pirkimo kainą, galima susidaryti klaidinantį faktinių išlaidų vaizdą. </a:t>
            </a:r>
            <a:endParaRPr lang="lt-LT" sz="2000">
              <a:latin typeface="Segoe UI Light" panose="020B0502040204020203" pitchFamily="34" charset="0"/>
              <a:cs typeface="Segoe UI Light" panose="020B0502040204020203" pitchFamily="34" charset="0"/>
            </a:endParaRPr>
          </a:p>
          <a:p>
            <a:pPr marL="0" indent="0">
              <a:buNone/>
            </a:pPr>
            <a:r>
              <a:rPr lang="en-US" sz="2000">
                <a:latin typeface="Segoe UI Light"/>
              </a:rPr>
              <a:t>LCC skaičiavimai yra priemonė, leidžianti nustatyti taupymo galimybes, dažnai atsirandančias dėl mažų eksploatavimo ir priežiūros išlaidų.</a:t>
            </a:r>
          </a:p>
          <a:p>
            <a:pPr marL="0" indent="0">
              <a:buNone/>
            </a:pPr>
            <a:r>
              <a:rPr lang="en-US" sz="2000">
                <a:latin typeface="Segoe UI Light"/>
              </a:rPr>
              <a:t>Naudokite LCC pirkdami produktus ar paslaugas, kurios vartotojo fazėje naudoja daug energijos, degalų arba vandens.  </a:t>
            </a:r>
            <a:endParaRPr lang="lt-LT" sz="2000">
              <a:latin typeface="Segoe UI Light" panose="020B0502040204020203" pitchFamily="34" charset="0"/>
              <a:cs typeface="Segoe UI Light" panose="020B0502040204020203" pitchFamily="34" charset="0"/>
            </a:endParaRPr>
          </a:p>
          <a:p>
            <a:pPr marL="0" indent="0">
              <a:buNone/>
            </a:pPr>
            <a:r>
              <a:rPr lang="en-US" sz="2000">
                <a:latin typeface="Segoe UI Light"/>
              </a:rPr>
              <a:t>Taip pat patariama naudoti LCC skaičiavimus perkant produktus, kurie turi įtakos energijos vartojimui, pavyzdžiui, oro filtrus. </a:t>
            </a:r>
            <a:endParaRPr lang="lt-LT" sz="2000">
              <a:latin typeface="Segoe UI Light" panose="020B0502040204020203" pitchFamily="34" charset="0"/>
              <a:cs typeface="Segoe UI Light" panose="020B0502040204020203" pitchFamily="34" charset="0"/>
            </a:endParaRPr>
          </a:p>
        </p:txBody>
      </p:sp>
      <p:sp>
        <p:nvSpPr>
          <p:cNvPr id="5" name="textruta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929D0E6-EA65-4F55-A29F-13C8CE48518C}"/>
              </a:ext>
            </a:extLst>
          </p:cNvPr>
          <p:cNvSpPr txBox="1"/>
          <p:nvPr/>
        </p:nvSpPr>
        <p:spPr>
          <a:xfrm>
            <a:off x="7282894" y="5546339"/>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200"/>
              <a:t>Nuotrauka: </a:t>
            </a:r>
            <a:r>
              <a:rPr lang="sv-SE" sz="1200">
                <a:hlinkClick r:id="rId3"/>
              </a:rPr>
              <a:t>Adeolu Eletu</a:t>
            </a:r>
            <a:r>
              <a:rPr lang="sv-SE" sz="1200"/>
              <a:t>,  </a:t>
            </a:r>
            <a:r>
              <a:rPr lang="sv-SE" sz="1200">
                <a:hlinkClick r:id="rId4"/>
              </a:rPr>
              <a:t>Unsplash</a:t>
            </a:r>
            <a:endParaRPr lang="lt-LT" sz="1200"/>
          </a:p>
        </p:txBody>
      </p:sp>
      <p:pic>
        <p:nvPicPr>
          <p:cNvPr id="6" name="Bildobjekt 6" descr="En bild som visar person, vägg, inomhus, man&#10;&#10;Beskrivning genererad med mycket hög exakthet">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4696FAA-0CC1-429A-A47E-3C573D8E0C91}"/>
              </a:ext>
            </a:extLst>
          </p:cNvPr>
          <p:cNvPicPr>
            <a:picLocks noChangeAspect="1"/>
          </p:cNvPicPr>
          <p:nvPr/>
        </p:nvPicPr>
        <p:blipFill>
          <a:blip r:embed="rId5" cstate="print"/>
          <a:stretch>
            <a:fillRect/>
          </a:stretch>
        </p:blipFill>
        <p:spPr>
          <a:xfrm>
            <a:off x="7247238" y="1912998"/>
            <a:ext cx="4792362" cy="3474789"/>
          </a:xfrm>
          <a:prstGeom prst="rect">
            <a:avLst/>
          </a:prstGeom>
        </p:spPr>
      </p:pic>
    </p:spTree>
    <p:extLst>
      <p:ext uri="{BB962C8B-B14F-4D97-AF65-F5344CB8AC3E}">
        <p14:creationId xmlns:p14="http://schemas.microsoft.com/office/powerpoint/2010/main" val="3272829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D4F07E6-CA04-4B29-985F-FF58562C1859}"/>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5758376-383B-4576-856E-B5252C69F74E}"/>
              </a:ext>
            </a:extLst>
          </p:cNvPr>
          <p:cNvSpPr>
            <a:spLocks noGrp="1"/>
          </p:cNvSpPr>
          <p:nvPr>
            <p:ph idx="1"/>
          </p:nvPr>
        </p:nvSpPr>
        <p:spPr/>
        <p:txBody>
          <a:bodyPr vert="horz" lIns="91440" tIns="45720" rIns="91440" bIns="45720" rtlCol="0" anchor="t">
            <a:normAutofit/>
          </a:bodyPr>
          <a:lstStyle/>
          <a:p>
            <a:r>
              <a:rPr dirty="0" smtClean="0"/>
              <a:t>Trumpa diskusija su kaimynu apie tai, kokius duomenis turite arba kokių trūksta</a:t>
            </a:r>
          </a:p>
        </p:txBody>
      </p:sp>
      <p:sp>
        <p:nvSpPr>
          <p:cNvPr id="4" name="Rectangl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1C32ADF-4EE7-4A2B-AC01-73BCC821E579}"/>
              </a:ext>
            </a:extLst>
          </p:cNvPr>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5"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1E1D7C3-3A3E-4148-8338-A5B3A6E9333D}"/>
              </a:ext>
            </a:extLst>
          </p:cNvPr>
          <p:cNvSpPr txBox="1">
            <a:spLocks/>
          </p:cNvSpPr>
          <p:nvPr/>
        </p:nvSpPr>
        <p:spPr>
          <a:xfrm>
            <a:off x="838200" y="365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a:solidFill>
                  <a:schemeClr val="bg1"/>
                </a:solidFill>
                <a:latin typeface="Segoe UI Light"/>
              </a:rPr>
              <a:t>Matuoti – reiškia žinoti</a:t>
            </a:r>
            <a:endParaRPr lang="lt-LT" sz="2800">
              <a:solidFill>
                <a:schemeClr val="bg1"/>
              </a:solidFill>
              <a:latin typeface="Segoe UI Light" panose="020B0502040204020203" pitchFamily="34" charset="0"/>
              <a:cs typeface="Segoe UI Light" panose="020B0502040204020203" pitchFamily="34" charset="0"/>
            </a:endParaRPr>
          </a:p>
        </p:txBody>
      </p:sp>
      <p:pic>
        <p:nvPicPr>
          <p:cNvPr id="6" name="Bildobjekt 6" descr="En bild som visar inomhus, bärbar dator, dator, de bästa&#10;&#10;Beskrivning genererad med mycket hög exakthet">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2CC83AB-4A02-4C0D-BB5D-15ABC30B9DC2}"/>
              </a:ext>
            </a:extLst>
          </p:cNvPr>
          <p:cNvPicPr>
            <a:picLocks noChangeAspect="1"/>
          </p:cNvPicPr>
          <p:nvPr/>
        </p:nvPicPr>
        <p:blipFill rotWithShape="1">
          <a:blip r:embed="rId3" cstate="print"/>
          <a:srcRect t="-2500" r="222" b="17500"/>
          <a:stretch/>
        </p:blipFill>
        <p:spPr>
          <a:xfrm>
            <a:off x="3480122" y="2924665"/>
            <a:ext cx="4325087" cy="2628296"/>
          </a:xfrm>
          <a:prstGeom prst="rect">
            <a:avLst/>
          </a:prstGeom>
        </p:spPr>
      </p:pic>
      <p:sp>
        <p:nvSpPr>
          <p:cNvPr id="8" name="textruta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F8BD39-A827-4BBA-B09E-51D6373FADEB}"/>
              </a:ext>
            </a:extLst>
          </p:cNvPr>
          <p:cNvSpPr txBox="1"/>
          <p:nvPr/>
        </p:nvSpPr>
        <p:spPr>
          <a:xfrm>
            <a:off x="4425387" y="565037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999999"/>
                </a:solidFill>
                <a:latin typeface="-apple-system"/>
                <a:hlinkClick r:id="rId4"/>
              </a:rPr>
              <a:t>Carlos Muza</a:t>
            </a:r>
            <a:r>
              <a:rPr lang="en-US" sz="1200">
                <a:solidFill>
                  <a:srgbClr val="111111"/>
                </a:solidFill>
                <a:latin typeface="-apple-system"/>
              </a:rPr>
              <a:t> nuotrauka iš  </a:t>
            </a:r>
            <a:r>
              <a:rPr lang="en-US" sz="1200">
                <a:solidFill>
                  <a:srgbClr val="999999"/>
                </a:solidFill>
                <a:latin typeface="-apple-system"/>
                <a:hlinkClick r:id="rId5"/>
              </a:rPr>
              <a:t>Unsplash</a:t>
            </a:r>
            <a:endParaRPr lang="lt-LT" sz="1200"/>
          </a:p>
        </p:txBody>
      </p:sp>
    </p:spTree>
    <p:extLst>
      <p:ext uri="{BB962C8B-B14F-4D97-AF65-F5344CB8AC3E}">
        <p14:creationId xmlns:p14="http://schemas.microsoft.com/office/powerpoint/2010/main" val="33053542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p:txBody>
          <a:bodyPr vert="horz" lIns="91440" tIns="45720" rIns="91440" bIns="45720" rtlCol="0" anchor="ctr">
            <a:normAutofit/>
          </a:bodyPr>
          <a:lstStyle/>
          <a:p>
            <a:r>
              <a:rPr lang="en-GB" sz="2800">
                <a:solidFill>
                  <a:schemeClr val="bg1"/>
                </a:solidFill>
                <a:latin typeface="Segoe UI Light"/>
              </a:rPr>
              <a:t>1 seminaras (20 min.)</a:t>
            </a:r>
            <a:endParaRPr lang="lt-LT" sz="2800">
              <a:solidFill>
                <a:schemeClr val="bg1"/>
              </a:solidFill>
              <a:latin typeface="Segoe UI Light" panose="020B0502040204020203" pitchFamily="34" charset="0"/>
              <a:cs typeface="Segoe UI Light" panose="020B0502040204020203" pitchFamily="34" charset="0"/>
            </a:endParaRPr>
          </a:p>
        </p:txBody>
      </p:sp>
      <p:sp>
        <p:nvSpPr>
          <p:cNvPr id="3" name="Content Placeholder 2"/>
          <p:cNvSpPr>
            <a:spLocks noGrp="1"/>
          </p:cNvSpPr>
          <p:nvPr>
            <p:ph idx="1"/>
          </p:nvPr>
        </p:nvSpPr>
        <p:spPr>
          <a:xfrm>
            <a:off x="838200" y="1825625"/>
            <a:ext cx="6362700" cy="4351338"/>
          </a:xfrm>
        </p:spPr>
        <p:txBody>
          <a:bodyPr vert="horz" lIns="91440" tIns="45720" rIns="91440" bIns="45720" rtlCol="0" anchor="t">
            <a:normAutofit/>
          </a:bodyPr>
          <a:lstStyle/>
          <a:p>
            <a:pPr marL="0" indent="0">
              <a:buNone/>
            </a:pPr>
            <a:r>
              <a:rPr lang="sv-SE" sz="2000">
                <a:latin typeface="Segoe UI Light"/>
              </a:rPr>
              <a:t>Stebėjimas ir planavimas  </a:t>
            </a:r>
            <a:endParaRPr lang="lt-LT" sz="2000">
              <a:latin typeface="Segoe UI Light" panose="020B0502040204020203" pitchFamily="34" charset="0"/>
              <a:cs typeface="Segoe UI Light" panose="020B0502040204020203" pitchFamily="34" charset="0"/>
            </a:endParaRPr>
          </a:p>
          <a:p>
            <a:pPr lvl="1"/>
            <a:r>
              <a:rPr lang="sv-SE" sz="2000">
                <a:latin typeface="Segoe UI Light"/>
              </a:rPr>
              <a:t>Energijos ir išteklių efektyvumas</a:t>
            </a:r>
          </a:p>
          <a:p>
            <a:pPr lvl="1"/>
            <a:r>
              <a:rPr lang="sv-SE" sz="2000">
                <a:latin typeface="Segoe UI Light"/>
              </a:rPr>
              <a:t>Energijos valdymo sistemos</a:t>
            </a:r>
            <a:endParaRPr lang="lt-LT" sz="2000">
              <a:latin typeface="Segoe UI Light" panose="020B0502040204020203" pitchFamily="34" charset="0"/>
              <a:cs typeface="Segoe UI Light" panose="020B0502040204020203" pitchFamily="34" charset="0"/>
            </a:endParaRPr>
          </a:p>
          <a:p>
            <a:pPr marL="457200" lvl="1" indent="0">
              <a:buNone/>
            </a:pPr>
            <a:endParaRPr lang="lt-LT" sz="2000">
              <a:latin typeface="Segoe UI Light"/>
              <a:cs typeface="Segoe UI Light"/>
            </a:endParaRPr>
          </a:p>
          <a:p>
            <a:pPr marL="0" lvl="1" indent="0">
              <a:buNone/>
            </a:pPr>
            <a:r>
              <a:rPr lang="sv-SE" sz="2000">
                <a:latin typeface="Segoe UI Light"/>
              </a:rPr>
              <a:t>Kokia dabar yra situacija jūsų versle?</a:t>
            </a:r>
            <a:endParaRPr lang="lt-LT" sz="2000">
              <a:latin typeface="Segoe UI Light" panose="020B0502040204020203" pitchFamily="34" charset="0"/>
              <a:cs typeface="Segoe UI Light" panose="020B0502040204020203" pitchFamily="34" charset="0"/>
            </a:endParaRPr>
          </a:p>
          <a:p>
            <a:pPr marL="0" lvl="1" indent="0">
              <a:buNone/>
            </a:pPr>
            <a:r>
              <a:rPr lang="sv-SE" sz="2000">
                <a:latin typeface="Segoe UI Light"/>
              </a:rPr>
              <a:t>Ką norėtumėte patobulinti?</a:t>
            </a:r>
            <a:endParaRPr lang="lt-LT" sz="2000">
              <a:latin typeface="Segoe UI Light" panose="020B0502040204020203" pitchFamily="34" charset="0"/>
              <a:cs typeface="Segoe UI Light" panose="020B0502040204020203" pitchFamily="34" charset="0"/>
            </a:endParaRPr>
          </a:p>
          <a:p>
            <a:pPr marL="0" lvl="1" indent="0">
              <a:buNone/>
            </a:pPr>
            <a:r>
              <a:rPr lang="sv-SE" sz="2000">
                <a:latin typeface="Segoe UI Light"/>
              </a:rPr>
              <a:t>Kokie veiksmai būtų įdomūs jūsų įmonei?</a:t>
            </a:r>
            <a:endParaRPr lang="lt-LT" sz="2000">
              <a:latin typeface="Segoe UI Light" panose="020B0502040204020203" pitchFamily="34" charset="0"/>
              <a:cs typeface="Segoe UI Light" panose="020B0502040204020203" pitchFamily="34" charset="0"/>
            </a:endParaRPr>
          </a:p>
          <a:p>
            <a:pPr marL="0" lvl="1" indent="0">
              <a:buNone/>
            </a:pPr>
            <a:endParaRPr lang="lt-LT" sz="2000">
              <a:latin typeface="Segoe UI Light" panose="020B0502040204020203" pitchFamily="34" charset="0"/>
              <a:cs typeface="Segoe UI Light" panose="020B0502040204020203" pitchFamily="34" charset="0"/>
            </a:endParaRPr>
          </a:p>
          <a:p>
            <a:pPr marL="0" lvl="1" indent="0">
              <a:buNone/>
            </a:pPr>
            <a:r>
              <a:rPr lang="en-US" sz="2000">
                <a:latin typeface="Segoe UI Light"/>
              </a:rPr>
              <a:t>1 žingsnis. Naudokite Veiksmų plano šabloną ir užsirašykite idėjas bei </a:t>
            </a:r>
            <a:endParaRPr lang="lt-LT" sz="2000">
              <a:latin typeface="Segoe UI Light" panose="020B0502040204020203" pitchFamily="34" charset="0"/>
              <a:cs typeface="Segoe UI Light" panose="020B0502040204020203" pitchFamily="34" charset="0"/>
            </a:endParaRPr>
          </a:p>
          <a:p>
            <a:pPr marL="0" lvl="1" indent="0">
              <a:buNone/>
            </a:pPr>
            <a:r>
              <a:rPr lang="en-US" sz="2000">
                <a:latin typeface="Segoe UI Light"/>
              </a:rPr>
              <a:t>2 žingsnis. Aptarkite savo idėjas su grupe</a:t>
            </a:r>
          </a:p>
        </p:txBody>
      </p:sp>
    </p:spTree>
    <p:extLst>
      <p:ext uri="{BB962C8B-B14F-4D97-AF65-F5344CB8AC3E}">
        <p14:creationId xmlns:p14="http://schemas.microsoft.com/office/powerpoint/2010/main" val="42010960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p:txBody>
          <a:bodyPr vert="horz" lIns="91440" tIns="45720" rIns="91440" bIns="45720" rtlCol="0" anchor="ctr">
            <a:normAutofit/>
          </a:bodyPr>
          <a:lstStyle/>
          <a:p>
            <a:r>
              <a:rPr lang="en-GB" sz="2800">
                <a:solidFill>
                  <a:schemeClr val="bg1"/>
                </a:solidFill>
                <a:latin typeface="Segoe UI Light"/>
              </a:rPr>
              <a:t>Energijos tiekimas</a:t>
            </a:r>
            <a:endParaRPr lang="lt-LT" sz="2800">
              <a:solidFill>
                <a:schemeClr val="bg1"/>
              </a:solidFill>
              <a:latin typeface="Segoe UI Light" panose="020B0502040204020203" pitchFamily="34" charset="0"/>
              <a:cs typeface="Segoe UI Light" panose="020B0502040204020203" pitchFamily="34" charset="0"/>
            </a:endParaRPr>
          </a:p>
        </p:txBody>
      </p:sp>
      <p:sp>
        <p:nvSpPr>
          <p:cNvPr id="3" name="Content Placeholder 2"/>
          <p:cNvSpPr>
            <a:spLocks noGrp="1"/>
          </p:cNvSpPr>
          <p:nvPr>
            <p:ph idx="1"/>
          </p:nvPr>
        </p:nvSpPr>
        <p:spPr>
          <a:xfrm>
            <a:off x="838200" y="1557020"/>
            <a:ext cx="10515600" cy="4351338"/>
          </a:xfrm>
        </p:spPr>
        <p:txBody>
          <a:bodyPr vert="horz" lIns="91440" tIns="45720" rIns="91440" bIns="45720" rtlCol="0" anchor="t">
            <a:normAutofit/>
          </a:bodyPr>
          <a:lstStyle/>
          <a:p>
            <a:pPr marL="0" indent="0">
              <a:buNone/>
            </a:pPr>
            <a:r>
              <a:rPr lang="en-GB" sz="2000">
                <a:latin typeface="Segoe UI Light"/>
              </a:rPr>
              <a:t>Būdami galutiniai energijos vartotojai, mes dažnai net nežinome, iš kur ši energija ateina ar kaip ji buvo pagaminta. Tačiau naudodami tokią energiją mes iš dalies esame atsakingi už degalų deginimą ir aplinkos taršą, atsirandančią gaminant energiją kitame veiklos grandinės gale.</a:t>
            </a:r>
            <a:endParaRPr lang="lt-LT"/>
          </a:p>
        </p:txBody>
      </p:sp>
      <p:pic>
        <p:nvPicPr>
          <p:cNvPr id="9" name="Bildobjekt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472587-C0AE-4739-A886-D3214F2C5CAA}"/>
              </a:ext>
            </a:extLst>
          </p:cNvPr>
          <p:cNvPicPr>
            <a:picLocks noChangeAspect="1"/>
          </p:cNvPicPr>
          <p:nvPr/>
        </p:nvPicPr>
        <p:blipFill>
          <a:blip r:embed="rId3" cstate="print"/>
          <a:stretch>
            <a:fillRect/>
          </a:stretch>
        </p:blipFill>
        <p:spPr>
          <a:xfrm>
            <a:off x="3374020" y="2938755"/>
            <a:ext cx="4788060" cy="3189324"/>
          </a:xfrm>
          <a:prstGeom prst="rect">
            <a:avLst/>
          </a:prstGeom>
        </p:spPr>
      </p:pic>
      <p:sp>
        <p:nvSpPr>
          <p:cNvPr id="12" name="textruta 1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79CE12E-0684-4627-970D-B2E835AA70D2}"/>
              </a:ext>
            </a:extLst>
          </p:cNvPr>
          <p:cNvSpPr txBox="1"/>
          <p:nvPr/>
        </p:nvSpPr>
        <p:spPr>
          <a:xfrm>
            <a:off x="4421318" y="6270103"/>
            <a:ext cx="3157960"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111111"/>
                </a:solidFill>
                <a:latin typeface="-apple-system"/>
              </a:rPr>
              <a:t>Nuotrauka: Israel Palacio, </a:t>
            </a:r>
            <a:r>
              <a:rPr lang="en-US" sz="1200">
                <a:solidFill>
                  <a:srgbClr val="999999"/>
                </a:solidFill>
                <a:latin typeface="-apple-system"/>
                <a:hlinkClick r:id="rId4"/>
              </a:rPr>
              <a:t>Unsplash</a:t>
            </a:r>
            <a:endParaRPr lang="lt-LT" sz="1200">
              <a:cs typeface="Calibri"/>
            </a:endParaRPr>
          </a:p>
        </p:txBody>
      </p:sp>
    </p:spTree>
    <p:extLst>
      <p:ext uri="{BB962C8B-B14F-4D97-AF65-F5344CB8AC3E}">
        <p14:creationId xmlns:p14="http://schemas.microsoft.com/office/powerpoint/2010/main" val="9279137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17887"/>
            <a:ext cx="7199452"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a:xfrm>
            <a:off x="1" y="365125"/>
            <a:ext cx="11353800" cy="1325563"/>
          </a:xfrm>
        </p:spPr>
        <p:txBody>
          <a:bodyPr vert="horz" lIns="91440" tIns="45720" rIns="91440" bIns="45720" rtlCol="0" anchor="ctr">
            <a:normAutofit/>
          </a:bodyPr>
          <a:lstStyle/>
          <a:p>
            <a:r>
              <a:rPr lang="en-GB" sz="2800">
                <a:solidFill>
                  <a:schemeClr val="bg1"/>
                </a:solidFill>
                <a:latin typeface="Segoe UI Light"/>
              </a:rPr>
              <a:t>  Kodėl verta naudoti energiją iš atsinaujinančių šaltinių?</a:t>
            </a:r>
          </a:p>
        </p:txBody>
      </p:sp>
      <p:sp>
        <p:nvSpPr>
          <p:cNvPr id="3" name="Content Placeholder 2"/>
          <p:cNvSpPr>
            <a:spLocks noGrp="1"/>
          </p:cNvSpPr>
          <p:nvPr>
            <p:ph idx="1"/>
          </p:nvPr>
        </p:nvSpPr>
        <p:spPr/>
        <p:txBody>
          <a:bodyPr vert="horz" lIns="91440" tIns="45720" rIns="91440" bIns="45720" rtlCol="0" anchor="t">
            <a:normAutofit/>
          </a:bodyPr>
          <a:lstStyle/>
          <a:p>
            <a:r>
              <a:rPr lang="sv-SE" sz="2000">
                <a:latin typeface="Segoe UI Light"/>
              </a:rPr>
              <a:t>Atsinaujinantis</a:t>
            </a:r>
            <a:endParaRPr lang="lt-LT" sz="2000">
              <a:latin typeface="Segoe UI Light" panose="020B0502040204020203" pitchFamily="34" charset="0"/>
              <a:cs typeface="Segoe UI Light" panose="020B0502040204020203" pitchFamily="34" charset="0"/>
            </a:endParaRPr>
          </a:p>
          <a:p>
            <a:pPr lvl="1"/>
            <a:r>
              <a:rPr lang="sv-SE" sz="2000">
                <a:latin typeface="Segoe UI Light"/>
              </a:rPr>
              <a:t>Nesibaigia</a:t>
            </a:r>
            <a:endParaRPr lang="lt-LT" sz="2000">
              <a:latin typeface="Segoe UI Light" panose="020B0502040204020203" pitchFamily="34" charset="0"/>
              <a:cs typeface="Segoe UI Light" panose="020B0502040204020203" pitchFamily="34" charset="0"/>
            </a:endParaRPr>
          </a:p>
          <a:p>
            <a:r>
              <a:rPr lang="sv-SE" sz="2000">
                <a:latin typeface="Segoe UI Light"/>
              </a:rPr>
              <a:t>Ekologiškas</a:t>
            </a:r>
          </a:p>
          <a:p>
            <a:pPr lvl="1"/>
            <a:r>
              <a:rPr lang="sv-SE" sz="2000">
                <a:latin typeface="Segoe UI Light"/>
              </a:rPr>
              <a:t>nėra / beveik nėra išmetamų teršalų</a:t>
            </a:r>
          </a:p>
          <a:p>
            <a:r>
              <a:rPr lang="sv-SE" sz="2000">
                <a:latin typeface="Segoe UI Light"/>
              </a:rPr>
              <a:t>Anglies dioksidas – klimato kaita</a:t>
            </a:r>
          </a:p>
          <a:p>
            <a:r>
              <a:rPr lang="sv-SE" sz="2000">
                <a:latin typeface="Segoe UI Light"/>
              </a:rPr>
              <a:t>Galima gaminti regioniniu / vietiniu lygmeniu</a:t>
            </a:r>
          </a:p>
          <a:p>
            <a:pPr lvl="1"/>
            <a:r>
              <a:rPr lang="sv-SE" sz="2000">
                <a:latin typeface="Segoe UI Light"/>
              </a:rPr>
              <a:t>Mažesnė priklausomybė nuo kitų</a:t>
            </a:r>
            <a:endParaRPr lang="lt-LT" sz="2000">
              <a:latin typeface="Segoe UI Light" panose="020B0502040204020203" pitchFamily="34" charset="0"/>
              <a:cs typeface="Segoe UI Light" panose="020B0502040204020203" pitchFamily="34" charset="0"/>
            </a:endParaRPr>
          </a:p>
          <a:p>
            <a:r>
              <a:rPr lang="sv-SE" sz="2000">
                <a:latin typeface="Segoe UI Light"/>
              </a:rPr>
              <a:t>Taupumas</a:t>
            </a:r>
          </a:p>
          <a:p>
            <a:pPr lvl="1"/>
            <a:r>
              <a:rPr lang="sv-SE" sz="2000">
                <a:latin typeface="Segoe UI Light"/>
              </a:rPr>
              <a:t>Saulė ir vėjas darosi vis pigesni</a:t>
            </a:r>
            <a:r>
              <a:t/>
            </a:r>
            <a:br/>
            <a:endParaRPr lang="lt-LT" sz="2000">
              <a:latin typeface="Segoe UI Light" panose="020B0502040204020203" pitchFamily="34" charset="0"/>
              <a:cs typeface="Segoe UI Light" panose="020B0502040204020203" pitchFamily="34" charset="0"/>
            </a:endParaRPr>
          </a:p>
        </p:txBody>
      </p:sp>
      <p:sp>
        <p:nvSpPr>
          <p:cNvPr id="4" name="textruta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E9B3A90-8A55-43B7-86D9-DE954DBE536A}"/>
              </a:ext>
            </a:extLst>
          </p:cNvPr>
          <p:cNvSpPr txBox="1"/>
          <p:nvPr/>
        </p:nvSpPr>
        <p:spPr>
          <a:xfrm>
            <a:off x="8944186" y="6038609"/>
            <a:ext cx="2743200"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111111"/>
                </a:solidFill>
                <a:latin typeface="-apple-system"/>
              </a:rPr>
              <a:t>Nuotrauka: </a:t>
            </a:r>
            <a:r>
              <a:rPr lang="en-US" sz="1200">
                <a:solidFill>
                  <a:srgbClr val="999999"/>
                </a:solidFill>
                <a:latin typeface="-apple-system"/>
                <a:hlinkClick r:id="rId3"/>
              </a:rPr>
              <a:t>Robin Sommer</a:t>
            </a:r>
            <a:r>
              <a:rPr lang="en-US" sz="1200">
                <a:solidFill>
                  <a:srgbClr val="999999"/>
                </a:solidFill>
                <a:latin typeface="-apple-system"/>
                <a:hlinkClick r:id="rId4"/>
              </a:rPr>
              <a:t>, Unsplash</a:t>
            </a:r>
            <a:endParaRPr lang="lt-LT" sz="1200"/>
          </a:p>
        </p:txBody>
      </p:sp>
      <p:pic>
        <p:nvPicPr>
          <p:cNvPr id="5" name="Bildobjekt 6" descr="En bild som visar utomhus, himmel, fabrik, natt&#10;&#10;Beskrivning genererad med mycket hög exakthet">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9EB77BE-455E-4E31-B9AB-CEEB64A6B237}"/>
              </a:ext>
            </a:extLst>
          </p:cNvPr>
          <p:cNvPicPr>
            <a:picLocks noChangeAspect="1"/>
          </p:cNvPicPr>
          <p:nvPr/>
        </p:nvPicPr>
        <p:blipFill>
          <a:blip r:embed="rId5" cstate="print"/>
          <a:stretch>
            <a:fillRect/>
          </a:stretch>
        </p:blipFill>
        <p:spPr>
          <a:xfrm>
            <a:off x="8891588" y="4050699"/>
            <a:ext cx="2850356" cy="1899853"/>
          </a:xfrm>
          <a:prstGeom prst="rect">
            <a:avLst/>
          </a:prstGeom>
        </p:spPr>
      </p:pic>
      <p:pic>
        <p:nvPicPr>
          <p:cNvPr id="9" name="Bildobjekt 9" descr="En bild som visar solcell, föremål utomhus, gräs, utomhus&#10;&#10;Beskrivning genererad med mycket hög exakthet">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6AE828D-0CAE-4DCA-8E56-6EA25EF038A1}"/>
              </a:ext>
            </a:extLst>
          </p:cNvPr>
          <p:cNvPicPr>
            <a:picLocks noChangeAspect="1"/>
          </p:cNvPicPr>
          <p:nvPr/>
        </p:nvPicPr>
        <p:blipFill>
          <a:blip r:embed="rId6" cstate="print"/>
          <a:stretch>
            <a:fillRect/>
          </a:stretch>
        </p:blipFill>
        <p:spPr>
          <a:xfrm>
            <a:off x="5807870" y="1388269"/>
            <a:ext cx="4124324" cy="3093243"/>
          </a:xfrm>
          <a:prstGeom prst="rect">
            <a:avLst/>
          </a:prstGeom>
        </p:spPr>
      </p:pic>
      <p:sp>
        <p:nvSpPr>
          <p:cNvPr id="11" name="textruta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49D5F82-BF36-4EB0-9FCF-AE5D8A093641}"/>
              </a:ext>
            </a:extLst>
          </p:cNvPr>
          <p:cNvSpPr txBox="1"/>
          <p:nvPr/>
        </p:nvSpPr>
        <p:spPr>
          <a:xfrm>
            <a:off x="5954964" y="4533900"/>
            <a:ext cx="3157960"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111111"/>
                </a:solidFill>
                <a:latin typeface="-apple-system"/>
              </a:rPr>
              <a:t>Nuotrauka: </a:t>
            </a:r>
            <a:r>
              <a:rPr lang="en-US" sz="1200">
                <a:solidFill>
                  <a:srgbClr val="999999"/>
                </a:solidFill>
                <a:latin typeface="-apple-system"/>
                <a:hlinkClick r:id="rId7"/>
              </a:rPr>
              <a:t>Mariana Proença</a:t>
            </a:r>
            <a:r>
              <a:rPr lang="en-US" sz="1200">
                <a:solidFill>
                  <a:srgbClr val="111111"/>
                </a:solidFill>
                <a:latin typeface="-apple-system"/>
              </a:rPr>
              <a:t>, </a:t>
            </a:r>
            <a:r>
              <a:rPr lang="en-US" sz="1200">
                <a:solidFill>
                  <a:srgbClr val="999999"/>
                </a:solidFill>
                <a:latin typeface="-apple-system"/>
                <a:hlinkClick r:id="rId4"/>
              </a:rPr>
              <a:t>Unsplash</a:t>
            </a:r>
            <a:endParaRPr lang="lt-LT" sz="1200"/>
          </a:p>
        </p:txBody>
      </p:sp>
    </p:spTree>
    <p:extLst>
      <p:ext uri="{BB962C8B-B14F-4D97-AF65-F5344CB8AC3E}">
        <p14:creationId xmlns:p14="http://schemas.microsoft.com/office/powerpoint/2010/main" val="9049133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7708" y="802357"/>
            <a:ext cx="761238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p:txBody>
          <a:bodyPr vert="horz" lIns="91440" tIns="45720" rIns="91440" bIns="45720" rtlCol="0" anchor="ctr">
            <a:normAutofit/>
          </a:bodyPr>
          <a:lstStyle/>
          <a:p>
            <a:r>
              <a:rPr lang="en-GB" sz="2800">
                <a:solidFill>
                  <a:schemeClr val="bg1"/>
                </a:solidFill>
                <a:latin typeface="Segoe UI Light" panose="020B0502040204020203" pitchFamily="34" charset="0"/>
              </a:rPr>
              <a:t>Saulė</a:t>
            </a:r>
          </a:p>
        </p:txBody>
      </p:sp>
      <p:sp>
        <p:nvSpPr>
          <p:cNvPr id="3" name="Content Placeholder 2"/>
          <p:cNvSpPr>
            <a:spLocks noGrp="1"/>
          </p:cNvSpPr>
          <p:nvPr>
            <p:ph idx="1"/>
          </p:nvPr>
        </p:nvSpPr>
        <p:spPr>
          <a:xfrm>
            <a:off x="838201" y="1825625"/>
            <a:ext cx="3400168" cy="4351338"/>
          </a:xfrm>
        </p:spPr>
        <p:txBody>
          <a:bodyPr vert="horz" lIns="91440" tIns="45720" rIns="91440" bIns="45720" rtlCol="0" anchor="t">
            <a:normAutofit/>
          </a:bodyPr>
          <a:lstStyle/>
          <a:p>
            <a:r>
              <a:rPr lang="sv-SE" sz="2000" dirty="0">
                <a:latin typeface="Segoe UI Light"/>
              </a:rPr>
              <a:t>Visų atsinaujinančiųjų energijos išteklių </a:t>
            </a:r>
            <a:r>
              <a:rPr lang="sv-SE" sz="2000" dirty="0" smtClean="0">
                <a:latin typeface="Segoe UI Light"/>
              </a:rPr>
              <a:t>kilmė</a:t>
            </a:r>
            <a:r>
              <a:rPr lang="pl-PL" sz="2000" dirty="0" smtClean="0">
                <a:latin typeface="Segoe UI Light"/>
              </a:rPr>
              <a:t> </a:t>
            </a:r>
            <a:r>
              <a:rPr lang="sv-SE" sz="2000" dirty="0" smtClean="0">
                <a:latin typeface="Segoe UI Light"/>
              </a:rPr>
              <a:t>energija</a:t>
            </a:r>
            <a:endParaRPr lang="lt-LT" dirty="0">
              <a:cs typeface="Calibri" panose="020F0502020204030204"/>
            </a:endParaRPr>
          </a:p>
          <a:p>
            <a:r>
              <a:rPr lang="sv-SE" sz="2000" dirty="0">
                <a:latin typeface="Segoe UI Light"/>
              </a:rPr>
              <a:t>Trunka 5 milijardus metų</a:t>
            </a:r>
          </a:p>
        </p:txBody>
      </p:sp>
      <p:pic>
        <p:nvPicPr>
          <p:cNvPr id="4" name="Bildobjekt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A46AB83-31BC-44A2-BDFA-190F1454AE34}"/>
              </a:ext>
            </a:extLst>
          </p:cNvPr>
          <p:cNvPicPr>
            <a:picLocks noChangeAspect="1"/>
          </p:cNvPicPr>
          <p:nvPr/>
        </p:nvPicPr>
        <p:blipFill>
          <a:blip r:embed="rId3" cstate="print"/>
          <a:stretch>
            <a:fillRect/>
          </a:stretch>
        </p:blipFill>
        <p:spPr>
          <a:xfrm>
            <a:off x="4238368" y="1425548"/>
            <a:ext cx="7953632" cy="5325918"/>
          </a:xfrm>
          <a:prstGeom prst="rect">
            <a:avLst/>
          </a:prstGeom>
        </p:spPr>
      </p:pic>
      <p:sp>
        <p:nvSpPr>
          <p:cNvPr id="5" name="Rektangel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6523B44-D133-4856-8E4E-8631CFB4BF22}"/>
              </a:ext>
            </a:extLst>
          </p:cNvPr>
          <p:cNvSpPr/>
          <p:nvPr/>
        </p:nvSpPr>
        <p:spPr>
          <a:xfrm>
            <a:off x="203030" y="6176963"/>
            <a:ext cx="3919151" cy="523220"/>
          </a:xfrm>
          <a:prstGeom prst="rect">
            <a:avLst/>
          </a:prstGeom>
        </p:spPr>
        <p:txBody>
          <a:bodyPr wrap="square" anchor="t">
            <a:spAutoFit/>
          </a:bodyPr>
          <a:lstStyle/>
          <a:p>
            <a:r>
              <a:rPr lang="sv-SE" sz="1400">
                <a:solidFill>
                  <a:srgbClr val="000000"/>
                </a:solidFill>
                <a:latin typeface="Arial"/>
              </a:rPr>
              <a:t>Šaltinis: </a:t>
            </a:r>
            <a:r>
              <a:rPr dirty="0" smtClean="0"/>
              <a:t>Perez, Pagrindinis žvilgsnis į energijos tiekimo šaltinius planetoje.</a:t>
            </a:r>
            <a:r>
              <a:rPr lang="sv-SE" sz="1400">
                <a:solidFill>
                  <a:srgbClr val="000000"/>
                </a:solidFill>
                <a:latin typeface="Arial"/>
              </a:rPr>
              <a:t> </a:t>
            </a:r>
            <a:endParaRPr lang="lt-LT" sz="1400"/>
          </a:p>
        </p:txBody>
      </p:sp>
    </p:spTree>
    <p:extLst>
      <p:ext uri="{BB962C8B-B14F-4D97-AF65-F5344CB8AC3E}">
        <p14:creationId xmlns:p14="http://schemas.microsoft.com/office/powerpoint/2010/main" val="10927347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17887"/>
            <a:ext cx="7199452"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a:xfrm>
            <a:off x="1" y="365125"/>
            <a:ext cx="11353800" cy="1325563"/>
          </a:xfrm>
        </p:spPr>
        <p:txBody>
          <a:bodyPr vert="horz" lIns="91440" tIns="45720" rIns="91440" bIns="45720" rtlCol="0" anchor="ctr">
            <a:normAutofit/>
          </a:bodyPr>
          <a:lstStyle/>
          <a:p>
            <a:r>
              <a:rPr lang="en-GB" sz="2800">
                <a:solidFill>
                  <a:schemeClr val="bg1"/>
                </a:solidFill>
                <a:latin typeface="Segoe UI Light"/>
              </a:rPr>
              <a:t>  Energijos gamyba iš AEI</a:t>
            </a:r>
          </a:p>
        </p:txBody>
      </p:sp>
      <p:sp>
        <p:nvSpPr>
          <p:cNvPr id="3" name="Content Placeholder 2"/>
          <p:cNvSpPr>
            <a:spLocks noGrp="1"/>
          </p:cNvSpPr>
          <p:nvPr>
            <p:ph idx="1"/>
          </p:nvPr>
        </p:nvSpPr>
        <p:spPr/>
        <p:txBody>
          <a:bodyPr vert="horz" lIns="91440" tIns="45720" rIns="91440" bIns="45720" rtlCol="0" anchor="t">
            <a:normAutofit/>
          </a:bodyPr>
          <a:lstStyle/>
          <a:p>
            <a:r>
              <a:rPr lang="en-GB" sz="2000">
                <a:latin typeface="Segoe UI Light"/>
              </a:rPr>
              <a:t>Vėjo energija</a:t>
            </a:r>
            <a:endParaRPr lang="lt-LT" sz="2000">
              <a:latin typeface="Segoe UI Light" panose="020B0502040204020203" pitchFamily="34" charset="0"/>
              <a:cs typeface="Segoe UI Light" panose="020B0502040204020203" pitchFamily="34" charset="0"/>
            </a:endParaRPr>
          </a:p>
          <a:p>
            <a:r>
              <a:rPr lang="en-GB" sz="2000">
                <a:latin typeface="Segoe UI Light"/>
              </a:rPr>
              <a:t>Saulės energija</a:t>
            </a:r>
            <a:endParaRPr lang="lt-LT" sz="2000">
              <a:latin typeface="Segoe UI Light" panose="020B0502040204020203" pitchFamily="34" charset="0"/>
              <a:cs typeface="Segoe UI Light" panose="020B0502040204020203" pitchFamily="34" charset="0"/>
            </a:endParaRPr>
          </a:p>
          <a:p>
            <a:r>
              <a:rPr lang="en-GB" sz="2000">
                <a:latin typeface="Segoe UI Light"/>
              </a:rPr>
              <a:t>Hidroenergija</a:t>
            </a:r>
            <a:endParaRPr lang="lt-LT" sz="2000">
              <a:latin typeface="Segoe UI Light" panose="020B0502040204020203" pitchFamily="34" charset="0"/>
              <a:cs typeface="Segoe UI Light" panose="020B0502040204020203" pitchFamily="34" charset="0"/>
            </a:endParaRPr>
          </a:p>
          <a:p>
            <a:pPr lvl="1"/>
            <a:r>
              <a:rPr lang="en-GB" sz="2000">
                <a:latin typeface="Segoe UI Light"/>
              </a:rPr>
              <a:t>Bangų / atoslūgių galia</a:t>
            </a:r>
            <a:endParaRPr lang="lt-LT" sz="2000">
              <a:latin typeface="Segoe UI Light" panose="020B0502040204020203" pitchFamily="34" charset="0"/>
              <a:cs typeface="Segoe UI Light" panose="020B0502040204020203" pitchFamily="34" charset="0"/>
            </a:endParaRPr>
          </a:p>
          <a:p>
            <a:r>
              <a:rPr lang="en-GB" sz="2000">
                <a:latin typeface="Segoe UI Light"/>
              </a:rPr>
              <a:t>Bioenergija</a:t>
            </a:r>
            <a:endParaRPr lang="lt-LT" sz="2000">
              <a:latin typeface="Segoe UI Light" panose="020B0502040204020203" pitchFamily="34" charset="0"/>
              <a:cs typeface="Segoe UI Light" panose="020B0502040204020203" pitchFamily="34" charset="0"/>
            </a:endParaRPr>
          </a:p>
          <a:p>
            <a:r>
              <a:rPr lang="en-GB" sz="2000">
                <a:latin typeface="Segoe UI Light"/>
              </a:rPr>
              <a:t>Geotermine energija</a:t>
            </a:r>
            <a:endParaRPr lang="lt-LT" sz="2000">
              <a:latin typeface="Segoe UI Light" panose="020B0502040204020203" pitchFamily="34" charset="0"/>
              <a:cs typeface="Segoe UI Light" panose="020B0502040204020203" pitchFamily="34" charset="0"/>
            </a:endParaRPr>
          </a:p>
          <a:p>
            <a:r>
              <a:rPr lang="sv-SE" sz="2000">
                <a:latin typeface="Segoe UI Light"/>
              </a:rPr>
              <a:t>Hidroterminė energija</a:t>
            </a:r>
          </a:p>
          <a:p>
            <a:r>
              <a:rPr lang="sv-SE" sz="2000">
                <a:latin typeface="Segoe UI Light" panose="020B0502040204020203" pitchFamily="34" charset="0"/>
              </a:rPr>
              <a:t>Biodujos</a:t>
            </a:r>
            <a:endParaRPr lang="lt-LT" sz="2000">
              <a:latin typeface="Segoe UI Light" panose="020B0502040204020203" pitchFamily="34" charset="0"/>
              <a:cs typeface="Segoe UI Light" panose="020B0502040204020203" pitchFamily="34" charset="0"/>
            </a:endParaRPr>
          </a:p>
          <a:p>
            <a:r>
              <a:rPr lang="en-GB" sz="2000">
                <a:latin typeface="Segoe UI Light"/>
              </a:rPr>
              <a:t>Durpės </a:t>
            </a:r>
            <a:endParaRPr lang="lt-LT" sz="2000">
              <a:latin typeface="Segoe UI Light" panose="020B0502040204020203" pitchFamily="34" charset="0"/>
              <a:cs typeface="Segoe UI Light" panose="020B0502040204020203" pitchFamily="34" charset="0"/>
            </a:endParaRPr>
          </a:p>
        </p:txBody>
      </p:sp>
      <p:sp>
        <p:nvSpPr>
          <p:cNvPr id="5" name="textruta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5E05FE0-B26C-4EC7-AEFC-C1D37D413F41}"/>
              </a:ext>
            </a:extLst>
          </p:cNvPr>
          <p:cNvSpPr txBox="1"/>
          <p:nvPr/>
        </p:nvSpPr>
        <p:spPr>
          <a:xfrm>
            <a:off x="6174885" y="5815914"/>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err="1">
                <a:solidFill>
                  <a:srgbClr val="111111"/>
                </a:solidFill>
                <a:latin typeface="-apple-system"/>
              </a:rPr>
              <a:t>Nuotrauka</a:t>
            </a:r>
            <a:r>
              <a:rPr lang="en-US" sz="1200" dirty="0">
                <a:solidFill>
                  <a:srgbClr val="111111"/>
                </a:solidFill>
                <a:latin typeface="-apple-system"/>
              </a:rPr>
              <a:t>: </a:t>
            </a:r>
            <a:r>
              <a:rPr lang="en-US" sz="1200" dirty="0" err="1">
                <a:solidFill>
                  <a:srgbClr val="999999"/>
                </a:solidFill>
                <a:latin typeface="-apple-system"/>
                <a:hlinkClick r:id="rId3"/>
              </a:rPr>
              <a:t>Zbynek</a:t>
            </a:r>
            <a:r>
              <a:rPr lang="en-US" sz="1200" dirty="0">
                <a:solidFill>
                  <a:srgbClr val="999999"/>
                </a:solidFill>
                <a:latin typeface="-apple-system"/>
                <a:hlinkClick r:id="rId3"/>
              </a:rPr>
              <a:t> </a:t>
            </a:r>
            <a:r>
              <a:rPr lang="en-US" sz="1200" dirty="0" err="1">
                <a:solidFill>
                  <a:srgbClr val="999999"/>
                </a:solidFill>
                <a:latin typeface="-apple-system"/>
                <a:hlinkClick r:id="rId3"/>
              </a:rPr>
              <a:t>Burival</a:t>
            </a:r>
            <a:r>
              <a:rPr lang="en-US" sz="1200" dirty="0">
                <a:solidFill>
                  <a:srgbClr val="111111"/>
                </a:solidFill>
                <a:latin typeface="-apple-system"/>
              </a:rPr>
              <a:t>, </a:t>
            </a:r>
            <a:r>
              <a:rPr lang="en-US" sz="1200" dirty="0" err="1">
                <a:solidFill>
                  <a:srgbClr val="999999"/>
                </a:solidFill>
                <a:latin typeface="-apple-system"/>
                <a:hlinkClick r:id="rId4"/>
              </a:rPr>
              <a:t>Unsplash</a:t>
            </a:r>
            <a:endParaRPr lang="lt-LT" sz="1200" dirty="0"/>
          </a:p>
        </p:txBody>
      </p:sp>
      <p:pic>
        <p:nvPicPr>
          <p:cNvPr id="10" name="Bildobjekt 10" descr="En bild som visar himmel, föremål utomhus, gräs, väderkvarn&#10;&#10;Beskrivning genererad med mycket hög exakthet">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66FFAC4-AA29-48CC-B423-998DD3CDFD18}"/>
              </a:ext>
            </a:extLst>
          </p:cNvPr>
          <p:cNvPicPr>
            <a:picLocks noChangeAspect="1"/>
          </p:cNvPicPr>
          <p:nvPr/>
        </p:nvPicPr>
        <p:blipFill>
          <a:blip r:embed="rId5" cstate="print"/>
          <a:stretch>
            <a:fillRect/>
          </a:stretch>
        </p:blipFill>
        <p:spPr>
          <a:xfrm>
            <a:off x="6020427" y="1829883"/>
            <a:ext cx="5863278" cy="3896626"/>
          </a:xfrm>
          <a:prstGeom prst="rect">
            <a:avLst/>
          </a:prstGeom>
        </p:spPr>
      </p:pic>
    </p:spTree>
    <p:extLst>
      <p:ext uri="{BB962C8B-B14F-4D97-AF65-F5344CB8AC3E}">
        <p14:creationId xmlns:p14="http://schemas.microsoft.com/office/powerpoint/2010/main" val="13867740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a:xfrm>
            <a:off x="838200" y="325120"/>
            <a:ext cx="10515600" cy="1325563"/>
          </a:xfrm>
        </p:spPr>
        <p:txBody>
          <a:bodyPr vert="horz" lIns="91440" tIns="45720" rIns="91440" bIns="45720" rtlCol="0" anchor="ctr">
            <a:normAutofit/>
          </a:bodyPr>
          <a:lstStyle/>
          <a:p>
            <a:r>
              <a:rPr lang="en-GB" sz="2800">
                <a:solidFill>
                  <a:schemeClr val="bg1"/>
                </a:solidFill>
                <a:latin typeface="Segoe UI Light" panose="020B0502040204020203" pitchFamily="34" charset="0"/>
              </a:rPr>
              <a:t>Elektros kaina – Švedija 1996-2017 m.</a:t>
            </a:r>
          </a:p>
        </p:txBody>
      </p:sp>
      <p:pic>
        <p:nvPicPr>
          <p:cNvPr id="1026" name="Picture 2" descr="Bildresultat fÃ¶r sveriges elprise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3C34E29-D46B-4019-98BB-B04F432334B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1924" y="1365229"/>
            <a:ext cx="9764927" cy="5492772"/>
          </a:xfrm>
          <a:prstGeom prst="rect">
            <a:avLst/>
          </a:prstGeom>
          <a:noFill/>
          <a:extLst>
            <a:ext uri="{909E8E84-426E-40DD-AFC4-6F175D3DCCD1}">
              <a14:hiddenFill xmlns:a14="http://schemas.microsoft.com/office/drawing/2010/main">
                <a:solidFill>
                  <a:srgbClr val="FFFFFF"/>
                </a:solidFill>
              </a14:hiddenFill>
            </a:ext>
          </a:extLst>
        </p:spPr>
      </p:pic>
      <p:sp>
        <p:nvSpPr>
          <p:cNvPr id="11" name="textruta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33E16D9-94E5-4A63-B2C3-62A1366AF519}"/>
              </a:ext>
            </a:extLst>
          </p:cNvPr>
          <p:cNvSpPr txBox="1"/>
          <p:nvPr/>
        </p:nvSpPr>
        <p:spPr>
          <a:xfrm>
            <a:off x="117550" y="1546025"/>
            <a:ext cx="1785391" cy="923330"/>
          </a:xfrm>
          <a:prstGeom prst="rect">
            <a:avLst/>
          </a:prstGeom>
          <a:noFill/>
          <a:ln>
            <a:solidFill>
              <a:schemeClr val="tx1">
                <a:lumMod val="65000"/>
                <a:lumOff val="35000"/>
              </a:schemeClr>
            </a:solidFill>
          </a:ln>
        </p:spPr>
        <p:txBody>
          <a:bodyPr wrap="square" rtlCol="0" anchor="t">
            <a:spAutoFit/>
          </a:bodyPr>
          <a:lstStyle/>
          <a:p>
            <a:r>
              <a:rPr lang="sv-SE" i="1" dirty="0"/>
              <a:t>Šaltinis: „Spotpris Energiföretagen Sverige“.</a:t>
            </a:r>
          </a:p>
        </p:txBody>
      </p:sp>
    </p:spTree>
    <p:extLst>
      <p:ext uri="{BB962C8B-B14F-4D97-AF65-F5344CB8AC3E}">
        <p14:creationId xmlns:p14="http://schemas.microsoft.com/office/powerpoint/2010/main" val="5527443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p:txBody>
          <a:bodyPr vert="horz" lIns="91440" tIns="45720" rIns="91440" bIns="45720" rtlCol="0" anchor="ctr">
            <a:normAutofit/>
          </a:bodyPr>
          <a:lstStyle/>
          <a:p>
            <a:r>
              <a:rPr lang="en-GB" sz="2800">
                <a:solidFill>
                  <a:schemeClr val="bg1"/>
                </a:solidFill>
                <a:latin typeface="Segoe UI Light"/>
              </a:rPr>
              <a:t>Centralizuoto šildymo sistemos</a:t>
            </a:r>
            <a:endParaRPr lang="lt-LT" sz="2800">
              <a:solidFill>
                <a:schemeClr val="bg1"/>
              </a:solidFill>
              <a:latin typeface="Segoe UI Light" panose="020B0502040204020203" pitchFamily="34" charset="0"/>
              <a:cs typeface="Segoe UI Light" panose="020B0502040204020203" pitchFamily="34" charset="0"/>
            </a:endParaRPr>
          </a:p>
        </p:txBody>
      </p:sp>
      <p:sp>
        <p:nvSpPr>
          <p:cNvPr id="3" name="Content Placeholder 2"/>
          <p:cNvSpPr>
            <a:spLocks noGrp="1"/>
          </p:cNvSpPr>
          <p:nvPr>
            <p:ph idx="1"/>
          </p:nvPr>
        </p:nvSpPr>
        <p:spPr>
          <a:xfrm>
            <a:off x="838200" y="1825625"/>
            <a:ext cx="6225539" cy="4351338"/>
          </a:xfrm>
        </p:spPr>
        <p:txBody>
          <a:bodyPr vert="horz" lIns="91440" tIns="45720" rIns="91440" bIns="45720" rtlCol="0" anchor="t">
            <a:normAutofit/>
          </a:bodyPr>
          <a:lstStyle/>
          <a:p>
            <a:r>
              <a:rPr lang="en-GB" sz="2000" dirty="0" err="1">
                <a:latin typeface="Segoe UI Light"/>
              </a:rPr>
              <a:t>Tokios</a:t>
            </a:r>
            <a:r>
              <a:rPr lang="en-GB" sz="2000" dirty="0">
                <a:latin typeface="Segoe UI Light"/>
              </a:rPr>
              <a:t> </a:t>
            </a:r>
            <a:r>
              <a:rPr lang="en-GB" sz="2000" dirty="0" err="1">
                <a:latin typeface="Segoe UI Light"/>
              </a:rPr>
              <a:t>sistemos</a:t>
            </a:r>
            <a:r>
              <a:rPr lang="en-GB" sz="2000" dirty="0">
                <a:latin typeface="Segoe UI Light"/>
              </a:rPr>
              <a:t> </a:t>
            </a:r>
            <a:r>
              <a:rPr lang="en-GB" sz="2000" dirty="0" err="1">
                <a:latin typeface="Segoe UI Light"/>
              </a:rPr>
              <a:t>montuojamos</a:t>
            </a:r>
            <a:r>
              <a:rPr lang="en-GB" sz="2000" dirty="0">
                <a:latin typeface="Segoe UI Light"/>
              </a:rPr>
              <a:t> ne </a:t>
            </a:r>
            <a:r>
              <a:rPr lang="en-GB" sz="2000" dirty="0" err="1">
                <a:latin typeface="Segoe UI Light"/>
              </a:rPr>
              <a:t>tik</a:t>
            </a:r>
            <a:r>
              <a:rPr lang="en-GB" sz="2000" dirty="0">
                <a:latin typeface="Segoe UI Light"/>
              </a:rPr>
              <a:t> </a:t>
            </a:r>
            <a:r>
              <a:rPr lang="en-GB" sz="2000" dirty="0" err="1">
                <a:latin typeface="Segoe UI Light"/>
              </a:rPr>
              <a:t>didesniuose</a:t>
            </a:r>
            <a:r>
              <a:rPr lang="en-GB" sz="2000" dirty="0">
                <a:latin typeface="Segoe UI Light"/>
              </a:rPr>
              <a:t> </a:t>
            </a:r>
            <a:r>
              <a:rPr lang="en-GB" sz="2000" dirty="0" err="1">
                <a:latin typeface="Segoe UI Light"/>
              </a:rPr>
              <a:t>miestuose</a:t>
            </a:r>
            <a:r>
              <a:rPr lang="en-GB" sz="2000" dirty="0">
                <a:latin typeface="Segoe UI Light"/>
              </a:rPr>
              <a:t>, bet </a:t>
            </a:r>
            <a:r>
              <a:rPr lang="en-GB" sz="2000" dirty="0" err="1">
                <a:latin typeface="Segoe UI Light"/>
              </a:rPr>
              <a:t>ir</a:t>
            </a:r>
            <a:r>
              <a:rPr lang="en-GB" sz="2000" dirty="0">
                <a:latin typeface="Segoe UI Light"/>
              </a:rPr>
              <a:t> </a:t>
            </a:r>
            <a:r>
              <a:rPr lang="en-GB" sz="2000" dirty="0" err="1">
                <a:latin typeface="Segoe UI Light"/>
              </a:rPr>
              <a:t>mažesniuose</a:t>
            </a:r>
            <a:r>
              <a:rPr lang="en-GB" sz="2000" dirty="0">
                <a:latin typeface="Segoe UI Light"/>
              </a:rPr>
              <a:t> </a:t>
            </a:r>
            <a:r>
              <a:rPr lang="en-GB" sz="2000" dirty="0" err="1">
                <a:latin typeface="Segoe UI Light"/>
              </a:rPr>
              <a:t>miestų</a:t>
            </a:r>
            <a:r>
              <a:rPr lang="en-GB" sz="2000" dirty="0">
                <a:latin typeface="Segoe UI Light"/>
              </a:rPr>
              <a:t> </a:t>
            </a:r>
            <a:r>
              <a:rPr lang="en-GB" sz="2000" dirty="0" err="1">
                <a:latin typeface="Segoe UI Light"/>
              </a:rPr>
              <a:t>rajonuose</a:t>
            </a:r>
            <a:r>
              <a:rPr lang="en-GB" sz="2000" dirty="0">
                <a:latin typeface="Segoe UI Light"/>
              </a:rPr>
              <a:t> (</a:t>
            </a:r>
            <a:r>
              <a:rPr lang="en-GB" sz="2000" dirty="0" err="1">
                <a:latin typeface="Segoe UI Light"/>
              </a:rPr>
              <a:t>vietinis</a:t>
            </a:r>
            <a:r>
              <a:rPr lang="en-GB" sz="2000" dirty="0">
                <a:latin typeface="Segoe UI Light"/>
              </a:rPr>
              <a:t> </a:t>
            </a:r>
            <a:r>
              <a:rPr lang="en-GB" sz="2000" dirty="0" err="1">
                <a:latin typeface="Segoe UI Light"/>
              </a:rPr>
              <a:t>šildymas</a:t>
            </a:r>
            <a:r>
              <a:rPr lang="en-GB" sz="2000" dirty="0">
                <a:latin typeface="Segoe UI Light"/>
              </a:rPr>
              <a:t>)</a:t>
            </a:r>
            <a:endParaRPr lang="lt-LT" sz="2000" dirty="0">
              <a:latin typeface="Segoe UI Light"/>
              <a:cs typeface="Segoe UI Light"/>
            </a:endParaRPr>
          </a:p>
          <a:p>
            <a:r>
              <a:rPr lang="en-GB" sz="2000" dirty="0">
                <a:latin typeface="Segoe UI Light"/>
              </a:rPr>
              <a:t>Jos </a:t>
            </a:r>
            <a:r>
              <a:rPr lang="en-GB" sz="2000" dirty="0" err="1">
                <a:latin typeface="Segoe UI Light"/>
              </a:rPr>
              <a:t>tiekia</a:t>
            </a:r>
            <a:r>
              <a:rPr lang="en-GB" sz="2000" dirty="0">
                <a:latin typeface="Segoe UI Light"/>
              </a:rPr>
              <a:t> </a:t>
            </a:r>
            <a:r>
              <a:rPr lang="en-GB" sz="2000" dirty="0" err="1">
                <a:latin typeface="Segoe UI Light"/>
              </a:rPr>
              <a:t>karštą</a:t>
            </a:r>
            <a:r>
              <a:rPr lang="en-GB" sz="2000" dirty="0">
                <a:latin typeface="Segoe UI Light"/>
              </a:rPr>
              <a:t> </a:t>
            </a:r>
            <a:r>
              <a:rPr lang="en-GB" sz="2000" dirty="0" err="1">
                <a:latin typeface="Segoe UI Light"/>
              </a:rPr>
              <a:t>vandenį</a:t>
            </a:r>
            <a:r>
              <a:rPr lang="en-GB" sz="2000" dirty="0">
                <a:latin typeface="Segoe UI Light"/>
              </a:rPr>
              <a:t> </a:t>
            </a:r>
            <a:r>
              <a:rPr lang="en-GB" sz="2000" dirty="0" err="1">
                <a:latin typeface="Segoe UI Light"/>
              </a:rPr>
              <a:t>šimtams</a:t>
            </a:r>
            <a:r>
              <a:rPr lang="en-GB" sz="2000" dirty="0">
                <a:latin typeface="Segoe UI Light"/>
              </a:rPr>
              <a:t> </a:t>
            </a:r>
            <a:r>
              <a:rPr lang="en-GB" sz="2000" dirty="0" err="1">
                <a:latin typeface="Segoe UI Light"/>
              </a:rPr>
              <a:t>namų</a:t>
            </a:r>
            <a:r>
              <a:rPr lang="en-GB" sz="2000" dirty="0">
                <a:latin typeface="Segoe UI Light"/>
              </a:rPr>
              <a:t> per </a:t>
            </a:r>
            <a:r>
              <a:rPr lang="en-GB" sz="2000" dirty="0" err="1">
                <a:latin typeface="Segoe UI Light"/>
              </a:rPr>
              <a:t>labai</a:t>
            </a:r>
            <a:r>
              <a:rPr lang="en-GB" sz="2000" dirty="0">
                <a:latin typeface="Segoe UI Light"/>
              </a:rPr>
              <a:t> </a:t>
            </a:r>
            <a:r>
              <a:rPr lang="en-GB" sz="2000" dirty="0" err="1">
                <a:latin typeface="Segoe UI Light"/>
              </a:rPr>
              <a:t>ilgą</a:t>
            </a:r>
            <a:r>
              <a:rPr lang="en-GB" sz="2000" dirty="0">
                <a:latin typeface="Segoe UI Light"/>
              </a:rPr>
              <a:t> </a:t>
            </a:r>
            <a:r>
              <a:rPr lang="en-GB" sz="2000" dirty="0" err="1">
                <a:latin typeface="Segoe UI Light"/>
              </a:rPr>
              <a:t>vamzdyną</a:t>
            </a:r>
            <a:endParaRPr lang="en-GB" sz="2000" dirty="0">
              <a:latin typeface="Segoe UI Light"/>
            </a:endParaRPr>
          </a:p>
          <a:p>
            <a:r>
              <a:rPr lang="en-GB" sz="2000" dirty="0">
                <a:latin typeface="Segoe UI Light"/>
              </a:rPr>
              <a:t>Tai </a:t>
            </a:r>
            <a:r>
              <a:rPr lang="en-GB" sz="2000" dirty="0" err="1">
                <a:latin typeface="Segoe UI Light"/>
              </a:rPr>
              <a:t>leidžia</a:t>
            </a:r>
            <a:r>
              <a:rPr lang="en-GB" sz="2000" dirty="0">
                <a:latin typeface="Segoe UI Light"/>
              </a:rPr>
              <a:t> </a:t>
            </a:r>
            <a:r>
              <a:rPr lang="en-GB" sz="2000" dirty="0" err="1">
                <a:latin typeface="Segoe UI Light"/>
              </a:rPr>
              <a:t>sutelkti</a:t>
            </a:r>
            <a:r>
              <a:rPr lang="en-GB" sz="2000" dirty="0">
                <a:latin typeface="Segoe UI Light"/>
              </a:rPr>
              <a:t> </a:t>
            </a:r>
            <a:r>
              <a:rPr lang="en-GB" sz="2000" dirty="0" err="1">
                <a:latin typeface="Segoe UI Light"/>
              </a:rPr>
              <a:t>aplinkos</a:t>
            </a:r>
            <a:r>
              <a:rPr lang="en-GB" sz="2000" dirty="0">
                <a:latin typeface="Segoe UI Light"/>
              </a:rPr>
              <a:t> </a:t>
            </a:r>
            <a:r>
              <a:rPr lang="en-GB" sz="2000" dirty="0" err="1">
                <a:latin typeface="Segoe UI Light"/>
              </a:rPr>
              <a:t>taršos</a:t>
            </a:r>
            <a:r>
              <a:rPr lang="en-GB" sz="2000" dirty="0">
                <a:latin typeface="Segoe UI Light"/>
              </a:rPr>
              <a:t> </a:t>
            </a:r>
            <a:r>
              <a:rPr lang="en-GB" sz="2000" dirty="0" err="1">
                <a:latin typeface="Segoe UI Light"/>
              </a:rPr>
              <a:t>šaltinius</a:t>
            </a:r>
            <a:r>
              <a:rPr lang="en-GB" sz="2000" dirty="0">
                <a:latin typeface="Segoe UI Light"/>
              </a:rPr>
              <a:t> </a:t>
            </a:r>
            <a:r>
              <a:rPr lang="en-GB" sz="2000" dirty="0" err="1">
                <a:latin typeface="Segoe UI Light"/>
              </a:rPr>
              <a:t>vienoje</a:t>
            </a:r>
            <a:r>
              <a:rPr lang="en-GB" sz="2000" dirty="0">
                <a:latin typeface="Segoe UI Light"/>
              </a:rPr>
              <a:t> </a:t>
            </a:r>
            <a:r>
              <a:rPr lang="en-GB" sz="2000" dirty="0" err="1">
                <a:latin typeface="Segoe UI Light"/>
              </a:rPr>
              <a:t>ar</a:t>
            </a:r>
            <a:r>
              <a:rPr lang="en-GB" sz="2000" dirty="0">
                <a:latin typeface="Segoe UI Light"/>
              </a:rPr>
              <a:t> </a:t>
            </a:r>
            <a:r>
              <a:rPr lang="en-GB" sz="2000" dirty="0" err="1">
                <a:latin typeface="Segoe UI Light"/>
              </a:rPr>
              <a:t>keliose</a:t>
            </a:r>
            <a:r>
              <a:rPr lang="en-GB" sz="2000" dirty="0">
                <a:latin typeface="Segoe UI Light"/>
              </a:rPr>
              <a:t> </a:t>
            </a:r>
            <a:r>
              <a:rPr lang="en-GB" sz="2000" dirty="0" err="1">
                <a:latin typeface="Segoe UI Light"/>
              </a:rPr>
              <a:t>vietose</a:t>
            </a:r>
            <a:endParaRPr lang="lt-LT" sz="2000" dirty="0">
              <a:latin typeface="Segoe UI Light" panose="020B0502040204020203" pitchFamily="34" charset="0"/>
              <a:cs typeface="Segoe UI Light" panose="020B0502040204020203" pitchFamily="34" charset="0"/>
            </a:endParaRPr>
          </a:p>
          <a:p>
            <a:r>
              <a:rPr sz="2000" dirty="0" smtClean="0">
                <a:latin typeface="Segoe UI Light" panose="020B0502040204020203" pitchFamily="34" charset="0"/>
                <a:cs typeface="Segoe UI Light" panose="020B0502040204020203" pitchFamily="34" charset="0"/>
              </a:rPr>
              <a:t>Švedijoje daugiausia naudojamas biokuras (ir atliekos), tačiau kitose šalyse didžioji dalis naudojamo kuro yra iškastinis (anglis, nafta ir dujos).</a:t>
            </a:r>
            <a:endParaRPr lang="lt-LT" sz="2000" dirty="0">
              <a:latin typeface="Segoe UI Light" panose="020B0502040204020203" pitchFamily="34" charset="0"/>
              <a:cs typeface="Segoe UI Light" panose="020B0502040204020203" pitchFamily="34" charset="0"/>
            </a:endParaRPr>
          </a:p>
        </p:txBody>
      </p:sp>
      <p:sp>
        <p:nvSpPr>
          <p:cNvPr id="4" name="textruta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357B8BF-778D-4316-B7DA-F26594C64C4E}"/>
              </a:ext>
            </a:extLst>
          </p:cNvPr>
          <p:cNvSpPr txBox="1"/>
          <p:nvPr/>
        </p:nvSpPr>
        <p:spPr>
          <a:xfrm>
            <a:off x="8746603" y="5698603"/>
            <a:ext cx="304221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err="1">
                <a:solidFill>
                  <a:srgbClr val="111111"/>
                </a:solidFill>
                <a:latin typeface="-apple-system"/>
              </a:rPr>
              <a:t>Nuotrauka</a:t>
            </a:r>
            <a:r>
              <a:rPr lang="en-US" sz="1200" dirty="0" smtClean="0">
                <a:solidFill>
                  <a:srgbClr val="111111"/>
                </a:solidFill>
                <a:latin typeface="-apple-system"/>
              </a:rPr>
              <a:t>:</a:t>
            </a:r>
            <a:r>
              <a:rPr lang="en-US" sz="1200" dirty="0">
                <a:solidFill>
                  <a:srgbClr val="111111"/>
                </a:solidFill>
                <a:latin typeface="-apple-system"/>
              </a:rPr>
              <a:t> </a:t>
            </a:r>
            <a:r>
              <a:rPr lang="en-US" sz="1200" dirty="0">
                <a:solidFill>
                  <a:srgbClr val="999999"/>
                </a:solidFill>
                <a:latin typeface="-apple-system"/>
                <a:hlinkClick r:id="rId3"/>
              </a:rPr>
              <a:t>Justin </a:t>
            </a:r>
            <a:r>
              <a:rPr lang="en-US" sz="1200" dirty="0" smtClean="0">
                <a:solidFill>
                  <a:srgbClr val="999999"/>
                </a:solidFill>
                <a:latin typeface="-apple-system"/>
                <a:hlinkClick r:id="rId3"/>
              </a:rPr>
              <a:t>Kauffman</a:t>
            </a:r>
            <a:r>
              <a:rPr lang="pl-PL" sz="1200" dirty="0">
                <a:solidFill>
                  <a:srgbClr val="111111"/>
                </a:solidFill>
                <a:latin typeface="-apple-system"/>
              </a:rPr>
              <a:t>,</a:t>
            </a:r>
            <a:r>
              <a:rPr lang="en-US" sz="1200" dirty="0">
                <a:solidFill>
                  <a:srgbClr val="111111"/>
                </a:solidFill>
                <a:latin typeface="-apple-system"/>
              </a:rPr>
              <a:t> </a:t>
            </a:r>
            <a:r>
              <a:rPr lang="en-US" sz="1200" dirty="0" err="1">
                <a:solidFill>
                  <a:srgbClr val="999999"/>
                </a:solidFill>
                <a:latin typeface="-apple-system"/>
                <a:hlinkClick r:id="rId4"/>
              </a:rPr>
              <a:t>Unsplash</a:t>
            </a:r>
            <a:endParaRPr lang="lt-LT" sz="1200" dirty="0"/>
          </a:p>
        </p:txBody>
      </p:sp>
      <p:pic>
        <p:nvPicPr>
          <p:cNvPr id="6" name="Bildobjekt 6" descr="En bild som visar utomhus, himmel, natur, vatten&#10;&#10;Beskrivning genererad med mycket hög exakthet">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FBAA857-FD60-41ED-8938-D4A5233E28E0}"/>
              </a:ext>
            </a:extLst>
          </p:cNvPr>
          <p:cNvPicPr>
            <a:picLocks noChangeAspect="1"/>
          </p:cNvPicPr>
          <p:nvPr/>
        </p:nvPicPr>
        <p:blipFill>
          <a:blip r:embed="rId5" cstate="print"/>
          <a:stretch>
            <a:fillRect/>
          </a:stretch>
        </p:blipFill>
        <p:spPr>
          <a:xfrm>
            <a:off x="8746603" y="1413742"/>
            <a:ext cx="2743200" cy="4107681"/>
          </a:xfrm>
          <a:prstGeom prst="rect">
            <a:avLst/>
          </a:prstGeom>
        </p:spPr>
      </p:pic>
    </p:spTree>
    <p:extLst>
      <p:ext uri="{BB962C8B-B14F-4D97-AF65-F5344CB8AC3E}">
        <p14:creationId xmlns:p14="http://schemas.microsoft.com/office/powerpoint/2010/main" val="2253802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p:txBody>
          <a:bodyPr>
            <a:normAutofit/>
          </a:bodyPr>
          <a:lstStyle/>
          <a:p>
            <a:r>
              <a:rPr lang="en-GB" sz="2800">
                <a:solidFill>
                  <a:schemeClr val="bg1"/>
                </a:solidFill>
                <a:latin typeface="Segoe UI Light"/>
              </a:rPr>
              <a:t>Žiedinė ekonomika</a:t>
            </a:r>
            <a:endParaRPr lang="lt-LT" sz="2800">
              <a:solidFill>
                <a:schemeClr val="bg1"/>
              </a:solidFill>
              <a:latin typeface="Segoe UI Light" panose="020B0502040204020203" pitchFamily="34" charset="0"/>
              <a:cs typeface="Segoe UI Light" panose="020B0502040204020203" pitchFamily="34" charset="0"/>
            </a:endParaRPr>
          </a:p>
        </p:txBody>
      </p:sp>
      <p:sp>
        <p:nvSpPr>
          <p:cNvPr id="3" name="Content Placeholder 2"/>
          <p:cNvSpPr>
            <a:spLocks noGrp="1"/>
          </p:cNvSpPr>
          <p:nvPr>
            <p:ph idx="1"/>
          </p:nvPr>
        </p:nvSpPr>
        <p:spPr>
          <a:xfrm>
            <a:off x="1136779" y="1690687"/>
            <a:ext cx="10515602" cy="4351338"/>
          </a:xfrm>
        </p:spPr>
        <p:txBody>
          <a:bodyPr vert="horz" lIns="91440" tIns="45720" rIns="91440" bIns="45720" rtlCol="0" anchor="t">
            <a:normAutofit fontScale="70000" lnSpcReduction="20000"/>
          </a:bodyPr>
          <a:lstStyle/>
          <a:p>
            <a:pPr marL="0" indent="0">
              <a:lnSpc>
                <a:spcPct val="110000"/>
              </a:lnSpc>
              <a:buNone/>
            </a:pPr>
            <a:r>
              <a:rPr lang="en-US" sz="2900" dirty="0" err="1">
                <a:latin typeface="Segoe UI Light"/>
              </a:rPr>
              <a:t>Pagrindiniai</a:t>
            </a:r>
            <a:r>
              <a:rPr lang="en-US" sz="2900" dirty="0">
                <a:latin typeface="Segoe UI Light"/>
              </a:rPr>
              <a:t> </a:t>
            </a:r>
            <a:r>
              <a:rPr lang="en-US" sz="2900" dirty="0" err="1">
                <a:latin typeface="Segoe UI Light"/>
              </a:rPr>
              <a:t>ŽE</a:t>
            </a:r>
            <a:r>
              <a:rPr lang="en-US" sz="2900" dirty="0">
                <a:latin typeface="Segoe UI Light"/>
              </a:rPr>
              <a:t> </a:t>
            </a:r>
            <a:r>
              <a:rPr lang="en-US" sz="2900" dirty="0" err="1">
                <a:latin typeface="Segoe UI Light"/>
              </a:rPr>
              <a:t>principai</a:t>
            </a:r>
            <a:r>
              <a:rPr lang="en-US" sz="2900" dirty="0">
                <a:latin typeface="Segoe UI Light"/>
              </a:rPr>
              <a:t>, </a:t>
            </a:r>
            <a:r>
              <a:rPr lang="en-US" sz="2900" dirty="0" err="1">
                <a:latin typeface="Segoe UI Light"/>
              </a:rPr>
              <a:t>suformuluoti</a:t>
            </a:r>
            <a:r>
              <a:rPr lang="en-US" sz="2900" dirty="0">
                <a:latin typeface="Segoe UI Light"/>
              </a:rPr>
              <a:t> Ellen MacArthur </a:t>
            </a:r>
            <a:r>
              <a:rPr lang="en-US" sz="2900" dirty="0" err="1">
                <a:latin typeface="Segoe UI Light"/>
              </a:rPr>
              <a:t>fondo</a:t>
            </a:r>
            <a:endParaRPr lang="lt-LT" sz="1600" dirty="0">
              <a:latin typeface="Segoe UI Light"/>
              <a:cs typeface="Segoe UI Light"/>
            </a:endParaRPr>
          </a:p>
          <a:p>
            <a:pPr marL="914400" lvl="2" indent="-457200">
              <a:lnSpc>
                <a:spcPct val="100000"/>
              </a:lnSpc>
              <a:spcBef>
                <a:spcPts val="1000"/>
              </a:spcBef>
              <a:spcAft>
                <a:spcPts val="600"/>
              </a:spcAft>
            </a:pPr>
            <a:r>
              <a:rPr lang="en-US" sz="2200" dirty="0" err="1">
                <a:latin typeface="Segoe UI Light"/>
              </a:rPr>
              <a:t>Optimizuokite</a:t>
            </a:r>
            <a:r>
              <a:rPr lang="en-US" sz="2200" dirty="0">
                <a:latin typeface="Segoe UI Light"/>
              </a:rPr>
              <a:t> </a:t>
            </a:r>
            <a:r>
              <a:rPr lang="en-US" sz="2200" dirty="0" err="1">
                <a:latin typeface="Segoe UI Light"/>
              </a:rPr>
              <a:t>išteklių</a:t>
            </a:r>
            <a:r>
              <a:rPr lang="en-US" sz="2200" dirty="0">
                <a:latin typeface="Segoe UI Light"/>
              </a:rPr>
              <a:t> </a:t>
            </a:r>
            <a:r>
              <a:rPr lang="en-US" sz="2200" dirty="0" err="1">
                <a:latin typeface="Segoe UI Light"/>
              </a:rPr>
              <a:t>išeikvojimą</a:t>
            </a:r>
            <a:r>
              <a:rPr lang="en-US" sz="2200" dirty="0">
                <a:latin typeface="Segoe UI Light"/>
              </a:rPr>
              <a:t>, </a:t>
            </a:r>
            <a:r>
              <a:rPr lang="en-US" sz="2200" dirty="0" err="1">
                <a:latin typeface="Segoe UI Light"/>
              </a:rPr>
              <a:t>pakartotinai</a:t>
            </a:r>
            <a:r>
              <a:rPr lang="en-US" sz="2200" dirty="0">
                <a:latin typeface="Segoe UI Light"/>
              </a:rPr>
              <a:t> </a:t>
            </a:r>
            <a:r>
              <a:rPr lang="en-US" sz="2200" dirty="0" err="1">
                <a:latin typeface="Segoe UI Light"/>
              </a:rPr>
              <a:t>naudodami</a:t>
            </a:r>
            <a:r>
              <a:rPr lang="en-US" sz="2200" dirty="0">
                <a:latin typeface="Segoe UI Light"/>
              </a:rPr>
              <a:t> </a:t>
            </a:r>
            <a:r>
              <a:rPr lang="en-US" sz="2200" dirty="0" err="1">
                <a:latin typeface="Segoe UI Light"/>
              </a:rPr>
              <a:t>produktus</a:t>
            </a:r>
            <a:r>
              <a:rPr lang="en-US" sz="2200" dirty="0">
                <a:latin typeface="Segoe UI Light"/>
              </a:rPr>
              <a:t>, </a:t>
            </a:r>
            <a:r>
              <a:rPr lang="en-US" sz="2200" dirty="0" err="1">
                <a:latin typeface="Segoe UI Light"/>
              </a:rPr>
              <a:t>komponentus</a:t>
            </a:r>
            <a:r>
              <a:rPr lang="en-US" sz="2200" dirty="0">
                <a:latin typeface="Segoe UI Light"/>
              </a:rPr>
              <a:t> </a:t>
            </a:r>
            <a:r>
              <a:rPr lang="en-US" sz="2200" dirty="0" err="1">
                <a:latin typeface="Segoe UI Light"/>
              </a:rPr>
              <a:t>ir</a:t>
            </a:r>
            <a:r>
              <a:rPr lang="en-US" sz="2200" dirty="0">
                <a:latin typeface="Segoe UI Light"/>
              </a:rPr>
              <a:t> </a:t>
            </a:r>
            <a:r>
              <a:rPr lang="en-US" sz="2200" dirty="0" err="1">
                <a:latin typeface="Segoe UI Light"/>
              </a:rPr>
              <a:t>medžiagas</a:t>
            </a:r>
            <a:r>
              <a:rPr lang="en-US" sz="2200" dirty="0">
                <a:latin typeface="Segoe UI Light"/>
              </a:rPr>
              <a:t>, </a:t>
            </a:r>
            <a:r>
              <a:rPr lang="en-US" sz="2200" dirty="0" err="1">
                <a:latin typeface="Segoe UI Light"/>
              </a:rPr>
              <a:t>visada</a:t>
            </a:r>
            <a:r>
              <a:rPr lang="en-US" sz="2200" dirty="0">
                <a:latin typeface="Segoe UI Light"/>
              </a:rPr>
              <a:t> </a:t>
            </a:r>
            <a:r>
              <a:rPr lang="en-US" sz="2200" dirty="0" err="1">
                <a:latin typeface="Segoe UI Light"/>
              </a:rPr>
              <a:t>gaudami</a:t>
            </a:r>
            <a:r>
              <a:rPr lang="en-US" sz="2200" dirty="0">
                <a:latin typeface="Segoe UI Light"/>
              </a:rPr>
              <a:t> </a:t>
            </a:r>
            <a:r>
              <a:rPr lang="en-US" sz="2200" dirty="0" err="1">
                <a:latin typeface="Segoe UI Light"/>
              </a:rPr>
              <a:t>didžiausią</a:t>
            </a:r>
            <a:r>
              <a:rPr lang="en-US" sz="2200" dirty="0">
                <a:latin typeface="Segoe UI Light"/>
              </a:rPr>
              <a:t> </a:t>
            </a:r>
            <a:r>
              <a:rPr lang="en-US" sz="2200" dirty="0" err="1">
                <a:latin typeface="Segoe UI Light"/>
              </a:rPr>
              <a:t>naudą</a:t>
            </a:r>
            <a:r>
              <a:rPr lang="en-US" sz="2200" dirty="0">
                <a:latin typeface="Segoe UI Light"/>
              </a:rPr>
              <a:t> </a:t>
            </a:r>
            <a:r>
              <a:rPr lang="en-US" sz="2200" dirty="0" err="1">
                <a:latin typeface="Segoe UI Light"/>
              </a:rPr>
              <a:t>tiek</a:t>
            </a:r>
            <a:r>
              <a:rPr lang="en-US" sz="2200" dirty="0">
                <a:latin typeface="Segoe UI Light"/>
              </a:rPr>
              <a:t> </a:t>
            </a:r>
            <a:r>
              <a:rPr lang="en-US" sz="2200" dirty="0" err="1">
                <a:latin typeface="Segoe UI Light"/>
              </a:rPr>
              <a:t>techniniame</a:t>
            </a:r>
            <a:r>
              <a:rPr lang="en-US" sz="2200" dirty="0">
                <a:latin typeface="Segoe UI Light"/>
              </a:rPr>
              <a:t>, </a:t>
            </a:r>
            <a:r>
              <a:rPr lang="en-US" sz="2200" dirty="0" err="1">
                <a:latin typeface="Segoe UI Light"/>
              </a:rPr>
              <a:t>tiek</a:t>
            </a:r>
            <a:r>
              <a:rPr lang="en-US" sz="2200" dirty="0">
                <a:latin typeface="Segoe UI Light"/>
              </a:rPr>
              <a:t> </a:t>
            </a:r>
            <a:r>
              <a:rPr lang="en-US" sz="2200" dirty="0" err="1">
                <a:latin typeface="Segoe UI Light"/>
              </a:rPr>
              <a:t>biologiniame</a:t>
            </a:r>
            <a:r>
              <a:rPr lang="en-US" sz="2200" dirty="0">
                <a:latin typeface="Segoe UI Light"/>
              </a:rPr>
              <a:t> </a:t>
            </a:r>
            <a:r>
              <a:rPr lang="en-US" sz="2200" dirty="0" err="1">
                <a:latin typeface="Segoe UI Light"/>
              </a:rPr>
              <a:t>cikle</a:t>
            </a:r>
            <a:endParaRPr lang="en-US" sz="2200" dirty="0">
              <a:latin typeface="Segoe UI Light"/>
            </a:endParaRPr>
          </a:p>
          <a:p>
            <a:pPr marL="914400" lvl="2" indent="-457200">
              <a:lnSpc>
                <a:spcPct val="100000"/>
              </a:lnSpc>
              <a:spcBef>
                <a:spcPts val="1000"/>
              </a:spcBef>
              <a:spcAft>
                <a:spcPts val="600"/>
              </a:spcAft>
            </a:pPr>
            <a:r>
              <a:rPr lang="en-US" sz="2200" dirty="0" err="1">
                <a:latin typeface="Segoe UI Light"/>
              </a:rPr>
              <a:t>Šalinkite</a:t>
            </a:r>
            <a:r>
              <a:rPr lang="en-US" sz="2200" dirty="0">
                <a:latin typeface="Segoe UI Light"/>
              </a:rPr>
              <a:t> </a:t>
            </a:r>
            <a:r>
              <a:rPr lang="en-US" sz="2200" dirty="0" err="1">
                <a:latin typeface="Segoe UI Light"/>
              </a:rPr>
              <a:t>neigiamas</a:t>
            </a:r>
            <a:r>
              <a:rPr lang="en-US" sz="2200" dirty="0">
                <a:latin typeface="Segoe UI Light"/>
              </a:rPr>
              <a:t> </a:t>
            </a:r>
            <a:r>
              <a:rPr lang="en-US" sz="2200" dirty="0" err="1">
                <a:latin typeface="Segoe UI Light"/>
              </a:rPr>
              <a:t>išorines</a:t>
            </a:r>
            <a:r>
              <a:rPr lang="en-US" sz="2200" dirty="0">
                <a:latin typeface="Segoe UI Light"/>
              </a:rPr>
              <a:t> </a:t>
            </a:r>
            <a:r>
              <a:rPr lang="en-US" sz="2200" dirty="0" err="1">
                <a:latin typeface="Segoe UI Light"/>
              </a:rPr>
              <a:t>aplinkybes</a:t>
            </a:r>
            <a:r>
              <a:rPr lang="en-US" sz="2200" dirty="0">
                <a:latin typeface="Segoe UI Light"/>
              </a:rPr>
              <a:t> (</a:t>
            </a:r>
            <a:r>
              <a:rPr lang="en-US" sz="2200" dirty="0" err="1">
                <a:latin typeface="Segoe UI Light"/>
              </a:rPr>
              <a:t>naudokite</a:t>
            </a:r>
            <a:r>
              <a:rPr lang="en-US" sz="2200" dirty="0">
                <a:latin typeface="Segoe UI Light"/>
              </a:rPr>
              <a:t> </a:t>
            </a:r>
            <a:r>
              <a:rPr lang="en-US" sz="2200" dirty="0" err="1">
                <a:latin typeface="Segoe UI Light"/>
              </a:rPr>
              <a:t>švarias</a:t>
            </a:r>
            <a:r>
              <a:rPr lang="en-US" sz="2200" dirty="0">
                <a:latin typeface="Segoe UI Light"/>
              </a:rPr>
              <a:t> </a:t>
            </a:r>
            <a:r>
              <a:rPr lang="en-US" sz="2200" dirty="0" err="1">
                <a:latin typeface="Segoe UI Light"/>
              </a:rPr>
              <a:t>medžiagas</a:t>
            </a:r>
            <a:r>
              <a:rPr lang="en-US" sz="2200" dirty="0">
                <a:latin typeface="Segoe UI Light"/>
              </a:rPr>
              <a:t>, </a:t>
            </a:r>
            <a:r>
              <a:rPr lang="en-US" sz="2200" dirty="0" err="1">
                <a:latin typeface="Segoe UI Light"/>
              </a:rPr>
              <a:t>perdirbimo</a:t>
            </a:r>
            <a:r>
              <a:rPr lang="en-US" sz="2200" dirty="0">
                <a:latin typeface="Segoe UI Light"/>
              </a:rPr>
              <a:t> </a:t>
            </a:r>
            <a:r>
              <a:rPr lang="en-US" sz="2200" dirty="0" err="1">
                <a:latin typeface="Segoe UI Light"/>
              </a:rPr>
              <a:t>dizainą</a:t>
            </a:r>
            <a:r>
              <a:rPr lang="en-US" sz="2200" dirty="0">
                <a:latin typeface="Segoe UI Light"/>
              </a:rPr>
              <a:t> 2.0, </a:t>
            </a:r>
            <a:r>
              <a:rPr lang="en-US" sz="2200" dirty="0" err="1">
                <a:latin typeface="Segoe UI Light"/>
              </a:rPr>
              <a:t>optimaliai</a:t>
            </a:r>
            <a:r>
              <a:rPr lang="en-US" sz="2200" dirty="0">
                <a:latin typeface="Segoe UI Light"/>
              </a:rPr>
              <a:t> </a:t>
            </a:r>
            <a:r>
              <a:rPr lang="en-US" sz="2200" dirty="0" err="1">
                <a:latin typeface="Segoe UI Light"/>
              </a:rPr>
              <a:t>tvarkykite</a:t>
            </a:r>
            <a:r>
              <a:rPr lang="en-US" sz="2200" dirty="0">
                <a:latin typeface="Segoe UI Light"/>
              </a:rPr>
              <a:t> </a:t>
            </a:r>
            <a:r>
              <a:rPr lang="en-US" sz="2200" dirty="0" err="1">
                <a:latin typeface="Segoe UI Light"/>
              </a:rPr>
              <a:t>gamybą</a:t>
            </a:r>
            <a:r>
              <a:rPr lang="en-US" sz="2200" dirty="0">
                <a:latin typeface="Segoe UI Light"/>
              </a:rPr>
              <a:t> </a:t>
            </a:r>
            <a:r>
              <a:rPr lang="en-US" sz="2200" dirty="0" err="1">
                <a:latin typeface="Segoe UI Light"/>
              </a:rPr>
              <a:t>ir</a:t>
            </a:r>
            <a:r>
              <a:rPr lang="en-US" sz="2200" dirty="0">
                <a:latin typeface="Segoe UI Light"/>
              </a:rPr>
              <a:t> </a:t>
            </a:r>
            <a:r>
              <a:rPr lang="en-US" sz="2200" dirty="0" err="1">
                <a:latin typeface="Segoe UI Light"/>
              </a:rPr>
              <a:t>transportą</a:t>
            </a:r>
            <a:r>
              <a:rPr lang="en-US" sz="2200" dirty="0">
                <a:latin typeface="Segoe UI Light"/>
              </a:rPr>
              <a:t> </a:t>
            </a:r>
            <a:r>
              <a:rPr lang="en-US" sz="2200" dirty="0" err="1">
                <a:latin typeface="Segoe UI Light"/>
              </a:rPr>
              <a:t>panaudojant</a:t>
            </a:r>
            <a:r>
              <a:rPr lang="en-US" sz="2200" dirty="0">
                <a:latin typeface="Segoe UI Light"/>
              </a:rPr>
              <a:t> </a:t>
            </a:r>
            <a:r>
              <a:rPr lang="en-US" sz="2200" dirty="0" err="1">
                <a:latin typeface="Segoe UI Light"/>
              </a:rPr>
              <a:t>atsinaujinančiąją</a:t>
            </a:r>
            <a:r>
              <a:rPr lang="en-US" sz="2200" dirty="0">
                <a:latin typeface="Segoe UI Light"/>
              </a:rPr>
              <a:t> </a:t>
            </a:r>
            <a:r>
              <a:rPr lang="en-US" sz="2200" dirty="0" err="1">
                <a:latin typeface="Segoe UI Light"/>
              </a:rPr>
              <a:t>energiją</a:t>
            </a:r>
            <a:r>
              <a:rPr lang="en-US" sz="2200" dirty="0">
                <a:latin typeface="Segoe UI Light"/>
              </a:rPr>
              <a:t>)</a:t>
            </a:r>
            <a:endParaRPr lang="lt-LT" sz="2200" dirty="0">
              <a:latin typeface="Segoe UI Light"/>
            </a:endParaRPr>
          </a:p>
          <a:p>
            <a:pPr marL="914400" lvl="2" indent="-457200">
              <a:lnSpc>
                <a:spcPct val="100000"/>
              </a:lnSpc>
              <a:spcBef>
                <a:spcPts val="1000"/>
              </a:spcBef>
              <a:spcAft>
                <a:spcPts val="600"/>
              </a:spcAft>
            </a:pPr>
            <a:r>
              <a:rPr lang="en-US" sz="2200" dirty="0" err="1">
                <a:latin typeface="Segoe UI Light"/>
              </a:rPr>
              <a:t>Atkurkite</a:t>
            </a:r>
            <a:r>
              <a:rPr lang="en-US" sz="2200" dirty="0">
                <a:latin typeface="Segoe UI Light"/>
              </a:rPr>
              <a:t> </a:t>
            </a:r>
            <a:r>
              <a:rPr lang="en-US" sz="2200" dirty="0" err="1">
                <a:latin typeface="Segoe UI Light"/>
              </a:rPr>
              <a:t>sistemą</a:t>
            </a:r>
            <a:r>
              <a:rPr lang="en-US" sz="2200" dirty="0">
                <a:latin typeface="Segoe UI Light"/>
              </a:rPr>
              <a:t> </a:t>
            </a:r>
            <a:r>
              <a:rPr lang="en-US" sz="2200" dirty="0" err="1">
                <a:latin typeface="Segoe UI Light"/>
              </a:rPr>
              <a:t>naudodami</a:t>
            </a:r>
            <a:r>
              <a:rPr lang="en-US" sz="2200" dirty="0">
                <a:latin typeface="Segoe UI Light"/>
              </a:rPr>
              <a:t> </a:t>
            </a:r>
            <a:r>
              <a:rPr lang="en-US" sz="2200" dirty="0" err="1">
                <a:latin typeface="Segoe UI Light"/>
              </a:rPr>
              <a:t>ŽE</a:t>
            </a:r>
            <a:r>
              <a:rPr lang="en-US" sz="2200" dirty="0">
                <a:latin typeface="Segoe UI Light"/>
              </a:rPr>
              <a:t> </a:t>
            </a:r>
            <a:r>
              <a:rPr lang="en-US" sz="2200" dirty="0" err="1">
                <a:latin typeface="Segoe UI Light"/>
              </a:rPr>
              <a:t>sprendimus</a:t>
            </a:r>
            <a:r>
              <a:rPr lang="en-US" sz="2200" dirty="0">
                <a:latin typeface="Segoe UI Light"/>
              </a:rPr>
              <a:t> </a:t>
            </a:r>
            <a:r>
              <a:rPr lang="en-US" sz="2200" dirty="0" err="1">
                <a:latin typeface="Segoe UI Light"/>
              </a:rPr>
              <a:t>kelyje</a:t>
            </a:r>
            <a:r>
              <a:rPr lang="en-US" sz="2200" dirty="0">
                <a:latin typeface="Segoe UI Light"/>
              </a:rPr>
              <a:t> į </a:t>
            </a:r>
            <a:r>
              <a:rPr lang="en-US" sz="2200" dirty="0" err="1">
                <a:latin typeface="Segoe UI Light"/>
              </a:rPr>
              <a:t>tvarią</a:t>
            </a:r>
            <a:r>
              <a:rPr lang="en-US" sz="2200" dirty="0">
                <a:latin typeface="Segoe UI Light"/>
              </a:rPr>
              <a:t> </a:t>
            </a:r>
            <a:r>
              <a:rPr lang="en-US" sz="2200" dirty="0" err="1">
                <a:latin typeface="Segoe UI Light"/>
              </a:rPr>
              <a:t>sistemą</a:t>
            </a:r>
            <a:r>
              <a:rPr lang="en-US" sz="2200" dirty="0">
                <a:latin typeface="Segoe UI Light"/>
              </a:rPr>
              <a:t> </a:t>
            </a:r>
            <a:endParaRPr lang="lt-LT" sz="2200" dirty="0">
              <a:latin typeface="Segoe UI Light"/>
            </a:endParaRPr>
          </a:p>
          <a:p>
            <a:pPr marL="914400" lvl="2" indent="-457200">
              <a:lnSpc>
                <a:spcPct val="100000"/>
              </a:lnSpc>
              <a:spcBef>
                <a:spcPts val="1000"/>
              </a:spcBef>
              <a:spcAft>
                <a:spcPts val="600"/>
              </a:spcAft>
            </a:pPr>
            <a:r>
              <a:rPr lang="en-US" sz="2200" dirty="0" err="1">
                <a:latin typeface="Segoe UI Light"/>
              </a:rPr>
              <a:t>Išsaugokite</a:t>
            </a:r>
            <a:r>
              <a:rPr lang="en-US" sz="2200" dirty="0">
                <a:latin typeface="Segoe UI Light"/>
              </a:rPr>
              <a:t> </a:t>
            </a:r>
            <a:r>
              <a:rPr lang="en-US" sz="2200" dirty="0" err="1">
                <a:latin typeface="Segoe UI Light"/>
              </a:rPr>
              <a:t>ir</a:t>
            </a:r>
            <a:r>
              <a:rPr lang="en-US" sz="2200" dirty="0">
                <a:latin typeface="Segoe UI Light"/>
              </a:rPr>
              <a:t> </a:t>
            </a:r>
            <a:r>
              <a:rPr lang="en-US" sz="2200" dirty="0" err="1">
                <a:latin typeface="Segoe UI Light"/>
              </a:rPr>
              <a:t>stiprinkite</a:t>
            </a:r>
            <a:r>
              <a:rPr lang="en-US" sz="2200" dirty="0">
                <a:latin typeface="Segoe UI Light"/>
              </a:rPr>
              <a:t> </a:t>
            </a:r>
            <a:r>
              <a:rPr lang="en-US" sz="2200" dirty="0" err="1">
                <a:latin typeface="Segoe UI Light"/>
              </a:rPr>
              <a:t>gamtinį</a:t>
            </a:r>
            <a:r>
              <a:rPr lang="en-US" sz="2200" dirty="0">
                <a:latin typeface="Segoe UI Light"/>
              </a:rPr>
              <a:t> </a:t>
            </a:r>
            <a:r>
              <a:rPr lang="en-US" sz="2200" dirty="0" err="1">
                <a:latin typeface="Segoe UI Light"/>
              </a:rPr>
              <a:t>kapitalą</a:t>
            </a:r>
            <a:r>
              <a:rPr lang="en-US" sz="2200" dirty="0">
                <a:latin typeface="Segoe UI Light"/>
              </a:rPr>
              <a:t>, </a:t>
            </a:r>
            <a:r>
              <a:rPr lang="en-US" sz="2200" dirty="0" err="1">
                <a:latin typeface="Segoe UI Light"/>
              </a:rPr>
              <a:t>kontroliuodami</a:t>
            </a:r>
            <a:r>
              <a:rPr lang="en-US" sz="2200" dirty="0">
                <a:latin typeface="Segoe UI Light"/>
              </a:rPr>
              <a:t> </a:t>
            </a:r>
            <a:r>
              <a:rPr lang="en-US" sz="2200" dirty="0" err="1">
                <a:latin typeface="Segoe UI Light"/>
              </a:rPr>
              <a:t>ribotas</a:t>
            </a:r>
            <a:r>
              <a:rPr lang="en-US" sz="2200" dirty="0">
                <a:latin typeface="Segoe UI Light"/>
              </a:rPr>
              <a:t> </a:t>
            </a:r>
            <a:r>
              <a:rPr lang="en-US" sz="2200" dirty="0" err="1">
                <a:latin typeface="Segoe UI Light"/>
              </a:rPr>
              <a:t>atsargas</a:t>
            </a:r>
            <a:r>
              <a:rPr lang="en-US" sz="2200" dirty="0">
                <a:latin typeface="Segoe UI Light"/>
              </a:rPr>
              <a:t> </a:t>
            </a:r>
            <a:r>
              <a:rPr lang="en-US" sz="2200" dirty="0" err="1">
                <a:latin typeface="Segoe UI Light"/>
              </a:rPr>
              <a:t>ir</a:t>
            </a:r>
            <a:r>
              <a:rPr lang="en-US" sz="2200" dirty="0">
                <a:latin typeface="Segoe UI Light"/>
              </a:rPr>
              <a:t> </a:t>
            </a:r>
            <a:r>
              <a:rPr lang="en-US" sz="2200" dirty="0" err="1">
                <a:latin typeface="Segoe UI Light"/>
              </a:rPr>
              <a:t>subalansuodami</a:t>
            </a:r>
            <a:r>
              <a:rPr lang="en-US" sz="2200" dirty="0">
                <a:latin typeface="Segoe UI Light"/>
              </a:rPr>
              <a:t> </a:t>
            </a:r>
            <a:r>
              <a:rPr lang="en-US" sz="2200" dirty="0" err="1">
                <a:latin typeface="Segoe UI Light"/>
              </a:rPr>
              <a:t>atsinaujinančių</a:t>
            </a:r>
            <a:r>
              <a:rPr lang="en-US" sz="2200" dirty="0">
                <a:latin typeface="Segoe UI Light"/>
              </a:rPr>
              <a:t> </a:t>
            </a:r>
            <a:r>
              <a:rPr lang="en-US" sz="2200" dirty="0" err="1">
                <a:latin typeface="Segoe UI Light"/>
              </a:rPr>
              <a:t>išteklių</a:t>
            </a:r>
            <a:r>
              <a:rPr lang="en-US" sz="2200" dirty="0">
                <a:latin typeface="Segoe UI Light"/>
              </a:rPr>
              <a:t> </a:t>
            </a:r>
            <a:r>
              <a:rPr lang="en-US" sz="2200" dirty="0" err="1">
                <a:latin typeface="Segoe UI Light"/>
              </a:rPr>
              <a:t>srautus</a:t>
            </a:r>
            <a:endParaRPr lang="en-US" sz="2200" dirty="0">
              <a:latin typeface="Segoe UI Light"/>
            </a:endParaRPr>
          </a:p>
          <a:p>
            <a:pPr marL="914400" lvl="2" indent="-457200">
              <a:lnSpc>
                <a:spcPct val="100000"/>
              </a:lnSpc>
              <a:spcBef>
                <a:spcPts val="1000"/>
              </a:spcBef>
              <a:spcAft>
                <a:spcPts val="600"/>
              </a:spcAft>
            </a:pPr>
            <a:r>
              <a:rPr lang="en-US" sz="2200" dirty="0" err="1" smtClean="0">
                <a:latin typeface="Segoe UI Light"/>
              </a:rPr>
              <a:t>Žiedinė</a:t>
            </a:r>
            <a:r>
              <a:rPr lang="en-US" sz="2200" dirty="0" smtClean="0">
                <a:latin typeface="Segoe UI Light"/>
              </a:rPr>
              <a:t> </a:t>
            </a:r>
            <a:r>
              <a:rPr lang="en-US" sz="2200" dirty="0" err="1" smtClean="0">
                <a:latin typeface="Segoe UI Light"/>
              </a:rPr>
              <a:t>ekonomika</a:t>
            </a:r>
            <a:r>
              <a:rPr lang="en-US" sz="2200" dirty="0" smtClean="0">
                <a:latin typeface="Segoe UI Light"/>
              </a:rPr>
              <a:t> </a:t>
            </a:r>
            <a:r>
              <a:rPr lang="en-US" sz="2200" dirty="0" err="1" smtClean="0">
                <a:latin typeface="Segoe UI Light"/>
              </a:rPr>
              <a:t>atspindi</a:t>
            </a:r>
            <a:r>
              <a:rPr lang="en-US" sz="2200" dirty="0" smtClean="0">
                <a:latin typeface="Segoe UI Light"/>
              </a:rPr>
              <a:t> </a:t>
            </a:r>
            <a:r>
              <a:rPr lang="en-US" sz="2200" dirty="0" err="1" smtClean="0">
                <a:latin typeface="Segoe UI Light"/>
              </a:rPr>
              <a:t>natūralią</a:t>
            </a:r>
            <a:r>
              <a:rPr lang="en-US" sz="2200" dirty="0" smtClean="0">
                <a:latin typeface="Segoe UI Light"/>
              </a:rPr>
              <a:t> </a:t>
            </a:r>
            <a:r>
              <a:rPr lang="en-US" sz="2200" dirty="0" err="1" smtClean="0">
                <a:latin typeface="Segoe UI Light"/>
              </a:rPr>
              <a:t>sistemą</a:t>
            </a:r>
            <a:r>
              <a:rPr lang="en-US" sz="2200" dirty="0" smtClean="0">
                <a:latin typeface="Segoe UI Light"/>
              </a:rPr>
              <a:t>, </a:t>
            </a:r>
            <a:r>
              <a:rPr lang="en-US" sz="2200" dirty="0" err="1" smtClean="0">
                <a:latin typeface="Segoe UI Light"/>
              </a:rPr>
              <a:t>kai</a:t>
            </a:r>
            <a:r>
              <a:rPr lang="en-US" sz="2200" dirty="0" smtClean="0">
                <a:latin typeface="Segoe UI Light"/>
              </a:rPr>
              <a:t> </a:t>
            </a:r>
            <a:r>
              <a:rPr lang="en-US" sz="2200" dirty="0" err="1" smtClean="0">
                <a:latin typeface="Segoe UI Light"/>
              </a:rPr>
              <a:t>vieno</a:t>
            </a:r>
            <a:r>
              <a:rPr lang="en-US" sz="2200" dirty="0" smtClean="0">
                <a:latin typeface="Segoe UI Light"/>
              </a:rPr>
              <a:t> </a:t>
            </a:r>
            <a:r>
              <a:rPr lang="en-US" sz="2200" dirty="0" err="1" smtClean="0">
                <a:latin typeface="Segoe UI Light"/>
              </a:rPr>
              <a:t>proceso</a:t>
            </a:r>
            <a:r>
              <a:rPr lang="en-US" sz="2200" dirty="0" smtClean="0">
                <a:latin typeface="Segoe UI Light"/>
              </a:rPr>
              <a:t> </a:t>
            </a:r>
            <a:r>
              <a:rPr lang="en-US" sz="2200" dirty="0" err="1" smtClean="0">
                <a:latin typeface="Segoe UI Light"/>
              </a:rPr>
              <a:t>atliekos</a:t>
            </a:r>
            <a:r>
              <a:rPr lang="en-US" sz="2200" dirty="0" smtClean="0">
                <a:latin typeface="Segoe UI Light"/>
              </a:rPr>
              <a:t> </a:t>
            </a:r>
            <a:r>
              <a:rPr lang="en-US" sz="2200" dirty="0" err="1" smtClean="0">
                <a:latin typeface="Segoe UI Light"/>
              </a:rPr>
              <a:t>tampa</a:t>
            </a:r>
            <a:r>
              <a:rPr lang="en-US" sz="2200" dirty="0" smtClean="0">
                <a:latin typeface="Segoe UI Light"/>
              </a:rPr>
              <a:t> </a:t>
            </a:r>
            <a:r>
              <a:rPr lang="en-US" sz="2200" dirty="0" err="1" smtClean="0">
                <a:latin typeface="Segoe UI Light"/>
              </a:rPr>
              <a:t>naudingos</a:t>
            </a:r>
            <a:r>
              <a:rPr lang="en-US" sz="2200" dirty="0" smtClean="0">
                <a:latin typeface="Segoe UI Light"/>
              </a:rPr>
              <a:t> </a:t>
            </a:r>
            <a:r>
              <a:rPr lang="en-US" sz="2200" dirty="0" err="1" smtClean="0">
                <a:latin typeface="Segoe UI Light"/>
              </a:rPr>
              <a:t>kitam</a:t>
            </a:r>
            <a:r>
              <a:rPr lang="en-US" sz="2200" dirty="0" smtClean="0">
                <a:latin typeface="Segoe UI Light"/>
              </a:rPr>
              <a:t> (</a:t>
            </a:r>
            <a:r>
              <a:rPr lang="en-US" sz="2200" dirty="0" err="1" smtClean="0">
                <a:latin typeface="Segoe UI Light"/>
              </a:rPr>
              <a:t>pramonės</a:t>
            </a:r>
            <a:r>
              <a:rPr lang="en-US" sz="2200" dirty="0" smtClean="0">
                <a:latin typeface="Segoe UI Light"/>
              </a:rPr>
              <a:t> </a:t>
            </a:r>
            <a:r>
              <a:rPr lang="en-US" sz="2200" dirty="0" err="1" smtClean="0">
                <a:latin typeface="Segoe UI Light"/>
              </a:rPr>
              <a:t>simbiozė</a:t>
            </a:r>
            <a:r>
              <a:rPr lang="en-US" sz="2200" dirty="0" smtClean="0">
                <a:latin typeface="Segoe UI Light"/>
              </a:rPr>
              <a:t>)</a:t>
            </a:r>
          </a:p>
          <a:p>
            <a:pPr marL="914400" lvl="2" indent="-457200">
              <a:lnSpc>
                <a:spcPct val="100000"/>
              </a:lnSpc>
              <a:spcBef>
                <a:spcPts val="1000"/>
              </a:spcBef>
              <a:spcAft>
                <a:spcPts val="600"/>
              </a:spcAft>
            </a:pPr>
            <a:r>
              <a:rPr lang="en-US" sz="2200" dirty="0" err="1" smtClean="0">
                <a:latin typeface="Segoe UI Light"/>
              </a:rPr>
              <a:t>Klientas</a:t>
            </a:r>
            <a:r>
              <a:rPr lang="en-US" sz="2200" dirty="0" smtClean="0">
                <a:latin typeface="Segoe UI Light"/>
              </a:rPr>
              <a:t> </a:t>
            </a:r>
            <a:r>
              <a:rPr lang="en-US" sz="2200" dirty="0" err="1" smtClean="0">
                <a:latin typeface="Segoe UI Light"/>
              </a:rPr>
              <a:t>nebėra</a:t>
            </a:r>
            <a:r>
              <a:rPr lang="en-US" sz="2200" dirty="0" smtClean="0">
                <a:latin typeface="Segoe UI Light"/>
              </a:rPr>
              <a:t> </a:t>
            </a:r>
            <a:r>
              <a:rPr lang="en-US" sz="2200" dirty="0" err="1" smtClean="0">
                <a:latin typeface="Segoe UI Light"/>
              </a:rPr>
              <a:t>vartotojas</a:t>
            </a:r>
            <a:r>
              <a:rPr lang="en-US" sz="2200" dirty="0" smtClean="0">
                <a:latin typeface="Segoe UI Light"/>
              </a:rPr>
              <a:t>, </a:t>
            </a:r>
            <a:r>
              <a:rPr lang="en-US" sz="2200" dirty="0" err="1" smtClean="0">
                <a:latin typeface="Segoe UI Light"/>
              </a:rPr>
              <a:t>jis</a:t>
            </a:r>
            <a:r>
              <a:rPr lang="en-US" sz="2200" dirty="0" smtClean="0">
                <a:latin typeface="Segoe UI Light"/>
              </a:rPr>
              <a:t> </a:t>
            </a:r>
            <a:r>
              <a:rPr lang="en-US" sz="2200" dirty="0" err="1" smtClean="0">
                <a:latin typeface="Segoe UI Light"/>
              </a:rPr>
              <a:t>tampa</a:t>
            </a:r>
            <a:r>
              <a:rPr lang="en-US" sz="2200" dirty="0" smtClean="0">
                <a:latin typeface="Segoe UI Light"/>
              </a:rPr>
              <a:t> </a:t>
            </a:r>
            <a:r>
              <a:rPr lang="en-US" sz="2200" dirty="0" err="1" smtClean="0">
                <a:latin typeface="Segoe UI Light"/>
              </a:rPr>
              <a:t>funkcijos</a:t>
            </a:r>
            <a:r>
              <a:rPr lang="en-US" sz="2200" dirty="0" smtClean="0">
                <a:latin typeface="Segoe UI Light"/>
              </a:rPr>
              <a:t> </a:t>
            </a:r>
            <a:r>
              <a:rPr lang="en-US" sz="2200" dirty="0" err="1" smtClean="0">
                <a:latin typeface="Segoe UI Light"/>
              </a:rPr>
              <a:t>vartotoju</a:t>
            </a:r>
            <a:r>
              <a:rPr lang="en-US" sz="2200" dirty="0" smtClean="0">
                <a:latin typeface="Segoe UI Light"/>
              </a:rPr>
              <a:t> (</a:t>
            </a:r>
            <a:r>
              <a:rPr lang="en-US" sz="2200" dirty="0" err="1" smtClean="0">
                <a:latin typeface="Segoe UI Light"/>
              </a:rPr>
              <a:t>skolinimas</a:t>
            </a:r>
            <a:r>
              <a:rPr lang="en-US" sz="2200" dirty="0" smtClean="0">
                <a:latin typeface="Segoe UI Light"/>
              </a:rPr>
              <a:t> / </a:t>
            </a:r>
            <a:r>
              <a:rPr lang="en-US" sz="2200" dirty="0" err="1" smtClean="0">
                <a:latin typeface="Segoe UI Light"/>
              </a:rPr>
              <a:t>nuoma</a:t>
            </a:r>
            <a:r>
              <a:rPr lang="en-US" sz="2200" dirty="0" smtClean="0">
                <a:latin typeface="Segoe UI Light"/>
              </a:rPr>
              <a:t>)</a:t>
            </a:r>
          </a:p>
          <a:p>
            <a:pPr marL="914400" lvl="2" indent="-457200">
              <a:lnSpc>
                <a:spcPct val="100000"/>
              </a:lnSpc>
              <a:spcBef>
                <a:spcPts val="1000"/>
              </a:spcBef>
              <a:spcAft>
                <a:spcPts val="600"/>
              </a:spcAft>
            </a:pPr>
            <a:r>
              <a:rPr lang="en-US" sz="2200" dirty="0" err="1" smtClean="0">
                <a:latin typeface="Segoe UI Light"/>
              </a:rPr>
              <a:t>Medžiaga</a:t>
            </a:r>
            <a:r>
              <a:rPr lang="en-US" sz="2200" dirty="0" smtClean="0">
                <a:latin typeface="Segoe UI Light"/>
              </a:rPr>
              <a:t> </a:t>
            </a:r>
            <a:r>
              <a:rPr lang="en-US" sz="2200" dirty="0" err="1" smtClean="0">
                <a:latin typeface="Segoe UI Light"/>
              </a:rPr>
              <a:t>cirkuliuoja</a:t>
            </a:r>
            <a:r>
              <a:rPr lang="en-US" sz="2200" dirty="0" smtClean="0">
                <a:latin typeface="Segoe UI Light"/>
              </a:rPr>
              <a:t> </a:t>
            </a:r>
            <a:r>
              <a:rPr lang="en-US" sz="2200" dirty="0" err="1" smtClean="0">
                <a:latin typeface="Segoe UI Light"/>
              </a:rPr>
              <a:t>atskirais</a:t>
            </a:r>
            <a:r>
              <a:rPr lang="en-US" sz="2200" dirty="0" smtClean="0">
                <a:latin typeface="Segoe UI Light"/>
              </a:rPr>
              <a:t> </a:t>
            </a:r>
            <a:r>
              <a:rPr lang="en-US" sz="2200" dirty="0" err="1" smtClean="0">
                <a:latin typeface="Segoe UI Light"/>
              </a:rPr>
              <a:t>srautais</a:t>
            </a:r>
            <a:r>
              <a:rPr lang="en-US" sz="2200" dirty="0" smtClean="0">
                <a:latin typeface="Segoe UI Light"/>
              </a:rPr>
              <a:t> – </a:t>
            </a:r>
            <a:r>
              <a:rPr lang="en-US" sz="2200" dirty="0" err="1" smtClean="0">
                <a:latin typeface="Segoe UI Light"/>
              </a:rPr>
              <a:t>biologiniu</a:t>
            </a:r>
            <a:r>
              <a:rPr lang="en-US" sz="2200" dirty="0" smtClean="0">
                <a:latin typeface="Segoe UI Light"/>
              </a:rPr>
              <a:t>; </a:t>
            </a:r>
            <a:r>
              <a:rPr lang="en-US" sz="2200" dirty="0" err="1" smtClean="0">
                <a:latin typeface="Segoe UI Light"/>
              </a:rPr>
              <a:t>kur</a:t>
            </a:r>
            <a:r>
              <a:rPr lang="en-US" sz="2200" dirty="0" smtClean="0">
                <a:latin typeface="Segoe UI Light"/>
              </a:rPr>
              <a:t> </a:t>
            </a:r>
            <a:r>
              <a:rPr lang="en-US" sz="2200" dirty="0" err="1" smtClean="0">
                <a:latin typeface="Segoe UI Light"/>
              </a:rPr>
              <a:t>medžiaga</a:t>
            </a:r>
            <a:r>
              <a:rPr lang="en-US" sz="2200" dirty="0" smtClean="0">
                <a:latin typeface="Segoe UI Light"/>
              </a:rPr>
              <a:t> </a:t>
            </a:r>
            <a:r>
              <a:rPr lang="en-US" sz="2200" dirty="0" err="1" smtClean="0">
                <a:latin typeface="Segoe UI Light"/>
              </a:rPr>
              <a:t>yra</a:t>
            </a:r>
            <a:r>
              <a:rPr lang="en-US" sz="2200" dirty="0" smtClean="0">
                <a:latin typeface="Segoe UI Light"/>
              </a:rPr>
              <a:t> </a:t>
            </a:r>
            <a:r>
              <a:rPr lang="en-US" sz="2200" dirty="0" err="1" smtClean="0">
                <a:latin typeface="Segoe UI Light"/>
              </a:rPr>
              <a:t>suprojektuota</a:t>
            </a:r>
            <a:r>
              <a:rPr lang="en-US" sz="2200" dirty="0" smtClean="0">
                <a:latin typeface="Segoe UI Light"/>
              </a:rPr>
              <a:t> </a:t>
            </a:r>
            <a:r>
              <a:rPr lang="en-US" sz="2200" dirty="0" err="1" smtClean="0">
                <a:latin typeface="Segoe UI Light"/>
              </a:rPr>
              <a:t>grįžimui</a:t>
            </a:r>
            <a:r>
              <a:rPr lang="en-US" sz="2200" dirty="0" smtClean="0">
                <a:latin typeface="Segoe UI Light"/>
              </a:rPr>
              <a:t> į </a:t>
            </a:r>
            <a:r>
              <a:rPr lang="en-US" sz="2200" dirty="0" err="1" smtClean="0">
                <a:latin typeface="Segoe UI Light"/>
              </a:rPr>
              <a:t>biosferą</a:t>
            </a:r>
            <a:r>
              <a:rPr lang="en-US" sz="2200" dirty="0" smtClean="0">
                <a:latin typeface="Segoe UI Light"/>
              </a:rPr>
              <a:t> </a:t>
            </a:r>
            <a:r>
              <a:rPr lang="en-US" sz="2200" dirty="0" err="1" smtClean="0">
                <a:latin typeface="Segoe UI Light"/>
              </a:rPr>
              <a:t>nepadarant</a:t>
            </a:r>
            <a:r>
              <a:rPr lang="en-US" sz="2200" dirty="0" smtClean="0">
                <a:latin typeface="Segoe UI Light"/>
              </a:rPr>
              <a:t> </a:t>
            </a:r>
            <a:r>
              <a:rPr lang="en-US" sz="2200" dirty="0" err="1" smtClean="0">
                <a:latin typeface="Segoe UI Light"/>
              </a:rPr>
              <a:t>žalos</a:t>
            </a:r>
            <a:r>
              <a:rPr lang="en-US" sz="2200" dirty="0" smtClean="0">
                <a:latin typeface="Segoe UI Light"/>
              </a:rPr>
              <a:t>, </a:t>
            </a:r>
            <a:r>
              <a:rPr lang="en-US" sz="2200" dirty="0" err="1" smtClean="0">
                <a:latin typeface="Segoe UI Light"/>
              </a:rPr>
              <a:t>ir</a:t>
            </a:r>
            <a:r>
              <a:rPr lang="en-US" sz="2200" dirty="0" smtClean="0">
                <a:latin typeface="Segoe UI Light"/>
              </a:rPr>
              <a:t> </a:t>
            </a:r>
            <a:r>
              <a:rPr lang="en-US" sz="2200" dirty="0" err="1" smtClean="0">
                <a:latin typeface="Segoe UI Light"/>
              </a:rPr>
              <a:t>techniniu</a:t>
            </a:r>
            <a:r>
              <a:rPr lang="en-US" sz="2200" dirty="0" smtClean="0">
                <a:latin typeface="Segoe UI Light"/>
              </a:rPr>
              <a:t>, </a:t>
            </a:r>
            <a:r>
              <a:rPr lang="en-US" sz="2200" dirty="0" err="1" smtClean="0">
                <a:latin typeface="Segoe UI Light"/>
              </a:rPr>
              <a:t>kai</a:t>
            </a:r>
            <a:r>
              <a:rPr lang="en-US" sz="2200" dirty="0" smtClean="0">
                <a:latin typeface="Segoe UI Light"/>
              </a:rPr>
              <a:t> </a:t>
            </a:r>
            <a:r>
              <a:rPr lang="en-US" sz="2200" dirty="0" err="1" smtClean="0">
                <a:latin typeface="Segoe UI Light"/>
              </a:rPr>
              <a:t>medžiaga</a:t>
            </a:r>
            <a:r>
              <a:rPr lang="en-US" sz="2200" dirty="0" smtClean="0">
                <a:latin typeface="Segoe UI Light"/>
              </a:rPr>
              <a:t> </a:t>
            </a:r>
            <a:r>
              <a:rPr lang="en-US" sz="2200" dirty="0" err="1" smtClean="0">
                <a:latin typeface="Segoe UI Light"/>
              </a:rPr>
              <a:t>yra</a:t>
            </a:r>
            <a:r>
              <a:rPr lang="en-US" sz="2200" dirty="0" smtClean="0">
                <a:latin typeface="Segoe UI Light"/>
              </a:rPr>
              <a:t> </a:t>
            </a:r>
            <a:r>
              <a:rPr lang="en-US" sz="2200" dirty="0" err="1" smtClean="0">
                <a:latin typeface="Segoe UI Light"/>
              </a:rPr>
              <a:t>suprojektuota</a:t>
            </a:r>
            <a:r>
              <a:rPr lang="en-US" sz="2200" dirty="0" smtClean="0">
                <a:latin typeface="Segoe UI Light"/>
              </a:rPr>
              <a:t> </a:t>
            </a:r>
            <a:r>
              <a:rPr lang="en-US" sz="2200" dirty="0" err="1" smtClean="0">
                <a:latin typeface="Segoe UI Light"/>
              </a:rPr>
              <a:t>cirkuliuoti</a:t>
            </a:r>
            <a:r>
              <a:rPr lang="en-US" sz="2200" dirty="0" smtClean="0">
                <a:latin typeface="Segoe UI Light"/>
              </a:rPr>
              <a:t> </a:t>
            </a:r>
            <a:r>
              <a:rPr lang="en-US" sz="2200" dirty="0" err="1" smtClean="0">
                <a:latin typeface="Segoe UI Light"/>
              </a:rPr>
              <a:t>išlaikant</a:t>
            </a:r>
            <a:r>
              <a:rPr lang="en-US" sz="2200" dirty="0" smtClean="0">
                <a:latin typeface="Segoe UI Light"/>
              </a:rPr>
              <a:t> </a:t>
            </a:r>
            <a:r>
              <a:rPr lang="en-US" sz="2200" dirty="0" err="1" smtClean="0">
                <a:latin typeface="Segoe UI Light"/>
              </a:rPr>
              <a:t>jos</a:t>
            </a:r>
            <a:r>
              <a:rPr lang="en-US" sz="2200" dirty="0" smtClean="0">
                <a:latin typeface="Segoe UI Light"/>
              </a:rPr>
              <a:t> </a:t>
            </a:r>
            <a:r>
              <a:rPr lang="en-US" sz="2200" dirty="0" err="1" smtClean="0">
                <a:latin typeface="Segoe UI Light"/>
              </a:rPr>
              <a:t>kokybę</a:t>
            </a:r>
            <a:r>
              <a:rPr lang="en-US" sz="2200" dirty="0" smtClean="0">
                <a:latin typeface="Segoe UI Light"/>
              </a:rPr>
              <a:t>, </a:t>
            </a:r>
            <a:r>
              <a:rPr lang="en-US" sz="2200" dirty="0" err="1" smtClean="0">
                <a:latin typeface="Segoe UI Light"/>
              </a:rPr>
              <a:t>kad</a:t>
            </a:r>
            <a:r>
              <a:rPr lang="en-US" sz="2200" dirty="0" smtClean="0">
                <a:latin typeface="Segoe UI Light"/>
              </a:rPr>
              <a:t> </a:t>
            </a:r>
            <a:r>
              <a:rPr lang="en-US" sz="2200" dirty="0" err="1" smtClean="0">
                <a:latin typeface="Segoe UI Light"/>
              </a:rPr>
              <a:t>būtų</a:t>
            </a:r>
            <a:r>
              <a:rPr lang="en-US" sz="2200" dirty="0" smtClean="0">
                <a:latin typeface="Segoe UI Light"/>
              </a:rPr>
              <a:t> </a:t>
            </a:r>
            <a:r>
              <a:rPr lang="en-US" sz="2200" dirty="0" err="1" smtClean="0">
                <a:latin typeface="Segoe UI Light"/>
              </a:rPr>
              <a:t>galima</a:t>
            </a:r>
            <a:r>
              <a:rPr lang="en-US" sz="2200" dirty="0" smtClean="0">
                <a:latin typeface="Segoe UI Light"/>
              </a:rPr>
              <a:t> </a:t>
            </a:r>
            <a:r>
              <a:rPr lang="en-US" sz="2200" dirty="0" err="1" smtClean="0">
                <a:latin typeface="Segoe UI Light"/>
              </a:rPr>
              <a:t>maitinti</a:t>
            </a:r>
            <a:r>
              <a:rPr lang="en-US" sz="2200" dirty="0" smtClean="0">
                <a:latin typeface="Segoe UI Light"/>
              </a:rPr>
              <a:t> </a:t>
            </a:r>
            <a:r>
              <a:rPr lang="en-US" sz="2200" dirty="0" err="1" smtClean="0">
                <a:latin typeface="Segoe UI Light"/>
              </a:rPr>
              <a:t>pramoninius</a:t>
            </a:r>
            <a:r>
              <a:rPr lang="en-US" sz="2200" dirty="0" smtClean="0">
                <a:latin typeface="Segoe UI Light"/>
              </a:rPr>
              <a:t> </a:t>
            </a:r>
            <a:r>
              <a:rPr lang="en-US" sz="2200" dirty="0" err="1" smtClean="0">
                <a:latin typeface="Segoe UI Light"/>
              </a:rPr>
              <a:t>procesus</a:t>
            </a:r>
            <a:endParaRPr lang="lt-LT" sz="2200" dirty="0">
              <a:latin typeface="Segoe UI Light"/>
            </a:endParaRPr>
          </a:p>
          <a:p>
            <a:pPr marL="914400" lvl="2" indent="-457200">
              <a:lnSpc>
                <a:spcPct val="100000"/>
              </a:lnSpc>
              <a:spcBef>
                <a:spcPts val="1000"/>
              </a:spcBef>
              <a:spcAft>
                <a:spcPts val="600"/>
              </a:spcAft>
            </a:pPr>
            <a:endParaRPr lang="lt-LT" sz="2400" dirty="0">
              <a:latin typeface="Segoe UI Light" panose="020B0502040204020203" pitchFamily="34" charset="0"/>
            </a:endParaRPr>
          </a:p>
        </p:txBody>
      </p:sp>
    </p:spTree>
    <p:extLst>
      <p:ext uri="{BB962C8B-B14F-4D97-AF65-F5344CB8AC3E}">
        <p14:creationId xmlns:p14="http://schemas.microsoft.com/office/powerpoint/2010/main" val="40710141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p:txBody>
          <a:bodyPr/>
          <a:lstStyle/>
          <a:p>
            <a:r>
              <a:rPr lang="en-GB" sz="2800">
                <a:solidFill>
                  <a:schemeClr val="bg1"/>
                </a:solidFill>
                <a:latin typeface="Segoe UI Light"/>
              </a:rPr>
              <a:t>1. Pirkite atsinaujinančią energiją</a:t>
            </a:r>
          </a:p>
        </p:txBody>
      </p:sp>
      <p:sp>
        <p:nvSpPr>
          <p:cNvPr id="3" name="Content Placeholder 2"/>
          <p:cNvSpPr>
            <a:spLocks noGrp="1"/>
          </p:cNvSpPr>
          <p:nvPr>
            <p:ph idx="1"/>
          </p:nvPr>
        </p:nvSpPr>
        <p:spPr>
          <a:xfrm>
            <a:off x="838200" y="1825625"/>
            <a:ext cx="10515600" cy="1754154"/>
          </a:xfrm>
        </p:spPr>
        <p:txBody>
          <a:bodyPr vert="horz" lIns="91440" tIns="45720" rIns="91440" bIns="45720" rtlCol="0" anchor="t">
            <a:normAutofit/>
          </a:bodyPr>
          <a:lstStyle/>
          <a:p>
            <a:pPr marL="0" indent="0">
              <a:buNone/>
            </a:pPr>
            <a:r>
              <a:rPr lang="sv-SE" sz="2000">
                <a:latin typeface="Segoe UI Light"/>
              </a:rPr>
              <a:t>Pirkdami elektros energiją, galite rinktis energiją iš atsinaujinančių šaltinių</a:t>
            </a:r>
          </a:p>
          <a:p>
            <a:pPr marL="0" indent="0">
              <a:buNone/>
            </a:pPr>
            <a:r>
              <a:rPr lang="sv-SE" sz="2000">
                <a:latin typeface="Segoe UI Light"/>
              </a:rPr>
              <a:t>Savo transporto priemonėse galite rinktis kurą iš atsinaujinančių šaltinių</a:t>
            </a:r>
          </a:p>
          <a:p>
            <a:pPr marL="0" indent="0">
              <a:buNone/>
            </a:pPr>
            <a:endParaRPr lang="lt-LT" sz="2000">
              <a:latin typeface="Segoe UI Light" panose="020B0502040204020203" pitchFamily="34" charset="0"/>
              <a:cs typeface="Segoe UI Light" panose="020B0502040204020203" pitchFamily="34" charset="0"/>
            </a:endParaRPr>
          </a:p>
        </p:txBody>
      </p:sp>
      <p:pic>
        <p:nvPicPr>
          <p:cNvPr id="7" name="Bildobjekt 7" descr="En bild som visar himmel, utomhus, solnedgång, sol&#10;&#10;Beskrivning genererad med mycket hög exakthet">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E41167D-EEF0-4FA1-BCD7-44DFF6B9D4B5}"/>
              </a:ext>
            </a:extLst>
          </p:cNvPr>
          <p:cNvPicPr>
            <a:picLocks noChangeAspect="1"/>
          </p:cNvPicPr>
          <p:nvPr/>
        </p:nvPicPr>
        <p:blipFill>
          <a:blip r:embed="rId3" cstate="print"/>
          <a:stretch>
            <a:fillRect/>
          </a:stretch>
        </p:blipFill>
        <p:spPr>
          <a:xfrm>
            <a:off x="7046118" y="2919413"/>
            <a:ext cx="4183856" cy="2793206"/>
          </a:xfrm>
          <a:prstGeom prst="rect">
            <a:avLst/>
          </a:prstGeom>
        </p:spPr>
      </p:pic>
      <p:sp>
        <p:nvSpPr>
          <p:cNvPr id="10" name="textruta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899B2AD-5699-4669-8053-8B667CF2F852}"/>
              </a:ext>
            </a:extLst>
          </p:cNvPr>
          <p:cNvSpPr txBox="1"/>
          <p:nvPr/>
        </p:nvSpPr>
        <p:spPr>
          <a:xfrm>
            <a:off x="7760494" y="5915025"/>
            <a:ext cx="3013275"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111111"/>
                </a:solidFill>
                <a:latin typeface="-apple-system"/>
              </a:rPr>
              <a:t>Nuotrauka: </a:t>
            </a:r>
            <a:r>
              <a:rPr lang="en-US" sz="1200">
                <a:solidFill>
                  <a:srgbClr val="999999"/>
                </a:solidFill>
                <a:latin typeface="-apple-system"/>
                <a:hlinkClick r:id="rId4"/>
              </a:rPr>
              <a:t>Adam Śmigielski</a:t>
            </a:r>
            <a:r>
              <a:rPr lang="en-US" sz="1200">
                <a:solidFill>
                  <a:srgbClr val="999999"/>
                </a:solidFill>
                <a:latin typeface="-apple-system"/>
                <a:hlinkClick r:id="rId5"/>
              </a:rPr>
              <a:t>, Unsplash</a:t>
            </a:r>
            <a:endParaRPr lang="lt-LT" sz="1200"/>
          </a:p>
        </p:txBody>
      </p:sp>
    </p:spTree>
    <p:extLst>
      <p:ext uri="{BB962C8B-B14F-4D97-AF65-F5344CB8AC3E}">
        <p14:creationId xmlns:p14="http://schemas.microsoft.com/office/powerpoint/2010/main" val="6427483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p:txBody>
          <a:bodyPr/>
          <a:lstStyle/>
          <a:p>
            <a:r>
              <a:rPr lang="en-GB" sz="2800">
                <a:solidFill>
                  <a:schemeClr val="bg1"/>
                </a:solidFill>
                <a:latin typeface="Segoe UI Light"/>
              </a:rPr>
              <a:t>2. Pirkite akcijas</a:t>
            </a:r>
          </a:p>
        </p:txBody>
      </p:sp>
      <p:sp>
        <p:nvSpPr>
          <p:cNvPr id="3" name="Content Placeholder 2"/>
          <p:cNvSpPr>
            <a:spLocks noGrp="1"/>
          </p:cNvSpPr>
          <p:nvPr>
            <p:ph idx="1"/>
          </p:nvPr>
        </p:nvSpPr>
        <p:spPr>
          <a:xfrm>
            <a:off x="838200" y="1825625"/>
            <a:ext cx="10515600" cy="1754154"/>
          </a:xfrm>
        </p:spPr>
        <p:txBody>
          <a:bodyPr vert="horz" lIns="91440" tIns="45720" rIns="91440" bIns="45720" rtlCol="0" anchor="t">
            <a:normAutofit/>
          </a:bodyPr>
          <a:lstStyle/>
          <a:p>
            <a:pPr marL="0" indent="0">
              <a:buNone/>
            </a:pPr>
            <a:r>
              <a:rPr lang="en-GB" sz="2000">
                <a:latin typeface="Segoe UI Light"/>
              </a:rPr>
              <a:t>Gera idėja tapti energijos kooperatyvo (taupymo asociacijos) nariu.</a:t>
            </a:r>
            <a:endParaRPr lang="lt-LT" sz="2000">
              <a:latin typeface="Segoe UI Light" panose="020B0502040204020203" pitchFamily="34" charset="0"/>
              <a:cs typeface="Segoe UI Light" panose="020B0502040204020203" pitchFamily="34" charset="0"/>
            </a:endParaRPr>
          </a:p>
          <a:p>
            <a:pPr marL="0" indent="0">
              <a:buNone/>
            </a:pPr>
            <a:r>
              <a:rPr lang="sv-SE" sz="2000">
                <a:latin typeface="Segoe UI Light"/>
              </a:rPr>
              <a:t>Tokiu atveju perkate vėjo jėgainės ar saulės jėgainės akcijas</a:t>
            </a:r>
          </a:p>
          <a:p>
            <a:pPr marL="0" indent="0">
              <a:buNone/>
            </a:pPr>
            <a:r>
              <a:rPr lang="en-GB" sz="2000">
                <a:latin typeface="Segoe UI Light"/>
              </a:rPr>
              <a:t>Naudokite rinkodarą savo turizmo įmonėje!</a:t>
            </a:r>
            <a:endParaRPr lang="lt-LT" sz="2000">
              <a:latin typeface="Segoe UI Light"/>
              <a:cs typeface="Segoe UI Light"/>
            </a:endParaRPr>
          </a:p>
        </p:txBody>
      </p:sp>
      <p:sp>
        <p:nvSpPr>
          <p:cNvPr id="4" name="textruta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55F6250-EC78-4CD7-95F9-CABD24713E2C}"/>
              </a:ext>
            </a:extLst>
          </p:cNvPr>
          <p:cNvSpPr txBox="1"/>
          <p:nvPr/>
        </p:nvSpPr>
        <p:spPr>
          <a:xfrm>
            <a:off x="7415513" y="5795057"/>
            <a:ext cx="296504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err="1">
                <a:solidFill>
                  <a:srgbClr val="111111"/>
                </a:solidFill>
                <a:latin typeface="-apple-system"/>
              </a:rPr>
              <a:t>Nuotrauka</a:t>
            </a:r>
            <a:r>
              <a:rPr lang="en-US" sz="1200" dirty="0" smtClean="0">
                <a:solidFill>
                  <a:srgbClr val="111111"/>
                </a:solidFill>
                <a:latin typeface="-apple-system"/>
              </a:rPr>
              <a:t>:</a:t>
            </a:r>
            <a:r>
              <a:rPr lang="en-US" sz="1200" dirty="0">
                <a:solidFill>
                  <a:srgbClr val="111111"/>
                </a:solidFill>
                <a:latin typeface="-apple-system"/>
              </a:rPr>
              <a:t> </a:t>
            </a:r>
            <a:r>
              <a:rPr lang="en-US" sz="1200" dirty="0">
                <a:solidFill>
                  <a:srgbClr val="999999"/>
                </a:solidFill>
                <a:latin typeface="-apple-system"/>
                <a:hlinkClick r:id="rId3"/>
              </a:rPr>
              <a:t>Jason </a:t>
            </a:r>
            <a:r>
              <a:rPr lang="en-US" sz="1200" dirty="0" smtClean="0">
                <a:solidFill>
                  <a:srgbClr val="999999"/>
                </a:solidFill>
                <a:latin typeface="-apple-system"/>
                <a:hlinkClick r:id="rId3"/>
              </a:rPr>
              <a:t>Blackeye</a:t>
            </a:r>
            <a:r>
              <a:rPr lang="pl-PL" sz="1200" dirty="0">
                <a:solidFill>
                  <a:srgbClr val="111111"/>
                </a:solidFill>
                <a:latin typeface="-apple-system"/>
              </a:rPr>
              <a:t>,</a:t>
            </a:r>
            <a:r>
              <a:rPr lang="en-US" sz="1200" dirty="0">
                <a:solidFill>
                  <a:srgbClr val="111111"/>
                </a:solidFill>
                <a:latin typeface="-apple-system"/>
              </a:rPr>
              <a:t> </a:t>
            </a:r>
            <a:r>
              <a:rPr lang="en-US" sz="1200" dirty="0" err="1">
                <a:solidFill>
                  <a:srgbClr val="999999"/>
                </a:solidFill>
                <a:latin typeface="-apple-system"/>
                <a:hlinkClick r:id="rId4"/>
              </a:rPr>
              <a:t>Unsplash</a:t>
            </a:r>
            <a:endParaRPr lang="lt-LT" sz="1200" dirty="0"/>
          </a:p>
        </p:txBody>
      </p:sp>
      <p:sp>
        <p:nvSpPr>
          <p:cNvPr id="7" name="textruta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FEB34CA-FCEF-4564-B2C6-2CC40D024D35}"/>
              </a:ext>
            </a:extLst>
          </p:cNvPr>
          <p:cNvSpPr txBox="1"/>
          <p:nvPr/>
        </p:nvSpPr>
        <p:spPr>
          <a:xfrm>
            <a:off x="1107311" y="5795058"/>
            <a:ext cx="310750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err="1">
                <a:solidFill>
                  <a:srgbClr val="111111"/>
                </a:solidFill>
                <a:latin typeface="-apple-system"/>
              </a:rPr>
              <a:t>Nuotrauka</a:t>
            </a:r>
            <a:r>
              <a:rPr lang="en-US" sz="1200" dirty="0">
                <a:solidFill>
                  <a:srgbClr val="111111"/>
                </a:solidFill>
                <a:latin typeface="-apple-system"/>
              </a:rPr>
              <a:t>: </a:t>
            </a:r>
            <a:r>
              <a:rPr lang="sv-SE" sz="1200" dirty="0">
                <a:solidFill>
                  <a:srgbClr val="111111"/>
                </a:solidFill>
                <a:latin typeface="-apple-system"/>
              </a:rPr>
              <a:t> </a:t>
            </a:r>
            <a:r>
              <a:rPr lang="sv-SE" sz="1200" dirty="0">
                <a:solidFill>
                  <a:srgbClr val="999999"/>
                </a:solidFill>
                <a:latin typeface="-apple-system"/>
                <a:hlinkClick r:id="rId5"/>
              </a:rPr>
              <a:t>Zbynek </a:t>
            </a:r>
            <a:r>
              <a:rPr lang="sv-SE" sz="1200" dirty="0" smtClean="0">
                <a:solidFill>
                  <a:srgbClr val="999999"/>
                </a:solidFill>
                <a:latin typeface="-apple-system"/>
                <a:hlinkClick r:id="rId5"/>
              </a:rPr>
              <a:t>Burival</a:t>
            </a:r>
            <a:r>
              <a:rPr lang="pl-PL" sz="1200" dirty="0">
                <a:solidFill>
                  <a:srgbClr val="111111"/>
                </a:solidFill>
                <a:latin typeface="-apple-system"/>
              </a:rPr>
              <a:t>,</a:t>
            </a:r>
            <a:r>
              <a:rPr lang="sv-SE" sz="1200" dirty="0">
                <a:solidFill>
                  <a:srgbClr val="111111"/>
                </a:solidFill>
                <a:latin typeface="-apple-system"/>
              </a:rPr>
              <a:t> </a:t>
            </a:r>
            <a:r>
              <a:rPr lang="sv-SE" sz="1200" dirty="0">
                <a:solidFill>
                  <a:srgbClr val="999999"/>
                </a:solidFill>
                <a:latin typeface="-apple-system"/>
                <a:hlinkClick r:id="rId6"/>
              </a:rPr>
              <a:t>Unsplash</a:t>
            </a:r>
            <a:endParaRPr lang="lt-LT" sz="1200" dirty="0"/>
          </a:p>
        </p:txBody>
      </p:sp>
      <p:pic>
        <p:nvPicPr>
          <p:cNvPr id="10" name="Bildobjekt 10" descr="En bild som visar himmel, föremål utomhus, utomhus, solnedgång&#10;&#10;Beskrivning genererad med mycket hög exakthet">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39A2C76-4032-4FEF-811B-9B19B8EB403D}"/>
              </a:ext>
            </a:extLst>
          </p:cNvPr>
          <p:cNvPicPr>
            <a:picLocks noChangeAspect="1"/>
          </p:cNvPicPr>
          <p:nvPr/>
        </p:nvPicPr>
        <p:blipFill>
          <a:blip r:embed="rId7" cstate="print"/>
          <a:stretch>
            <a:fillRect/>
          </a:stretch>
        </p:blipFill>
        <p:spPr>
          <a:xfrm>
            <a:off x="750425" y="3282984"/>
            <a:ext cx="3649883" cy="2442994"/>
          </a:xfrm>
          <a:prstGeom prst="rect">
            <a:avLst/>
          </a:prstGeom>
        </p:spPr>
      </p:pic>
      <p:pic>
        <p:nvPicPr>
          <p:cNvPr id="14" name="Bildobjekt 14" descr="En bild som visar himmel, utomhus, föremål utomhus, väderkvarn&#10;&#10;Beskrivning genererad med mycket hög exakthet">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D3900CF-0AC6-4817-8642-9DFF32A2C5B6}"/>
              </a:ext>
            </a:extLst>
          </p:cNvPr>
          <p:cNvPicPr>
            <a:picLocks noChangeAspect="1"/>
          </p:cNvPicPr>
          <p:nvPr/>
        </p:nvPicPr>
        <p:blipFill>
          <a:blip r:embed="rId8" cstate="print"/>
          <a:stretch>
            <a:fillRect/>
          </a:stretch>
        </p:blipFill>
        <p:spPr>
          <a:xfrm>
            <a:off x="6585995" y="3286246"/>
            <a:ext cx="3698111" cy="2455762"/>
          </a:xfrm>
          <a:prstGeom prst="rect">
            <a:avLst/>
          </a:prstGeom>
        </p:spPr>
      </p:pic>
    </p:spTree>
    <p:extLst>
      <p:ext uri="{BB962C8B-B14F-4D97-AF65-F5344CB8AC3E}">
        <p14:creationId xmlns:p14="http://schemas.microsoft.com/office/powerpoint/2010/main" val="24105903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p:txBody>
          <a:bodyPr vert="horz" lIns="91440" tIns="45720" rIns="91440" bIns="45720" rtlCol="0" anchor="ctr">
            <a:normAutofit/>
          </a:bodyPr>
          <a:lstStyle/>
          <a:p>
            <a:r>
              <a:rPr lang="en-GB" sz="2800">
                <a:solidFill>
                  <a:schemeClr val="bg1"/>
                </a:solidFill>
                <a:latin typeface="Segoe UI Light"/>
              </a:rPr>
              <a:t>3. Gaminkite savo energiją</a:t>
            </a:r>
            <a:endParaRPr lang="lt-LT" sz="2800">
              <a:solidFill>
                <a:schemeClr val="bg1"/>
              </a:solidFill>
              <a:latin typeface="Segoe UI Light"/>
              <a:cs typeface="Segoe UI Light"/>
            </a:endParaRPr>
          </a:p>
        </p:txBody>
      </p:sp>
      <p:sp>
        <p:nvSpPr>
          <p:cNvPr id="3" name="Content Placeholder 2"/>
          <p:cNvSpPr>
            <a:spLocks noGrp="1"/>
          </p:cNvSpPr>
          <p:nvPr>
            <p:ph idx="1"/>
          </p:nvPr>
        </p:nvSpPr>
        <p:spPr>
          <a:xfrm>
            <a:off x="838199" y="1825625"/>
            <a:ext cx="6122438" cy="4351338"/>
          </a:xfrm>
        </p:spPr>
        <p:txBody>
          <a:bodyPr vert="horz" lIns="91440" tIns="45720" rIns="91440" bIns="45720" rtlCol="0" anchor="t">
            <a:normAutofit/>
          </a:bodyPr>
          <a:lstStyle/>
          <a:p>
            <a:pPr marL="0" indent="0">
              <a:buNone/>
            </a:pPr>
            <a:r>
              <a:rPr lang="en-GB" sz="1800" dirty="0" err="1">
                <a:latin typeface="Segoe UI Light" panose="020B0502040204020203" pitchFamily="34" charset="0"/>
                <a:cs typeface="Segoe UI Light" panose="020B0502040204020203" pitchFamily="34" charset="0"/>
              </a:rPr>
              <a:t>Tapkite</a:t>
            </a:r>
            <a:r>
              <a:rPr lang="en-GB" sz="1800" dirty="0">
                <a:latin typeface="Segoe UI Light" panose="020B0502040204020203" pitchFamily="34" charset="0"/>
                <a:cs typeface="Segoe UI Light" panose="020B0502040204020203" pitchFamily="34" charset="0"/>
              </a:rPr>
              <a:t> </a:t>
            </a:r>
            <a:r>
              <a:rPr lang="en-GB" sz="1800" dirty="0" err="1">
                <a:latin typeface="Segoe UI Light" panose="020B0502040204020203" pitchFamily="34" charset="0"/>
                <a:cs typeface="Segoe UI Light" panose="020B0502040204020203" pitchFamily="34" charset="0"/>
              </a:rPr>
              <a:t>pirkėju-vartotoju</a:t>
            </a:r>
            <a:r>
              <a:rPr lang="en-GB" sz="1800" dirty="0">
                <a:latin typeface="Segoe UI Light" panose="020B0502040204020203" pitchFamily="34" charset="0"/>
                <a:cs typeface="Segoe UI Light" panose="020B0502040204020203" pitchFamily="34" charset="0"/>
              </a:rPr>
              <a:t> (</a:t>
            </a:r>
            <a:r>
              <a:rPr lang="en-GB" sz="1800" dirty="0" err="1">
                <a:latin typeface="Segoe UI Light" panose="020B0502040204020203" pitchFamily="34" charset="0"/>
                <a:cs typeface="Segoe UI Light" panose="020B0502040204020203" pitchFamily="34" charset="0"/>
              </a:rPr>
              <a:t>ang.</a:t>
            </a:r>
            <a:r>
              <a:rPr lang="en-GB" sz="1800" dirty="0">
                <a:latin typeface="Segoe UI Light" panose="020B0502040204020203" pitchFamily="34" charset="0"/>
                <a:cs typeface="Segoe UI Light" panose="020B0502040204020203" pitchFamily="34" charset="0"/>
              </a:rPr>
              <a:t> </a:t>
            </a:r>
            <a:r>
              <a:rPr lang="en-GB" sz="1800" dirty="0" err="1">
                <a:latin typeface="Segoe UI Light" panose="020B0502040204020203" pitchFamily="34" charset="0"/>
                <a:cs typeface="Segoe UI Light" panose="020B0502040204020203" pitchFamily="34" charset="0"/>
              </a:rPr>
              <a:t>naujadaras</a:t>
            </a:r>
            <a:r>
              <a:rPr lang="en-GB" sz="1800" dirty="0">
                <a:latin typeface="Segoe UI Light" panose="020B0502040204020203" pitchFamily="34" charset="0"/>
                <a:cs typeface="Segoe UI Light" panose="020B0502040204020203" pitchFamily="34" charset="0"/>
              </a:rPr>
              <a:t> „prosumer“) – </a:t>
            </a:r>
            <a:r>
              <a:rPr lang="en-GB" sz="1800" dirty="0" err="1">
                <a:latin typeface="Segoe UI Light" panose="020B0502040204020203" pitchFamily="34" charset="0"/>
                <a:cs typeface="Segoe UI Light" panose="020B0502040204020203" pitchFamily="34" charset="0"/>
              </a:rPr>
              <a:t>gaminkite</a:t>
            </a:r>
            <a:r>
              <a:rPr lang="en-GB" sz="1800" dirty="0">
                <a:latin typeface="Segoe UI Light" panose="020B0502040204020203" pitchFamily="34" charset="0"/>
                <a:cs typeface="Segoe UI Light" panose="020B0502040204020203" pitchFamily="34" charset="0"/>
              </a:rPr>
              <a:t> </a:t>
            </a:r>
            <a:r>
              <a:rPr lang="en-GB" sz="1800" dirty="0" err="1">
                <a:latin typeface="Segoe UI Light" panose="020B0502040204020203" pitchFamily="34" charset="0"/>
                <a:cs typeface="Segoe UI Light" panose="020B0502040204020203" pitchFamily="34" charset="0"/>
              </a:rPr>
              <a:t>savo</a:t>
            </a:r>
            <a:r>
              <a:rPr lang="en-GB" sz="1800" dirty="0">
                <a:latin typeface="Segoe UI Light" panose="020B0502040204020203" pitchFamily="34" charset="0"/>
                <a:cs typeface="Segoe UI Light" panose="020B0502040204020203" pitchFamily="34" charset="0"/>
              </a:rPr>
              <a:t> </a:t>
            </a:r>
            <a:r>
              <a:rPr lang="en-GB" sz="1800" dirty="0" err="1">
                <a:latin typeface="Segoe UI Light" panose="020B0502040204020203" pitchFamily="34" charset="0"/>
                <a:cs typeface="Segoe UI Light" panose="020B0502040204020203" pitchFamily="34" charset="0"/>
              </a:rPr>
              <a:t>energiją</a:t>
            </a:r>
            <a:r>
              <a:rPr lang="en-GB" sz="1800" dirty="0">
                <a:latin typeface="Segoe UI Light" panose="020B0502040204020203" pitchFamily="34" charset="0"/>
                <a:cs typeface="Segoe UI Light" panose="020B0502040204020203" pitchFamily="34" charset="0"/>
              </a:rPr>
              <a:t>!</a:t>
            </a:r>
            <a:r>
              <a:rPr sz="1800" dirty="0">
                <a:latin typeface="Segoe UI Light" panose="020B0502040204020203" pitchFamily="34" charset="0"/>
                <a:cs typeface="Segoe UI Light" panose="020B0502040204020203" pitchFamily="34" charset="0"/>
              </a:rPr>
              <a:t/>
            </a:r>
            <a:br>
              <a:rPr sz="1800" dirty="0">
                <a:latin typeface="Segoe UI Light" panose="020B0502040204020203" pitchFamily="34" charset="0"/>
                <a:cs typeface="Segoe UI Light" panose="020B0502040204020203" pitchFamily="34" charset="0"/>
              </a:rPr>
            </a:br>
            <a:endParaRPr lang="lt-LT" sz="1800" dirty="0">
              <a:latin typeface="Segoe UI Light" panose="020B0502040204020203" pitchFamily="34" charset="0"/>
              <a:cs typeface="Segoe UI Light" panose="020B0502040204020203" pitchFamily="34" charset="0"/>
            </a:endParaRPr>
          </a:p>
          <a:p>
            <a:pPr marL="0" indent="0">
              <a:buNone/>
            </a:pPr>
            <a:r>
              <a:rPr lang="en-GB" sz="1800" dirty="0">
                <a:latin typeface="Segoe UI Light" panose="020B0502040204020203" pitchFamily="34" charset="0"/>
                <a:cs typeface="Segoe UI Light" panose="020B0502040204020203" pitchFamily="34" charset="0"/>
              </a:rPr>
              <a:t>Kai </a:t>
            </a:r>
            <a:r>
              <a:rPr lang="en-GB" sz="1800" dirty="0" err="1">
                <a:latin typeface="Segoe UI Light" panose="020B0502040204020203" pitchFamily="34" charset="0"/>
                <a:cs typeface="Segoe UI Light" panose="020B0502040204020203" pitchFamily="34" charset="0"/>
              </a:rPr>
              <a:t>kurie</a:t>
            </a:r>
            <a:r>
              <a:rPr lang="en-GB" sz="1800" dirty="0">
                <a:latin typeface="Segoe UI Light" panose="020B0502040204020203" pitchFamily="34" charset="0"/>
                <a:cs typeface="Segoe UI Light" panose="020B0502040204020203" pitchFamily="34" charset="0"/>
              </a:rPr>
              <a:t> </a:t>
            </a:r>
            <a:r>
              <a:rPr lang="en-GB" sz="1800" dirty="0" err="1">
                <a:latin typeface="Segoe UI Light" panose="020B0502040204020203" pitchFamily="34" charset="0"/>
                <a:cs typeface="Segoe UI Light" panose="020B0502040204020203" pitchFamily="34" charset="0"/>
              </a:rPr>
              <a:t>energijos</a:t>
            </a:r>
            <a:r>
              <a:rPr lang="en-GB" sz="1800" dirty="0">
                <a:latin typeface="Segoe UI Light" panose="020B0502040204020203" pitchFamily="34" charset="0"/>
                <a:cs typeface="Segoe UI Light" panose="020B0502040204020203" pitchFamily="34" charset="0"/>
              </a:rPr>
              <a:t> </a:t>
            </a:r>
            <a:r>
              <a:rPr lang="en-GB" sz="1800" dirty="0" err="1">
                <a:latin typeface="Segoe UI Light" panose="020B0502040204020203" pitchFamily="34" charset="0"/>
                <a:cs typeface="Segoe UI Light" panose="020B0502040204020203" pitchFamily="34" charset="0"/>
              </a:rPr>
              <a:t>gamybos</a:t>
            </a:r>
            <a:r>
              <a:rPr lang="en-GB" sz="1800" dirty="0">
                <a:latin typeface="Segoe UI Light" panose="020B0502040204020203" pitchFamily="34" charset="0"/>
                <a:cs typeface="Segoe UI Light" panose="020B0502040204020203" pitchFamily="34" charset="0"/>
              </a:rPr>
              <a:t> </a:t>
            </a:r>
            <a:r>
              <a:rPr lang="en-GB" sz="1800" dirty="0" err="1">
                <a:latin typeface="Segoe UI Light" panose="020B0502040204020203" pitchFamily="34" charset="0"/>
                <a:cs typeface="Segoe UI Light" panose="020B0502040204020203" pitchFamily="34" charset="0"/>
              </a:rPr>
              <a:t>pranašumai</a:t>
            </a:r>
            <a:r>
              <a:rPr lang="en-GB" sz="1800" dirty="0">
                <a:latin typeface="Segoe UI Light" panose="020B0502040204020203" pitchFamily="34" charset="0"/>
                <a:cs typeface="Segoe UI Light" panose="020B0502040204020203" pitchFamily="34" charset="0"/>
              </a:rPr>
              <a:t>:</a:t>
            </a:r>
          </a:p>
          <a:p>
            <a:pPr lvl="1">
              <a:lnSpc>
                <a:spcPct val="200000"/>
              </a:lnSpc>
            </a:pPr>
            <a:r>
              <a:rPr lang="en-GB" sz="1800" dirty="0" err="1">
                <a:latin typeface="Segoe UI Light" panose="020B0502040204020203" pitchFamily="34" charset="0"/>
                <a:cs typeface="Segoe UI Light" panose="020B0502040204020203" pitchFamily="34" charset="0"/>
              </a:rPr>
              <a:t>Taupo</a:t>
            </a:r>
            <a:r>
              <a:rPr lang="en-GB" sz="1800" dirty="0">
                <a:latin typeface="Segoe UI Light" panose="020B0502040204020203" pitchFamily="34" charset="0"/>
                <a:cs typeface="Segoe UI Light" panose="020B0502040204020203" pitchFamily="34" charset="0"/>
              </a:rPr>
              <a:t> </a:t>
            </a:r>
            <a:r>
              <a:rPr lang="en-GB" sz="1800" dirty="0" err="1">
                <a:latin typeface="Segoe UI Light" panose="020B0502040204020203" pitchFamily="34" charset="0"/>
                <a:cs typeface="Segoe UI Light" panose="020B0502040204020203" pitchFamily="34" charset="0"/>
              </a:rPr>
              <a:t>pinigus</a:t>
            </a:r>
            <a:endParaRPr lang="lt-LT" sz="1800" dirty="0">
              <a:latin typeface="Segoe UI Light" panose="020B0502040204020203" pitchFamily="34" charset="0"/>
              <a:cs typeface="Segoe UI Light" panose="020B0502040204020203" pitchFamily="34" charset="0"/>
            </a:endParaRPr>
          </a:p>
          <a:p>
            <a:pPr lvl="1">
              <a:lnSpc>
                <a:spcPct val="200000"/>
              </a:lnSpc>
            </a:pPr>
            <a:r>
              <a:rPr lang="en-GB" sz="1800" dirty="0" err="1">
                <a:latin typeface="Segoe UI Light" panose="020B0502040204020203" pitchFamily="34" charset="0"/>
                <a:cs typeface="Segoe UI Light" panose="020B0502040204020203" pitchFamily="34" charset="0"/>
              </a:rPr>
              <a:t>Uždirbkite</a:t>
            </a:r>
            <a:r>
              <a:rPr lang="en-GB" sz="1800" dirty="0">
                <a:latin typeface="Segoe UI Light" panose="020B0502040204020203" pitchFamily="34" charset="0"/>
                <a:cs typeface="Segoe UI Light" panose="020B0502040204020203" pitchFamily="34" charset="0"/>
              </a:rPr>
              <a:t> </a:t>
            </a:r>
            <a:r>
              <a:rPr lang="en-GB" sz="1800" dirty="0" err="1">
                <a:latin typeface="Segoe UI Light" panose="020B0502040204020203" pitchFamily="34" charset="0"/>
                <a:cs typeface="Segoe UI Light" panose="020B0502040204020203" pitchFamily="34" charset="0"/>
              </a:rPr>
              <a:t>pinigų</a:t>
            </a:r>
            <a:r>
              <a:rPr lang="en-GB" sz="1800" dirty="0">
                <a:latin typeface="Segoe UI Light" panose="020B0502040204020203" pitchFamily="34" charset="0"/>
                <a:cs typeface="Segoe UI Light" panose="020B0502040204020203" pitchFamily="34" charset="0"/>
              </a:rPr>
              <a:t> </a:t>
            </a:r>
            <a:r>
              <a:rPr lang="en-GB" sz="1800" dirty="0" err="1">
                <a:latin typeface="Segoe UI Light" panose="020B0502040204020203" pitchFamily="34" charset="0"/>
                <a:cs typeface="Segoe UI Light" panose="020B0502040204020203" pitchFamily="34" charset="0"/>
              </a:rPr>
              <a:t>parduodami</a:t>
            </a:r>
            <a:r>
              <a:rPr lang="en-GB" sz="1800" dirty="0">
                <a:latin typeface="Segoe UI Light" panose="020B0502040204020203" pitchFamily="34" charset="0"/>
                <a:cs typeface="Segoe UI Light" panose="020B0502040204020203" pitchFamily="34" charset="0"/>
              </a:rPr>
              <a:t> </a:t>
            </a:r>
            <a:r>
              <a:rPr lang="en-GB" sz="1800" dirty="0" err="1">
                <a:latin typeface="Segoe UI Light" panose="020B0502040204020203" pitchFamily="34" charset="0"/>
                <a:cs typeface="Segoe UI Light" panose="020B0502040204020203" pitchFamily="34" charset="0"/>
              </a:rPr>
              <a:t>energiją</a:t>
            </a:r>
            <a:endParaRPr lang="en-GB" sz="1800" dirty="0">
              <a:latin typeface="Segoe UI Light" panose="020B0502040204020203" pitchFamily="34" charset="0"/>
              <a:cs typeface="Segoe UI Light" panose="020B0502040204020203" pitchFamily="34" charset="0"/>
            </a:endParaRPr>
          </a:p>
          <a:p>
            <a:pPr lvl="1">
              <a:lnSpc>
                <a:spcPct val="200000"/>
              </a:lnSpc>
            </a:pPr>
            <a:r>
              <a:rPr lang="en-GB" sz="1800" dirty="0" err="1">
                <a:latin typeface="Segoe UI Light" panose="020B0502040204020203" pitchFamily="34" charset="0"/>
                <a:cs typeface="Segoe UI Light" panose="020B0502040204020203" pitchFamily="34" charset="0"/>
              </a:rPr>
              <a:t>Energetinė</a:t>
            </a:r>
            <a:r>
              <a:rPr lang="en-GB" sz="1800" dirty="0">
                <a:latin typeface="Segoe UI Light" panose="020B0502040204020203" pitchFamily="34" charset="0"/>
                <a:cs typeface="Segoe UI Light" panose="020B0502040204020203" pitchFamily="34" charset="0"/>
              </a:rPr>
              <a:t> </a:t>
            </a:r>
            <a:r>
              <a:rPr lang="en-GB" sz="1800" dirty="0" err="1">
                <a:latin typeface="Segoe UI Light" panose="020B0502040204020203" pitchFamily="34" charset="0"/>
                <a:cs typeface="Segoe UI Light" panose="020B0502040204020203" pitchFamily="34" charset="0"/>
              </a:rPr>
              <a:t>nepriklausomybė</a:t>
            </a:r>
            <a:endParaRPr lang="en-GB" sz="1800" dirty="0">
              <a:latin typeface="Segoe UI Light" panose="020B0502040204020203" pitchFamily="34" charset="0"/>
              <a:cs typeface="Segoe UI Light" panose="020B0502040204020203" pitchFamily="34" charset="0"/>
            </a:endParaRPr>
          </a:p>
          <a:p>
            <a:pPr lvl="1">
              <a:lnSpc>
                <a:spcPct val="200000"/>
              </a:lnSpc>
            </a:pPr>
            <a:r>
              <a:rPr sz="1800" dirty="0" smtClean="0">
                <a:latin typeface="Segoe UI Light" panose="020B0502040204020203" pitchFamily="34" charset="0"/>
                <a:cs typeface="Segoe UI Light" panose="020B0502040204020203" pitchFamily="34" charset="0"/>
              </a:rPr>
              <a:t>Kurkite atsinaujinančią energiją. Dalyvaukite kuriant atsparų energijos tinklą</a:t>
            </a:r>
          </a:p>
        </p:txBody>
      </p:sp>
      <p:pic>
        <p:nvPicPr>
          <p:cNvPr id="4" name="Bildobjekt 4" descr="En bild som visar träd, utomhus, himmel, gräs&#10;&#10;Beskrivning genererad med mycket hög exakthet">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6FF89B7-C6A2-4F36-9A55-C24EAE335F0D}"/>
              </a:ext>
            </a:extLst>
          </p:cNvPr>
          <p:cNvPicPr>
            <a:picLocks noChangeAspect="1"/>
          </p:cNvPicPr>
          <p:nvPr/>
        </p:nvPicPr>
        <p:blipFill rotWithShape="1">
          <a:blip r:embed="rId3" cstate="print"/>
          <a:srcRect l="5720" t="26000" r="-5523" b="1600"/>
          <a:stretch/>
        </p:blipFill>
        <p:spPr>
          <a:xfrm>
            <a:off x="6962172" y="2943613"/>
            <a:ext cx="5511491" cy="1981844"/>
          </a:xfrm>
          <a:prstGeom prst="rect">
            <a:avLst/>
          </a:prstGeom>
        </p:spPr>
      </p:pic>
    </p:spTree>
    <p:extLst>
      <p:ext uri="{BB962C8B-B14F-4D97-AF65-F5344CB8AC3E}">
        <p14:creationId xmlns:p14="http://schemas.microsoft.com/office/powerpoint/2010/main" val="27336777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p:txBody>
          <a:bodyPr vert="horz" lIns="91440" tIns="45720" rIns="91440" bIns="45720" rtlCol="0" anchor="ctr">
            <a:normAutofit/>
          </a:bodyPr>
          <a:lstStyle/>
          <a:p>
            <a:r>
              <a:rPr lang="en-GB" sz="2800">
                <a:solidFill>
                  <a:schemeClr val="bg1"/>
                </a:solidFill>
                <a:latin typeface="Segoe UI Light"/>
              </a:rPr>
              <a:t>Saulės energija </a:t>
            </a:r>
            <a:endParaRPr lang="lt-LT" sz="2800">
              <a:solidFill>
                <a:schemeClr val="bg1"/>
              </a:solidFill>
              <a:latin typeface="Segoe UI Light"/>
              <a:cs typeface="Segoe UI Light"/>
            </a:endParaRPr>
          </a:p>
        </p:txBody>
      </p:sp>
      <p:sp>
        <p:nvSpPr>
          <p:cNvPr id="3" name="Content Placeholder 2"/>
          <p:cNvSpPr>
            <a:spLocks noGrp="1"/>
          </p:cNvSpPr>
          <p:nvPr>
            <p:ph idx="1"/>
          </p:nvPr>
        </p:nvSpPr>
        <p:spPr>
          <a:xfrm>
            <a:off x="838200" y="1825625"/>
            <a:ext cx="5036820" cy="4351338"/>
          </a:xfrm>
        </p:spPr>
        <p:txBody>
          <a:bodyPr vert="horz" lIns="91440" tIns="45720" rIns="91440" bIns="45720" rtlCol="0" anchor="t">
            <a:normAutofit/>
          </a:bodyPr>
          <a:lstStyle/>
          <a:p>
            <a:r>
              <a:rPr sz="2000" dirty="0" smtClean="0">
                <a:latin typeface="Segoe UI Light" panose="020B0502040204020203" pitchFamily="34" charset="0"/>
                <a:cs typeface="Segoe UI Light" panose="020B0502040204020203" pitchFamily="34" charset="0"/>
              </a:rPr>
              <a:t>Saulės energija renkama į silicio puslaidininkinius diodus, kurie šviesą paverčia elektros srove.</a:t>
            </a:r>
          </a:p>
          <a:p>
            <a:r>
              <a:rPr lang="en-GB" sz="2000" dirty="0" err="1">
                <a:latin typeface="Segoe UI Light" panose="020B0502040204020203" pitchFamily="34" charset="0"/>
                <a:cs typeface="Segoe UI Light" panose="020B0502040204020203" pitchFamily="34" charset="0"/>
              </a:rPr>
              <a:t>Technologijos</a:t>
            </a:r>
            <a:r>
              <a:rPr lang="en-GB" sz="2000" dirty="0">
                <a:latin typeface="Segoe UI Light" panose="020B0502040204020203" pitchFamily="34" charset="0"/>
                <a:cs typeface="Segoe UI Light" panose="020B0502040204020203" pitchFamily="34" charset="0"/>
              </a:rPr>
              <a:t> </a:t>
            </a:r>
            <a:r>
              <a:rPr lang="en-GB" sz="2000" dirty="0" err="1">
                <a:latin typeface="Segoe UI Light" panose="020B0502040204020203" pitchFamily="34" charset="0"/>
                <a:cs typeface="Segoe UI Light" panose="020B0502040204020203" pitchFamily="34" charset="0"/>
              </a:rPr>
              <a:t>nuolat</a:t>
            </a:r>
            <a:r>
              <a:rPr lang="en-GB" sz="2000" dirty="0">
                <a:latin typeface="Segoe UI Light" panose="020B0502040204020203" pitchFamily="34" charset="0"/>
                <a:cs typeface="Segoe UI Light" panose="020B0502040204020203" pitchFamily="34" charset="0"/>
              </a:rPr>
              <a:t> </a:t>
            </a:r>
            <a:r>
              <a:rPr lang="en-GB" sz="2000" dirty="0" err="1">
                <a:latin typeface="Segoe UI Light" panose="020B0502040204020203" pitchFamily="34" charset="0"/>
                <a:cs typeface="Segoe UI Light" panose="020B0502040204020203" pitchFamily="34" charset="0"/>
              </a:rPr>
              <a:t>pinga</a:t>
            </a:r>
            <a:r>
              <a:rPr lang="en-GB" sz="2000" dirty="0">
                <a:latin typeface="Segoe UI Light" panose="020B0502040204020203" pitchFamily="34" charset="0"/>
                <a:cs typeface="Segoe UI Light" panose="020B0502040204020203" pitchFamily="34" charset="0"/>
              </a:rPr>
              <a:t>.</a:t>
            </a:r>
          </a:p>
          <a:p>
            <a:r>
              <a:rPr lang="en-GB" sz="2000" dirty="0">
                <a:latin typeface="Segoe UI Light" panose="020B0502040204020203" pitchFamily="34" charset="0"/>
                <a:cs typeface="Segoe UI Light" panose="020B0502040204020203" pitchFamily="34" charset="0"/>
              </a:rPr>
              <a:t>Jas </a:t>
            </a:r>
            <a:r>
              <a:rPr lang="en-GB" sz="2000" dirty="0" err="1">
                <a:latin typeface="Segoe UI Light" panose="020B0502040204020203" pitchFamily="34" charset="0"/>
                <a:cs typeface="Segoe UI Light" panose="020B0502040204020203" pitchFamily="34" charset="0"/>
              </a:rPr>
              <a:t>galima</a:t>
            </a:r>
            <a:r>
              <a:rPr lang="en-GB" sz="2000" dirty="0">
                <a:latin typeface="Segoe UI Light" panose="020B0502040204020203" pitchFamily="34" charset="0"/>
                <a:cs typeface="Segoe UI Light" panose="020B0502040204020203" pitchFamily="34" charset="0"/>
              </a:rPr>
              <a:t> </a:t>
            </a:r>
            <a:r>
              <a:rPr lang="en-GB" sz="2000" dirty="0" err="1">
                <a:latin typeface="Segoe UI Light" panose="020B0502040204020203" pitchFamily="34" charset="0"/>
                <a:cs typeface="Segoe UI Light" panose="020B0502040204020203" pitchFamily="34" charset="0"/>
              </a:rPr>
              <a:t>plėsti</a:t>
            </a:r>
            <a:r>
              <a:rPr lang="en-GB" sz="2000" dirty="0">
                <a:latin typeface="Segoe UI Light" panose="020B0502040204020203" pitchFamily="34" charset="0"/>
                <a:cs typeface="Segoe UI Light" panose="020B0502040204020203" pitchFamily="34" charset="0"/>
              </a:rPr>
              <a:t> </a:t>
            </a:r>
            <a:r>
              <a:rPr lang="en-GB" sz="2000" dirty="0" err="1">
                <a:latin typeface="Segoe UI Light" panose="020B0502040204020203" pitchFamily="34" charset="0"/>
                <a:cs typeface="Segoe UI Light" panose="020B0502040204020203" pitchFamily="34" charset="0"/>
              </a:rPr>
              <a:t>etapais</a:t>
            </a:r>
            <a:r>
              <a:rPr lang="en-GB" sz="2000" dirty="0">
                <a:latin typeface="Segoe UI Light" panose="020B0502040204020203" pitchFamily="34" charset="0"/>
                <a:cs typeface="Segoe UI Light" panose="020B0502040204020203" pitchFamily="34" charset="0"/>
              </a:rPr>
              <a:t>.</a:t>
            </a:r>
          </a:p>
          <a:p>
            <a:pPr marL="0" indent="0">
              <a:buNone/>
            </a:pPr>
            <a:endParaRPr lang="lt-LT" sz="2000" dirty="0">
              <a:latin typeface="Segoe UI Light" panose="020B0502040204020203" pitchFamily="34" charset="0"/>
              <a:cs typeface="Segoe UI Light" panose="020B0502040204020203" pitchFamily="34" charset="0"/>
            </a:endParaRPr>
          </a:p>
        </p:txBody>
      </p:sp>
      <p:sp>
        <p:nvSpPr>
          <p:cNvPr id="4" name="textruta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A4C6861-98D3-44EF-9175-618D056DC58B}"/>
              </a:ext>
            </a:extLst>
          </p:cNvPr>
          <p:cNvSpPr txBox="1"/>
          <p:nvPr/>
        </p:nvSpPr>
        <p:spPr>
          <a:xfrm>
            <a:off x="6400554" y="586386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200"/>
              <a:t>Nuotrauka: Maria Godfrida, Pixabay</a:t>
            </a:r>
            <a:endParaRPr lang="lt-LT" sz="1200">
              <a:cs typeface="Calibri"/>
            </a:endParaRPr>
          </a:p>
        </p:txBody>
      </p:sp>
      <p:pic>
        <p:nvPicPr>
          <p:cNvPr id="5" name="Bildobjekt 5" descr="En bild som visar utomhus, himmel, person, mark&#10;&#10;Beskrivning genererad med mycket hög exakthet">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EE31DD9-440F-4A69-8DBD-6299DC5AB566}"/>
              </a:ext>
            </a:extLst>
          </p:cNvPr>
          <p:cNvPicPr>
            <a:picLocks noChangeAspect="1"/>
          </p:cNvPicPr>
          <p:nvPr/>
        </p:nvPicPr>
        <p:blipFill>
          <a:blip r:embed="rId3" cstate="print"/>
          <a:stretch>
            <a:fillRect/>
          </a:stretch>
        </p:blipFill>
        <p:spPr>
          <a:xfrm>
            <a:off x="6279293" y="1597111"/>
            <a:ext cx="5574956" cy="4188940"/>
          </a:xfrm>
          <a:prstGeom prst="rect">
            <a:avLst/>
          </a:prstGeom>
        </p:spPr>
      </p:pic>
    </p:spTree>
    <p:extLst>
      <p:ext uri="{BB962C8B-B14F-4D97-AF65-F5344CB8AC3E}">
        <p14:creationId xmlns:p14="http://schemas.microsoft.com/office/powerpoint/2010/main" val="42036524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p:txBody>
          <a:bodyPr vert="horz" lIns="91440" tIns="45720" rIns="91440" bIns="45720" rtlCol="0" anchor="ctr">
            <a:normAutofit/>
          </a:bodyPr>
          <a:lstStyle/>
          <a:p>
            <a:r>
              <a:rPr lang="en-GB" sz="2800">
                <a:solidFill>
                  <a:schemeClr val="bg1"/>
                </a:solidFill>
                <a:latin typeface="Segoe UI Light"/>
              </a:rPr>
              <a:t>Saulės kolektoriai</a:t>
            </a:r>
            <a:endParaRPr lang="lt-LT" sz="2800">
              <a:solidFill>
                <a:schemeClr val="bg1"/>
              </a:solidFill>
              <a:latin typeface="Segoe UI Light" panose="020B0502040204020203" pitchFamily="34" charset="0"/>
              <a:cs typeface="Segoe UI Light" panose="020B0502040204020203" pitchFamily="34" charset="0"/>
            </a:endParaRPr>
          </a:p>
        </p:txBody>
      </p:sp>
      <p:sp>
        <p:nvSpPr>
          <p:cNvPr id="3" name="Content Placeholder 2"/>
          <p:cNvSpPr>
            <a:spLocks noGrp="1"/>
          </p:cNvSpPr>
          <p:nvPr>
            <p:ph idx="1"/>
          </p:nvPr>
        </p:nvSpPr>
        <p:spPr/>
        <p:txBody>
          <a:bodyPr vert="horz" lIns="91440" tIns="45720" rIns="91440" bIns="45720" rtlCol="0" anchor="t">
            <a:normAutofit/>
          </a:bodyPr>
          <a:lstStyle/>
          <a:p>
            <a:r>
              <a:rPr lang="en-GB" sz="2000">
                <a:latin typeface="Segoe UI Light"/>
              </a:rPr>
              <a:t>Saulės koinstruktoriai gamina karštą vandenį</a:t>
            </a:r>
            <a:endParaRPr lang="lt-LT" sz="2000" b="1">
              <a:latin typeface="Segoe UI Light" panose="020B0502040204020203" pitchFamily="34" charset="0"/>
              <a:cs typeface="Segoe UI Light" panose="020B0502040204020203" pitchFamily="34" charset="0"/>
            </a:endParaRPr>
          </a:p>
          <a:p>
            <a:r>
              <a:rPr lang="en-GB" sz="2000">
                <a:latin typeface="Segoe UI Light"/>
              </a:rPr>
              <a:t>Galima šildyti pastatus, baseinus ir kt.</a:t>
            </a:r>
          </a:p>
          <a:p>
            <a:r>
              <a:rPr lang="en-GB" sz="2000">
                <a:latin typeface="Segoe UI Light"/>
              </a:rPr>
              <a:t>Didelis efektyvumas</a:t>
            </a:r>
          </a:p>
        </p:txBody>
      </p:sp>
    </p:spTree>
    <p:extLst>
      <p:ext uri="{BB962C8B-B14F-4D97-AF65-F5344CB8AC3E}">
        <p14:creationId xmlns:p14="http://schemas.microsoft.com/office/powerpoint/2010/main" val="27254847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E3B7E4D-D630-4437-9E55-0B8490263F9E}"/>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D4FB53A-3D2D-4318-AADD-74F3C7F121EE}"/>
              </a:ext>
            </a:extLst>
          </p:cNvPr>
          <p:cNvSpPr>
            <a:spLocks noGrp="1"/>
          </p:cNvSpPr>
          <p:nvPr>
            <p:ph idx="1"/>
          </p:nvPr>
        </p:nvSpPr>
        <p:spPr>
          <a:xfrm>
            <a:off x="838200" y="1825625"/>
            <a:ext cx="5475051" cy="4667250"/>
          </a:xfrm>
        </p:spPr>
        <p:txBody>
          <a:bodyPr vert="horz" lIns="91440" tIns="45720" rIns="91440" bIns="45720" rtlCol="0" anchor="t">
            <a:normAutofit/>
          </a:bodyPr>
          <a:lstStyle/>
          <a:p>
            <a:r>
              <a:rPr lang="en-US" sz="2400" dirty="0" err="1"/>
              <a:t>Blekingėje</a:t>
            </a:r>
            <a:r>
              <a:rPr lang="en-US" sz="2400" dirty="0"/>
              <a:t> </a:t>
            </a:r>
            <a:r>
              <a:rPr lang="en-US" sz="2400" dirty="0" err="1"/>
              <a:t>yra</a:t>
            </a:r>
            <a:r>
              <a:rPr lang="en-US" sz="2400" dirty="0"/>
              <a:t> </a:t>
            </a:r>
            <a:r>
              <a:rPr lang="en-US" sz="2400" dirty="0" err="1"/>
              <a:t>saulės</a:t>
            </a:r>
            <a:r>
              <a:rPr lang="en-US" sz="2400" dirty="0"/>
              <a:t> </a:t>
            </a:r>
            <a:r>
              <a:rPr lang="en-US" sz="2400" dirty="0" err="1"/>
              <a:t>žemėlapis</a:t>
            </a:r>
            <a:r>
              <a:rPr lang="en-US" sz="2400" dirty="0"/>
              <a:t>, </a:t>
            </a:r>
            <a:r>
              <a:rPr lang="en-US" sz="2400" dirty="0" err="1"/>
              <a:t>kuriame</a:t>
            </a:r>
            <a:r>
              <a:rPr lang="en-US" sz="2400" dirty="0"/>
              <a:t> </a:t>
            </a:r>
            <a:r>
              <a:rPr lang="en-US" sz="2400" dirty="0" err="1"/>
              <a:t>parodytas</a:t>
            </a:r>
            <a:r>
              <a:rPr lang="en-US" sz="2400" dirty="0"/>
              <a:t> </a:t>
            </a:r>
            <a:r>
              <a:rPr lang="en-US" sz="2400" dirty="0" err="1"/>
              <a:t>saulės</a:t>
            </a:r>
            <a:r>
              <a:rPr lang="en-US" sz="2400" dirty="0"/>
              <a:t> </a:t>
            </a:r>
            <a:r>
              <a:rPr lang="en-US" sz="2400" dirty="0" err="1"/>
              <a:t>energijos</a:t>
            </a:r>
            <a:r>
              <a:rPr lang="en-US" sz="2400" dirty="0"/>
              <a:t> </a:t>
            </a:r>
            <a:r>
              <a:rPr lang="en-US" sz="2400" dirty="0" err="1"/>
              <a:t>potencialas</a:t>
            </a:r>
            <a:r>
              <a:rPr lang="en-US" sz="2400" dirty="0"/>
              <a:t> ant </a:t>
            </a:r>
            <a:r>
              <a:rPr lang="en-US" sz="2400" dirty="0" err="1"/>
              <a:t>stogų</a:t>
            </a:r>
            <a:r>
              <a:rPr lang="en-US" sz="2400" dirty="0"/>
              <a:t>. </a:t>
            </a:r>
          </a:p>
          <a:p>
            <a:r>
              <a:rPr lang="en-US" sz="2400" dirty="0" err="1"/>
              <a:t>Naudodamiesi</a:t>
            </a:r>
            <a:r>
              <a:rPr lang="en-US" sz="2400" dirty="0"/>
              <a:t> </a:t>
            </a:r>
            <a:r>
              <a:rPr lang="en-US" sz="2400" dirty="0" err="1"/>
              <a:t>saulės</a:t>
            </a:r>
            <a:r>
              <a:rPr lang="en-US" sz="2400" dirty="0"/>
              <a:t> </a:t>
            </a:r>
            <a:r>
              <a:rPr lang="en-US" sz="2400" dirty="0" err="1"/>
              <a:t>žemėlapiu</a:t>
            </a:r>
            <a:r>
              <a:rPr lang="en-US" sz="2400" dirty="0"/>
              <a:t>, </a:t>
            </a:r>
            <a:r>
              <a:rPr lang="en-US" sz="2400" dirty="0" err="1"/>
              <a:t>galima</a:t>
            </a:r>
            <a:r>
              <a:rPr lang="en-US" sz="2400" dirty="0"/>
              <a:t> </a:t>
            </a:r>
            <a:r>
              <a:rPr lang="en-US" sz="2400" dirty="0" err="1"/>
              <a:t>matyti</a:t>
            </a:r>
            <a:r>
              <a:rPr lang="en-US" sz="2400" dirty="0"/>
              <a:t>:</a:t>
            </a:r>
            <a:endParaRPr lang="lt-LT" sz="2400" dirty="0">
              <a:cs typeface="Calibri"/>
            </a:endParaRPr>
          </a:p>
          <a:p>
            <a:pPr lvl="1"/>
            <a:r>
              <a:rPr lang="en-US" sz="2000" dirty="0" err="1"/>
              <a:t>Ar</a:t>
            </a:r>
            <a:r>
              <a:rPr lang="en-US" sz="2000" dirty="0"/>
              <a:t> </a:t>
            </a:r>
            <a:r>
              <a:rPr lang="en-US" sz="2000" dirty="0" err="1"/>
              <a:t>stipriai</a:t>
            </a:r>
            <a:r>
              <a:rPr lang="en-US" sz="2000" dirty="0"/>
              <a:t> </a:t>
            </a:r>
            <a:r>
              <a:rPr lang="en-US" sz="2000" dirty="0" err="1"/>
              <a:t>saulė</a:t>
            </a:r>
            <a:r>
              <a:rPr lang="en-US" sz="2000" dirty="0"/>
              <a:t> </a:t>
            </a:r>
            <a:r>
              <a:rPr lang="en-US" sz="2000" dirty="0" err="1"/>
              <a:t>šviečia</a:t>
            </a:r>
            <a:r>
              <a:rPr lang="en-US" sz="2000" dirty="0"/>
              <a:t> ant </a:t>
            </a:r>
            <a:r>
              <a:rPr lang="en-US" sz="2000" dirty="0" err="1"/>
              <a:t>stogo</a:t>
            </a:r>
            <a:endParaRPr lang="en-US" sz="2000" dirty="0"/>
          </a:p>
          <a:p>
            <a:pPr lvl="1"/>
            <a:r>
              <a:rPr lang="en-US" sz="2000" dirty="0" err="1"/>
              <a:t>Kokios</a:t>
            </a:r>
            <a:r>
              <a:rPr lang="en-US" sz="2000" dirty="0"/>
              <a:t> </a:t>
            </a:r>
            <a:r>
              <a:rPr lang="en-US" sz="2000" dirty="0" err="1"/>
              <a:t>stogo</a:t>
            </a:r>
            <a:r>
              <a:rPr lang="en-US" sz="2000" dirty="0"/>
              <a:t> </a:t>
            </a:r>
            <a:r>
              <a:rPr lang="en-US" sz="2000" dirty="0" err="1"/>
              <a:t>dalys</a:t>
            </a:r>
            <a:r>
              <a:rPr lang="en-US" sz="2000" dirty="0"/>
              <a:t> </a:t>
            </a:r>
            <a:r>
              <a:rPr lang="en-US" sz="2000" dirty="0" err="1"/>
              <a:t>geriausiai</a:t>
            </a:r>
            <a:r>
              <a:rPr lang="en-US" sz="2000" dirty="0"/>
              <a:t> </a:t>
            </a:r>
            <a:r>
              <a:rPr lang="en-US" sz="2000" dirty="0" err="1"/>
              <a:t>tinka</a:t>
            </a:r>
            <a:r>
              <a:rPr lang="en-US" sz="2000" dirty="0"/>
              <a:t> </a:t>
            </a:r>
            <a:r>
              <a:rPr lang="en-US" sz="2000" dirty="0" err="1"/>
              <a:t>saulės</a:t>
            </a:r>
            <a:r>
              <a:rPr lang="en-US" sz="2000" dirty="0"/>
              <a:t> </a:t>
            </a:r>
            <a:r>
              <a:rPr lang="en-US" sz="2000" dirty="0" err="1"/>
              <a:t>energijos</a:t>
            </a:r>
            <a:r>
              <a:rPr lang="en-US" sz="2000" dirty="0"/>
              <a:t> </a:t>
            </a:r>
            <a:r>
              <a:rPr lang="en-US" sz="2000" dirty="0" err="1"/>
              <a:t>sistemai</a:t>
            </a:r>
            <a:r>
              <a:rPr lang="en-US" sz="2000" dirty="0"/>
              <a:t> </a:t>
            </a:r>
            <a:endParaRPr lang="lt-LT" sz="2000" dirty="0">
              <a:cs typeface="Calibri"/>
            </a:endParaRPr>
          </a:p>
          <a:p>
            <a:pPr lvl="1"/>
            <a:r>
              <a:rPr lang="en-US" sz="2000" dirty="0" err="1"/>
              <a:t>Kiek</a:t>
            </a:r>
            <a:r>
              <a:rPr lang="en-US" sz="2000" dirty="0"/>
              <a:t> </a:t>
            </a:r>
            <a:r>
              <a:rPr lang="en-US" sz="2000" dirty="0" err="1"/>
              <a:t>elektros</a:t>
            </a:r>
            <a:r>
              <a:rPr lang="en-US" sz="2000" dirty="0"/>
              <a:t> </a:t>
            </a:r>
            <a:r>
              <a:rPr lang="en-US" sz="2000" dirty="0" err="1"/>
              <a:t>energijos</a:t>
            </a:r>
            <a:r>
              <a:rPr lang="en-US" sz="2000" dirty="0"/>
              <a:t> </a:t>
            </a:r>
            <a:r>
              <a:rPr lang="en-US" sz="2000" dirty="0" err="1"/>
              <a:t>galima</a:t>
            </a:r>
            <a:r>
              <a:rPr lang="en-US" sz="2000" dirty="0"/>
              <a:t> </a:t>
            </a:r>
            <a:r>
              <a:rPr lang="en-US" sz="2000" dirty="0" err="1"/>
              <a:t>pagaminti</a:t>
            </a:r>
            <a:endParaRPr lang="lt-LT" sz="2000" dirty="0">
              <a:cs typeface="Calibri"/>
            </a:endParaRPr>
          </a:p>
          <a:p>
            <a:endParaRPr lang="lt-LT" dirty="0"/>
          </a:p>
          <a:p>
            <a:pPr marL="0" indent="0">
              <a:buNone/>
            </a:pPr>
            <a:endParaRPr lang="lt-LT" dirty="0"/>
          </a:p>
        </p:txBody>
      </p:sp>
      <p:sp>
        <p:nvSpPr>
          <p:cNvPr id="4" name="Rectangle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280A212-CA6F-419A-B387-5F861F7EA3A4}"/>
              </a:ext>
            </a:extLst>
          </p:cNvPr>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Rektangel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B144D9B-6A4F-4D79-9FE6-AEA44DDC34DD}"/>
              </a:ext>
            </a:extLst>
          </p:cNvPr>
          <p:cNvSpPr/>
          <p:nvPr/>
        </p:nvSpPr>
        <p:spPr>
          <a:xfrm>
            <a:off x="838200" y="728913"/>
            <a:ext cx="6362700" cy="584775"/>
          </a:xfrm>
          <a:prstGeom prst="rect">
            <a:avLst/>
          </a:prstGeom>
        </p:spPr>
        <p:txBody>
          <a:bodyPr wrap="square" anchor="t">
            <a:spAutoFit/>
          </a:bodyPr>
          <a:lstStyle/>
          <a:p>
            <a:r>
              <a:rPr lang="sv-SE" sz="3200">
                <a:solidFill>
                  <a:schemeClr val="bg1"/>
                </a:solidFill>
              </a:rPr>
              <a:t>Saulės žemėlapis</a:t>
            </a:r>
          </a:p>
        </p:txBody>
      </p:sp>
      <p:pic>
        <p:nvPicPr>
          <p:cNvPr id="11" name="Bildobjekt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184103D-5FE3-4E4E-B429-BE27A58E7353}"/>
              </a:ext>
            </a:extLst>
          </p:cNvPr>
          <p:cNvPicPr>
            <a:picLocks noChangeAspect="1"/>
          </p:cNvPicPr>
          <p:nvPr/>
        </p:nvPicPr>
        <p:blipFill>
          <a:blip r:embed="rId3" cstate="print"/>
          <a:stretch>
            <a:fillRect/>
          </a:stretch>
        </p:blipFill>
        <p:spPr>
          <a:xfrm>
            <a:off x="6459166" y="1572479"/>
            <a:ext cx="5431078" cy="4739422"/>
          </a:xfrm>
          <a:prstGeom prst="rect">
            <a:avLst/>
          </a:prstGeom>
        </p:spPr>
      </p:pic>
      <p:sp>
        <p:nvSpPr>
          <p:cNvPr id="13" name="Rektangel 1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8847934-D2A2-4C24-A89D-BC2B509E2233}"/>
              </a:ext>
            </a:extLst>
          </p:cNvPr>
          <p:cNvSpPr/>
          <p:nvPr/>
        </p:nvSpPr>
        <p:spPr>
          <a:xfrm>
            <a:off x="838200" y="5992297"/>
            <a:ext cx="4079578" cy="276999"/>
          </a:xfrm>
          <a:prstGeom prst="rect">
            <a:avLst/>
          </a:prstGeom>
        </p:spPr>
        <p:txBody>
          <a:bodyPr wrap="none" anchor="t">
            <a:spAutoFit/>
          </a:bodyPr>
          <a:lstStyle/>
          <a:p>
            <a:r>
              <a:rPr lang="sv-SE" sz="1200">
                <a:hlinkClick r:id="rId4"/>
              </a:rPr>
              <a:t>Šaltinis: http://analys.tyrens.se/solkartan/blekinge/karlskrona/</a:t>
            </a:r>
          </a:p>
        </p:txBody>
      </p:sp>
    </p:spTree>
    <p:extLst>
      <p:ext uri="{BB962C8B-B14F-4D97-AF65-F5344CB8AC3E}">
        <p14:creationId xmlns:p14="http://schemas.microsoft.com/office/powerpoint/2010/main" val="401775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p:txBody>
          <a:bodyPr vert="horz" lIns="91440" tIns="45720" rIns="91440" bIns="45720" rtlCol="0" anchor="ctr">
            <a:normAutofit/>
          </a:bodyPr>
          <a:lstStyle/>
          <a:p>
            <a:r>
              <a:rPr lang="en-GB" sz="2800">
                <a:solidFill>
                  <a:schemeClr val="bg1"/>
                </a:solidFill>
                <a:latin typeface="Segoe UI Light"/>
              </a:rPr>
              <a:t>Vėjo energija</a:t>
            </a:r>
            <a:endParaRPr lang="lt-LT" sz="2800">
              <a:solidFill>
                <a:schemeClr val="bg1"/>
              </a:solidFill>
              <a:latin typeface="Segoe UI Light" panose="020B0502040204020203" pitchFamily="34" charset="0"/>
              <a:cs typeface="Segoe UI Light" panose="020B0502040204020203" pitchFamily="34" charset="0"/>
            </a:endParaRPr>
          </a:p>
        </p:txBody>
      </p:sp>
      <p:sp>
        <p:nvSpPr>
          <p:cNvPr id="3" name="Content Placeholder 2"/>
          <p:cNvSpPr>
            <a:spLocks noGrp="1"/>
          </p:cNvSpPr>
          <p:nvPr>
            <p:ph idx="1"/>
          </p:nvPr>
        </p:nvSpPr>
        <p:spPr>
          <a:xfrm>
            <a:off x="838200" y="1825625"/>
            <a:ext cx="6059805" cy="4351338"/>
          </a:xfrm>
        </p:spPr>
        <p:txBody>
          <a:bodyPr vert="horz" lIns="91440" tIns="45720" rIns="91440" bIns="45720" rtlCol="0" anchor="t">
            <a:normAutofit/>
          </a:bodyPr>
          <a:lstStyle/>
          <a:p>
            <a:pPr marL="0" indent="0">
              <a:buNone/>
            </a:pPr>
            <a:r>
              <a:rPr lang="en-GB" sz="2000">
                <a:latin typeface="Segoe UI Light"/>
              </a:rPr>
              <a:t>Nedidelės vėjo jėgainės gali būti montuojamos ant stogo arba kitur atokioje vietoje.</a:t>
            </a:r>
          </a:p>
          <a:p>
            <a:r>
              <a:rPr lang="en-GB" sz="2000">
                <a:latin typeface="Segoe UI Light"/>
              </a:rPr>
              <a:t>Reikia gerų vėjo sąlygų</a:t>
            </a:r>
          </a:p>
          <a:p>
            <a:r>
              <a:rPr lang="en-GB" sz="2000">
                <a:latin typeface="Segoe UI Light"/>
              </a:rPr>
              <a:t>Iki Ø 3 m be leidimų</a:t>
            </a:r>
          </a:p>
          <a:p>
            <a:r>
              <a:rPr lang="en-GB" sz="2000">
                <a:latin typeface="Segoe UI Light"/>
              </a:rPr>
              <a:t>Aptarnavimas / techninė priežiūra</a:t>
            </a:r>
            <a:endParaRPr lang="lt-LT" sz="2000">
              <a:latin typeface="Segoe UI Light" panose="020B0502040204020203" pitchFamily="34" charset="0"/>
              <a:cs typeface="Segoe UI Light" panose="020B0502040204020203" pitchFamily="34" charset="0"/>
            </a:endParaRPr>
          </a:p>
          <a:p>
            <a:r>
              <a:rPr lang="en-GB" sz="2000">
                <a:latin typeface="Segoe UI Light"/>
              </a:rPr>
              <a:t>Triukšmas</a:t>
            </a:r>
            <a:endParaRPr lang="lt-LT" sz="2000">
              <a:latin typeface="Segoe UI Light" panose="020B0502040204020203" pitchFamily="34" charset="0"/>
              <a:cs typeface="Segoe UI Light" panose="020B0502040204020203" pitchFamily="34" charset="0"/>
            </a:endParaRPr>
          </a:p>
        </p:txBody>
      </p:sp>
      <p:sp>
        <p:nvSpPr>
          <p:cNvPr id="4" name="textruta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71B00EF-9838-4D49-93A4-774EE78F48B0}"/>
              </a:ext>
            </a:extLst>
          </p:cNvPr>
          <p:cNvSpPr txBox="1"/>
          <p:nvPr/>
        </p:nvSpPr>
        <p:spPr>
          <a:xfrm>
            <a:off x="7868856" y="4782273"/>
            <a:ext cx="442152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999999"/>
                </a:solidFill>
                <a:latin typeface="-apple-system"/>
                <a:hlinkClick r:id="rId3"/>
              </a:rPr>
              <a:t>Carissa Rogers</a:t>
            </a:r>
            <a:r>
              <a:rPr lang="en-US" sz="1200">
                <a:solidFill>
                  <a:srgbClr val="111111"/>
                </a:solidFill>
                <a:latin typeface="-apple-system"/>
              </a:rPr>
              <a:t> nuotrauka iš </a:t>
            </a:r>
            <a:r>
              <a:rPr lang="en-US" sz="1200">
                <a:solidFill>
                  <a:srgbClr val="999999"/>
                </a:solidFill>
                <a:latin typeface="-apple-system"/>
                <a:hlinkClick r:id="rId4"/>
              </a:rPr>
              <a:t>Unsplash</a:t>
            </a:r>
            <a:endParaRPr lang="lt-LT" sz="1200"/>
          </a:p>
        </p:txBody>
      </p:sp>
      <p:pic>
        <p:nvPicPr>
          <p:cNvPr id="5" name="Bildobjekt 5" descr="En bild som visar himmel, träd, utomhus, klocka&#10;&#10;Beskrivning genererad med mycket hög exakthet">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FFB916C-64FE-4A02-BFC4-6E9B5CC1E6C5}"/>
              </a:ext>
            </a:extLst>
          </p:cNvPr>
          <p:cNvPicPr>
            <a:picLocks noChangeAspect="1"/>
          </p:cNvPicPr>
          <p:nvPr/>
        </p:nvPicPr>
        <p:blipFill>
          <a:blip r:embed="rId5" cstate="print"/>
          <a:stretch>
            <a:fillRect/>
          </a:stretch>
        </p:blipFill>
        <p:spPr>
          <a:xfrm>
            <a:off x="7868856" y="2487232"/>
            <a:ext cx="2743200" cy="2057157"/>
          </a:xfrm>
          <a:prstGeom prst="rect">
            <a:avLst/>
          </a:prstGeom>
        </p:spPr>
      </p:pic>
    </p:spTree>
    <p:extLst>
      <p:ext uri="{BB962C8B-B14F-4D97-AF65-F5344CB8AC3E}">
        <p14:creationId xmlns:p14="http://schemas.microsoft.com/office/powerpoint/2010/main" val="19380753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p:txBody>
          <a:bodyPr vert="horz" lIns="91440" tIns="45720" rIns="91440" bIns="45720" rtlCol="0" anchor="ctr">
            <a:normAutofit/>
          </a:bodyPr>
          <a:lstStyle/>
          <a:p>
            <a:r>
              <a:rPr lang="en-GB" sz="2800">
                <a:solidFill>
                  <a:schemeClr val="bg1"/>
                </a:solidFill>
                <a:latin typeface="Segoe UI Light"/>
              </a:rPr>
              <a:t>Hidroenergija</a:t>
            </a:r>
            <a:endParaRPr lang="lt-LT" sz="2800">
              <a:solidFill>
                <a:schemeClr val="bg1"/>
              </a:solidFill>
              <a:latin typeface="Segoe UI Light" panose="020B0502040204020203" pitchFamily="34" charset="0"/>
              <a:cs typeface="Segoe UI Light" panose="020B0502040204020203" pitchFamily="34" charset="0"/>
            </a:endParaRPr>
          </a:p>
        </p:txBody>
      </p:sp>
      <p:sp>
        <p:nvSpPr>
          <p:cNvPr id="3" name="Content Placeholder 2"/>
          <p:cNvSpPr>
            <a:spLocks noGrp="1"/>
          </p:cNvSpPr>
          <p:nvPr>
            <p:ph idx="1"/>
          </p:nvPr>
        </p:nvSpPr>
        <p:spPr>
          <a:xfrm>
            <a:off x="838200" y="1825625"/>
            <a:ext cx="4252784" cy="4351338"/>
          </a:xfrm>
        </p:spPr>
        <p:txBody>
          <a:bodyPr vert="horz" lIns="91440" tIns="45720" rIns="91440" bIns="45720" rtlCol="0" anchor="t">
            <a:normAutofit/>
          </a:bodyPr>
          <a:lstStyle/>
          <a:p>
            <a:r>
              <a:rPr lang="en-GB" sz="2000">
                <a:latin typeface="Segoe UI Light"/>
              </a:rPr>
              <a:t>40 % Švedijos elektros energijos pagaminama iš hidroenergijos</a:t>
            </a:r>
          </a:p>
          <a:p>
            <a:r>
              <a:rPr lang="en-GB" sz="2000">
                <a:latin typeface="Segoe UI Light"/>
              </a:rPr>
              <a:t>Didžiausios elektrinės yra Norrlande</a:t>
            </a:r>
          </a:p>
          <a:p>
            <a:r>
              <a:rPr lang="en-GB" sz="2000">
                <a:latin typeface="Segoe UI Light"/>
              </a:rPr>
              <a:t>23 elektrinės Blekingėje</a:t>
            </a:r>
          </a:p>
          <a:p>
            <a:r>
              <a:rPr lang="en-GB" sz="2000">
                <a:latin typeface="Segoe UI Light"/>
              </a:rPr>
              <a:t>Sudėtinga gauti leidimus</a:t>
            </a:r>
          </a:p>
          <a:p>
            <a:r>
              <a:rPr lang="en-GB" sz="2000">
                <a:latin typeface="Segoe UI Light"/>
              </a:rPr>
              <a:t>Veikia, kai debesuota ir nėra vėjo</a:t>
            </a:r>
          </a:p>
          <a:p>
            <a:pPr>
              <a:buFont typeface="Wingdings" panose="05000000000000000000" pitchFamily="2" charset="2"/>
              <a:buChar char="Ø"/>
            </a:pPr>
            <a:r>
              <a:rPr lang="en-GB" sz="2000">
                <a:latin typeface="Segoe UI Light"/>
              </a:rPr>
              <a:t>Gera „balansuojanti galia“</a:t>
            </a:r>
            <a:endParaRPr lang="lt-LT" sz="2000">
              <a:latin typeface="Segoe UI Light" panose="020B0502040204020203" pitchFamily="34" charset="0"/>
              <a:cs typeface="Segoe UI Light" panose="020B0502040204020203" pitchFamily="34" charset="0"/>
            </a:endParaRPr>
          </a:p>
        </p:txBody>
      </p:sp>
      <p:sp>
        <p:nvSpPr>
          <p:cNvPr id="6" name="textruta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08F2996-FB1B-4CB1-9BDF-7BF0BB309662}"/>
              </a:ext>
            </a:extLst>
          </p:cNvPr>
          <p:cNvSpPr txBox="1"/>
          <p:nvPr/>
        </p:nvSpPr>
        <p:spPr>
          <a:xfrm>
            <a:off x="5887995" y="5723237"/>
            <a:ext cx="27432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200"/>
              <a:t>Nuotrauka: Russ McElroy, Pixabay</a:t>
            </a:r>
            <a:endParaRPr lang="lt-LT" sz="1200">
              <a:cs typeface="Calibri"/>
            </a:endParaRPr>
          </a:p>
          <a:p>
            <a:endParaRPr lang="lt-LT">
              <a:cs typeface="Calibri"/>
            </a:endParaRPr>
          </a:p>
        </p:txBody>
      </p:sp>
      <p:pic>
        <p:nvPicPr>
          <p:cNvPr id="7" name="Bildobjekt 7" descr="En bild som visar himmel, vatten, utomhus, byggnad&#10;&#10;Beskrivning genererad med mycket hög exakthet">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03071B1-0384-4A8B-9359-927224B6D412}"/>
              </a:ext>
            </a:extLst>
          </p:cNvPr>
          <p:cNvPicPr>
            <a:picLocks noChangeAspect="1"/>
          </p:cNvPicPr>
          <p:nvPr/>
        </p:nvPicPr>
        <p:blipFill>
          <a:blip r:embed="rId3" cstate="print"/>
          <a:stretch>
            <a:fillRect/>
          </a:stretch>
        </p:blipFill>
        <p:spPr>
          <a:xfrm>
            <a:off x="5682049" y="1474574"/>
            <a:ext cx="6192793" cy="4135393"/>
          </a:xfrm>
          <a:prstGeom prst="rect">
            <a:avLst/>
          </a:prstGeom>
        </p:spPr>
      </p:pic>
    </p:spTree>
    <p:extLst>
      <p:ext uri="{BB962C8B-B14F-4D97-AF65-F5344CB8AC3E}">
        <p14:creationId xmlns:p14="http://schemas.microsoft.com/office/powerpoint/2010/main" val="16816305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7167"/>
          <a:stretch/>
        </p:blipFill>
        <p:spPr>
          <a:xfrm>
            <a:off x="5781672" y="1639778"/>
            <a:ext cx="6042051" cy="4419686"/>
          </a:xfrm>
          <a:prstGeom prst="rect">
            <a:avLst/>
          </a:prstGeom>
        </p:spPr>
      </p:pic>
      <p:sp>
        <p:nvSpPr>
          <p:cNvPr id="5" name="Rectangle 4"/>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p:txBody>
          <a:bodyPr vert="horz" lIns="91440" tIns="45720" rIns="91440" bIns="45720" rtlCol="0" anchor="ctr">
            <a:normAutofit/>
          </a:bodyPr>
          <a:lstStyle/>
          <a:p>
            <a:r>
              <a:rPr lang="en-GB" sz="2800">
                <a:solidFill>
                  <a:schemeClr val="bg1"/>
                </a:solidFill>
                <a:latin typeface="Segoe UI Light"/>
              </a:rPr>
              <a:t>Decentralizuotos šildymo sistemos</a:t>
            </a:r>
            <a:endParaRPr lang="lt-LT" sz="2800">
              <a:solidFill>
                <a:schemeClr val="bg1"/>
              </a:solidFill>
              <a:latin typeface="Segoe UI Light" panose="020B0502040204020203" pitchFamily="34" charset="0"/>
              <a:cs typeface="Segoe UI Light" panose="020B0502040204020203" pitchFamily="34" charset="0"/>
            </a:endParaRPr>
          </a:p>
        </p:txBody>
      </p:sp>
      <p:sp>
        <p:nvSpPr>
          <p:cNvPr id="3" name="Content Placeholder 2"/>
          <p:cNvSpPr>
            <a:spLocks noGrp="1"/>
          </p:cNvSpPr>
          <p:nvPr>
            <p:ph idx="1"/>
          </p:nvPr>
        </p:nvSpPr>
        <p:spPr>
          <a:xfrm>
            <a:off x="838200" y="1825625"/>
            <a:ext cx="5002530" cy="4351338"/>
          </a:xfrm>
        </p:spPr>
        <p:txBody>
          <a:bodyPr vert="horz" lIns="91440" tIns="45720" rIns="91440" bIns="45720" rtlCol="0" anchor="t">
            <a:normAutofit/>
          </a:bodyPr>
          <a:lstStyle/>
          <a:p>
            <a:r>
              <a:rPr lang="en-GB" sz="2000">
                <a:latin typeface="Segoe UI Light"/>
              </a:rPr>
              <a:t>Jei neįmanoma dėl centralizuoto šilumos tiekimo</a:t>
            </a:r>
          </a:p>
          <a:p>
            <a:r>
              <a:rPr lang="en-GB" sz="2000">
                <a:latin typeface="Segoe UI Light"/>
              </a:rPr>
              <a:t>Vietinė šilumos gamyba– prarandama mažiau nuostolių vamzdynuose nei esant centralizuotam šildymui (tačiau gali būti mažesnis efektyvumas).</a:t>
            </a:r>
          </a:p>
          <a:p>
            <a:r>
              <a:rPr lang="en-GB" sz="2000">
                <a:latin typeface="Segoe UI Light"/>
              </a:rPr>
              <a:t>Eksploatacinės ir techninės priežiūros išlaidos. </a:t>
            </a:r>
            <a:endParaRPr lang="lt-LT" sz="2000">
              <a:latin typeface="Segoe UI Light" panose="020B0502040204020203" pitchFamily="34" charset="0"/>
              <a:cs typeface="Segoe UI Light" panose="020B0502040204020203" pitchFamily="34" charset="0"/>
            </a:endParaRPr>
          </a:p>
          <a:p>
            <a:r>
              <a:rPr lang="en-GB" sz="2000">
                <a:latin typeface="Segoe UI Light"/>
              </a:rPr>
              <a:t>Dūmai</a:t>
            </a:r>
          </a:p>
          <a:p>
            <a:r>
              <a:rPr lang="en-GB" sz="2000">
                <a:latin typeface="Segoe UI Light"/>
              </a:rPr>
              <a:t>Būtų puiku pereiti nuo iškastinio kuro prie medžio granulių / skiedrų, gamtinių dujų oto biodujų.</a:t>
            </a:r>
          </a:p>
        </p:txBody>
      </p:sp>
      <p:sp>
        <p:nvSpPr>
          <p:cNvPr id="8" name="textruta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835A268-B972-4825-837A-6B6DA9039800}"/>
              </a:ext>
            </a:extLst>
          </p:cNvPr>
          <p:cNvSpPr txBox="1"/>
          <p:nvPr/>
        </p:nvSpPr>
        <p:spPr>
          <a:xfrm>
            <a:off x="6214280" y="629389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200"/>
              <a:t>Šaltinis: homeandgarden.com</a:t>
            </a:r>
          </a:p>
        </p:txBody>
      </p:sp>
    </p:spTree>
    <p:extLst>
      <p:ext uri="{BB962C8B-B14F-4D97-AF65-F5344CB8AC3E}">
        <p14:creationId xmlns:p14="http://schemas.microsoft.com/office/powerpoint/2010/main" val="14230586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0900" y="1229879"/>
            <a:ext cx="4848225" cy="5628121"/>
          </a:xfrm>
          <a:prstGeom prst="rect">
            <a:avLst/>
          </a:prstGeom>
        </p:spPr>
      </p:pic>
      <p:sp>
        <p:nvSpPr>
          <p:cNvPr id="6" name="Rectangle 5"/>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p:txBody>
          <a:bodyPr vert="horz" lIns="91440" tIns="45720" rIns="91440" bIns="45720" rtlCol="0" anchor="ctr">
            <a:normAutofit/>
          </a:bodyPr>
          <a:lstStyle/>
          <a:p>
            <a:r>
              <a:rPr lang="en-GB" sz="2800">
                <a:solidFill>
                  <a:schemeClr val="bg1"/>
                </a:solidFill>
                <a:latin typeface="Segoe UI Light"/>
              </a:rPr>
              <a:t>Geoterminis šildymas</a:t>
            </a:r>
            <a:endParaRPr lang="lt-LT" sz="2800">
              <a:solidFill>
                <a:schemeClr val="bg1"/>
              </a:solidFill>
              <a:latin typeface="Segoe UI Light" panose="020B0502040204020203" pitchFamily="34" charset="0"/>
              <a:cs typeface="Segoe UI Light" panose="020B0502040204020203" pitchFamily="34" charset="0"/>
            </a:endParaRPr>
          </a:p>
        </p:txBody>
      </p:sp>
      <p:sp>
        <p:nvSpPr>
          <p:cNvPr id="3" name="Content Placeholder 2"/>
          <p:cNvSpPr>
            <a:spLocks noGrp="1"/>
          </p:cNvSpPr>
          <p:nvPr>
            <p:ph idx="1"/>
          </p:nvPr>
        </p:nvSpPr>
        <p:spPr>
          <a:xfrm>
            <a:off x="838200" y="1825625"/>
            <a:ext cx="5362575" cy="4351338"/>
          </a:xfrm>
        </p:spPr>
        <p:txBody>
          <a:bodyPr vert="horz" lIns="91440" tIns="45720" rIns="91440" bIns="45720" rtlCol="0" anchor="t">
            <a:normAutofit/>
          </a:bodyPr>
          <a:lstStyle/>
          <a:p>
            <a:r>
              <a:rPr lang="sv-SE" sz="2000" dirty="0">
                <a:latin typeface="Segoe UI Light"/>
              </a:rPr>
              <a:t>Geoterminė šildymo sistema </a:t>
            </a:r>
            <a:endParaRPr lang="lt-LT" sz="2000" dirty="0">
              <a:latin typeface="Segoe UI Light" panose="020B0502040204020203" pitchFamily="34" charset="0"/>
              <a:cs typeface="Segoe UI Light" panose="020B0502040204020203" pitchFamily="34" charset="0"/>
            </a:endParaRPr>
          </a:p>
          <a:p>
            <a:pPr lvl="1"/>
            <a:r>
              <a:rPr lang="sv-SE" sz="2000" dirty="0">
                <a:latin typeface="Segoe UI Light"/>
              </a:rPr>
              <a:t>Gręžimas 100–200 m</a:t>
            </a:r>
          </a:p>
          <a:p>
            <a:r>
              <a:rPr lang="sv-SE" sz="2000" dirty="0">
                <a:latin typeface="Segoe UI Light"/>
              </a:rPr>
              <a:t>Žemės šiluma</a:t>
            </a:r>
            <a:endParaRPr lang="lt-LT" sz="2000" dirty="0">
              <a:latin typeface="Segoe UI Light" panose="020B0502040204020203" pitchFamily="34" charset="0"/>
              <a:cs typeface="Segoe UI Light" panose="020B0502040204020203" pitchFamily="34" charset="0"/>
            </a:endParaRPr>
          </a:p>
          <a:p>
            <a:pPr lvl="1"/>
            <a:r>
              <a:rPr lang="sv-SE" sz="2000" dirty="0">
                <a:latin typeface="Segoe UI Light"/>
              </a:rPr>
              <a:t>Maždaug 1 m gylyje</a:t>
            </a:r>
            <a:endParaRPr lang="lt-LT" sz="2000" dirty="0">
              <a:latin typeface="Segoe UI Light" panose="020B0502040204020203" pitchFamily="34" charset="0"/>
              <a:cs typeface="Segoe UI Light" panose="020B0502040204020203" pitchFamily="34" charset="0"/>
            </a:endParaRPr>
          </a:p>
          <a:p>
            <a:r>
              <a:rPr lang="sv-SE" sz="2000" dirty="0">
                <a:latin typeface="Segoe UI Light"/>
              </a:rPr>
              <a:t>Oro šildymas</a:t>
            </a:r>
            <a:endParaRPr lang="lt-LT" sz="2000" dirty="0">
              <a:latin typeface="Segoe UI Light" panose="020B0502040204020203" pitchFamily="34" charset="0"/>
              <a:cs typeface="Segoe UI Light" panose="020B0502040204020203" pitchFamily="34" charset="0"/>
            </a:endParaRPr>
          </a:p>
          <a:p>
            <a:pPr lvl="1"/>
            <a:r>
              <a:rPr lang="sv-SE" sz="2000" dirty="0">
                <a:latin typeface="Segoe UI Light"/>
              </a:rPr>
              <a:t>Prastesnis aušinimo efektyvumas </a:t>
            </a:r>
          </a:p>
          <a:p>
            <a:pPr lvl="1"/>
            <a:r>
              <a:rPr lang="sv-SE" sz="2000" dirty="0">
                <a:latin typeface="Segoe UI Light"/>
              </a:rPr>
              <a:t>Jūros šildymas</a:t>
            </a:r>
            <a:endParaRPr lang="lt-LT" dirty="0"/>
          </a:p>
          <a:p>
            <a:pPr lvl="1"/>
            <a:r>
              <a:rPr lang="en-US" sz="2000" dirty="0">
                <a:latin typeface="Segoe UI Light"/>
              </a:rPr>
              <a:t>Vietoj gręžimo, vamzdžiai klojami jūros ar ežero dugne.</a:t>
            </a:r>
          </a:p>
          <a:p>
            <a:endParaRPr lang="lt-LT" sz="2000" dirty="0">
              <a:latin typeface="Segoe UI Light" panose="020B0502040204020203" pitchFamily="34" charset="0"/>
              <a:cs typeface="Segoe UI Light" panose="020B0502040204020203" pitchFamily="34" charset="0"/>
            </a:endParaRPr>
          </a:p>
          <a:p>
            <a:pPr marL="0" indent="0">
              <a:buNone/>
            </a:pPr>
            <a:r>
              <a:rPr lang="en-GB" sz="2000" dirty="0">
                <a:latin typeface="Segoe UI Light"/>
              </a:rPr>
              <a:t>Karštuoju metų laiku sistemą galima naudoti vėsinimui. </a:t>
            </a:r>
            <a:endParaRPr lang="lt-LT" sz="20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817193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p:txBody>
          <a:bodyPr>
            <a:normAutofit/>
          </a:bodyPr>
          <a:lstStyle/>
          <a:p>
            <a:r>
              <a:rPr lang="en-GB" sz="2800">
                <a:solidFill>
                  <a:schemeClr val="bg1"/>
                </a:solidFill>
                <a:latin typeface="Segoe UI Light"/>
              </a:rPr>
              <a:t>Žiedinė ekonomika</a:t>
            </a:r>
            <a:endParaRPr lang="lt-LT" sz="2800">
              <a:solidFill>
                <a:schemeClr val="bg1"/>
              </a:solidFill>
              <a:latin typeface="Segoe UI Light" panose="020B0502040204020203" pitchFamily="34" charset="0"/>
              <a:cs typeface="Segoe UI Light" panose="020B0502040204020203" pitchFamily="34" charset="0"/>
            </a:endParaRPr>
          </a:p>
        </p:txBody>
      </p:sp>
      <p:sp>
        <p:nvSpPr>
          <p:cNvPr id="3" name="Content Placeholder 2"/>
          <p:cNvSpPr>
            <a:spLocks noGrp="1"/>
          </p:cNvSpPr>
          <p:nvPr>
            <p:ph idx="1"/>
          </p:nvPr>
        </p:nvSpPr>
        <p:spPr>
          <a:xfrm>
            <a:off x="1136779" y="1690687"/>
            <a:ext cx="10515602" cy="4351338"/>
          </a:xfrm>
        </p:spPr>
        <p:txBody>
          <a:bodyPr vert="horz" lIns="91440" tIns="45720" rIns="91440" bIns="45720" rtlCol="0" anchor="t">
            <a:normAutofit/>
          </a:bodyPr>
          <a:lstStyle/>
          <a:p>
            <a:pPr marL="0" indent="0">
              <a:lnSpc>
                <a:spcPct val="110000"/>
              </a:lnSpc>
              <a:buNone/>
            </a:pPr>
            <a:r>
              <a:rPr lang="en-US" sz="2900">
                <a:latin typeface="Segoe UI Light"/>
              </a:rPr>
              <a:t>Pagrindiniai ŽE principai, supaprastinta versija</a:t>
            </a:r>
            <a:endParaRPr lang="lt-LT" sz="1600">
              <a:latin typeface="Segoe UI Light"/>
              <a:cs typeface="Segoe UI Light"/>
            </a:endParaRPr>
          </a:p>
          <a:p>
            <a:pPr marL="914400" lvl="2" indent="-457200">
              <a:lnSpc>
                <a:spcPct val="100000"/>
              </a:lnSpc>
              <a:spcBef>
                <a:spcPts val="1000"/>
              </a:spcBef>
              <a:spcAft>
                <a:spcPts val="600"/>
              </a:spcAft>
            </a:pPr>
            <a:r>
              <a:rPr lang="en-US" sz="2400">
                <a:latin typeface="Segoe UI Light"/>
              </a:rPr>
              <a:t>Atsinaujinančių išteklių srautų balansavimas</a:t>
            </a:r>
          </a:p>
          <a:p>
            <a:pPr marL="914400" lvl="2" indent="-457200">
              <a:lnSpc>
                <a:spcPct val="100000"/>
              </a:lnSpc>
              <a:spcBef>
                <a:spcPts val="1000"/>
              </a:spcBef>
              <a:spcAft>
                <a:spcPts val="600"/>
              </a:spcAft>
            </a:pPr>
            <a:r>
              <a:rPr lang="en-US" sz="2400">
                <a:latin typeface="Segoe UI Light"/>
              </a:rPr>
              <a:t>Optimizuokite pajamas cirkuliuodami produktus</a:t>
            </a:r>
          </a:p>
          <a:p>
            <a:pPr marL="914400" lvl="2" indent="-457200">
              <a:lnSpc>
                <a:spcPct val="100000"/>
              </a:lnSpc>
              <a:spcBef>
                <a:spcPts val="1000"/>
              </a:spcBef>
              <a:spcAft>
                <a:spcPts val="600"/>
              </a:spcAft>
            </a:pPr>
            <a:r>
              <a:rPr lang="en-US" sz="2400">
                <a:latin typeface="Segoe UI Light"/>
              </a:rPr>
              <a:t>Neigiamų išorinių veiksnių projektavimas</a:t>
            </a:r>
          </a:p>
          <a:p>
            <a:pPr marL="914400" lvl="2" indent="-457200">
              <a:lnSpc>
                <a:spcPct val="100000"/>
              </a:lnSpc>
              <a:spcBef>
                <a:spcPts val="1000"/>
              </a:spcBef>
              <a:spcAft>
                <a:spcPts val="600"/>
              </a:spcAft>
            </a:pPr>
            <a:r>
              <a:rPr lang="en-US" sz="2400">
                <a:latin typeface="Segoe UI Light"/>
              </a:rPr>
              <a:t>Atkurkite sistemą, naudodami ŽE sprendimus, siekdami tvarios sistemos </a:t>
            </a:r>
            <a:endParaRPr lang="lt-LT" sz="2400"/>
          </a:p>
        </p:txBody>
      </p:sp>
    </p:spTree>
    <p:extLst>
      <p:ext uri="{BB962C8B-B14F-4D97-AF65-F5344CB8AC3E}">
        <p14:creationId xmlns:p14="http://schemas.microsoft.com/office/powerpoint/2010/main" val="34888368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p:txBody>
          <a:bodyPr vert="horz" lIns="91440" tIns="45720" rIns="91440" bIns="45720" rtlCol="0" anchor="ctr">
            <a:normAutofit/>
          </a:bodyPr>
          <a:lstStyle/>
          <a:p>
            <a:r>
              <a:rPr lang="en-GB" sz="2800">
                <a:solidFill>
                  <a:schemeClr val="bg1"/>
                </a:solidFill>
                <a:latin typeface="Segoe UI Light"/>
              </a:rPr>
              <a:t>Aušinimas</a:t>
            </a:r>
            <a:endParaRPr lang="lt-LT" sz="2800">
              <a:solidFill>
                <a:schemeClr val="bg1"/>
              </a:solidFill>
              <a:latin typeface="Segoe UI Light" panose="020B0502040204020203" pitchFamily="34" charset="0"/>
              <a:cs typeface="Segoe UI Light" panose="020B0502040204020203" pitchFamily="34" charset="0"/>
            </a:endParaRPr>
          </a:p>
        </p:txBody>
      </p:sp>
      <p:sp>
        <p:nvSpPr>
          <p:cNvPr id="3" name="Content Placeholder 2"/>
          <p:cNvSpPr>
            <a:spLocks noGrp="1"/>
          </p:cNvSpPr>
          <p:nvPr>
            <p:ph idx="1"/>
          </p:nvPr>
        </p:nvSpPr>
        <p:spPr>
          <a:xfrm>
            <a:off x="838200" y="1825625"/>
            <a:ext cx="5876925" cy="4351338"/>
          </a:xfrm>
        </p:spPr>
        <p:txBody>
          <a:bodyPr vert="horz" lIns="91440" tIns="45720" rIns="91440" bIns="45720" rtlCol="0" anchor="t">
            <a:normAutofit/>
          </a:bodyPr>
          <a:lstStyle/>
          <a:p>
            <a:pPr marL="0" indent="0">
              <a:buNone/>
            </a:pPr>
            <a:r>
              <a:rPr lang="en-US" sz="2000">
                <a:latin typeface="Segoe UI Light"/>
              </a:rPr>
              <a:t>Dėl didelių energijos sąnaudų pastato vėsinimas yra toks pat svarbus kaip ir šildymas. </a:t>
            </a:r>
            <a:endParaRPr lang="lt-LT" sz="2000">
              <a:latin typeface="Segoe UI Light" panose="020B0502040204020203" pitchFamily="34" charset="0"/>
              <a:cs typeface="Segoe UI Light" panose="020B0502040204020203" pitchFamily="34" charset="0"/>
            </a:endParaRPr>
          </a:p>
          <a:p>
            <a:pPr marL="0" indent="0">
              <a:buNone/>
            </a:pPr>
            <a:r>
              <a:rPr lang="en-US" sz="2000">
                <a:latin typeface="Segoe UI Light"/>
              </a:rPr>
              <a:t>Viešbučių ir restoranų vėsinimo poreikius sudaro dvi dalys:</a:t>
            </a:r>
          </a:p>
          <a:p>
            <a:r>
              <a:rPr lang="en-US" sz="2000">
                <a:latin typeface="Segoe UI Light"/>
              </a:rPr>
              <a:t>Maisto produktus reikia vėsinti, kad laikomi produktai nesugestų</a:t>
            </a:r>
          </a:p>
          <a:p>
            <a:r>
              <a:rPr lang="en-US" sz="2000">
                <a:latin typeface="Segoe UI Light"/>
              </a:rPr>
              <a:t>Patogus vėsinimas naudojamas tam, kad vasarą jaustumėmės patogiai.  </a:t>
            </a:r>
            <a:endParaRPr lang="lt-LT" sz="2000">
              <a:latin typeface="Segoe UI Light" panose="020B0502040204020203" pitchFamily="34" charset="0"/>
              <a:cs typeface="Segoe UI Light" panose="020B0502040204020203" pitchFamily="34" charset="0"/>
            </a:endParaRPr>
          </a:p>
        </p:txBody>
      </p:sp>
      <p:pic>
        <p:nvPicPr>
          <p:cNvPr id="6" name="Bildobjekt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E43769A-875A-43D8-9945-305564CF5F3F}"/>
              </a:ext>
            </a:extLst>
          </p:cNvPr>
          <p:cNvPicPr>
            <a:picLocks noChangeAspect="1"/>
          </p:cNvPicPr>
          <p:nvPr/>
        </p:nvPicPr>
        <p:blipFill>
          <a:blip r:embed="rId3" cstate="print"/>
          <a:stretch>
            <a:fillRect/>
          </a:stretch>
        </p:blipFill>
        <p:spPr>
          <a:xfrm>
            <a:off x="7538581" y="1523544"/>
            <a:ext cx="4653419" cy="4653419"/>
          </a:xfrm>
          <a:prstGeom prst="rect">
            <a:avLst/>
          </a:prstGeom>
        </p:spPr>
      </p:pic>
    </p:spTree>
    <p:extLst>
      <p:ext uri="{BB962C8B-B14F-4D97-AF65-F5344CB8AC3E}">
        <p14:creationId xmlns:p14="http://schemas.microsoft.com/office/powerpoint/2010/main" val="380082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p:txBody>
          <a:bodyPr vert="horz" lIns="91440" tIns="45720" rIns="91440" bIns="45720" rtlCol="0" anchor="ctr">
            <a:normAutofit/>
          </a:bodyPr>
          <a:lstStyle/>
          <a:p>
            <a:r>
              <a:rPr lang="en-GB" sz="2800">
                <a:solidFill>
                  <a:schemeClr val="bg1"/>
                </a:solidFill>
                <a:latin typeface="Segoe UI Light"/>
              </a:rPr>
              <a:t>Energija iš atliekų</a:t>
            </a:r>
          </a:p>
        </p:txBody>
      </p:sp>
      <p:sp>
        <p:nvSpPr>
          <p:cNvPr id="3" name="Content Placeholder 2"/>
          <p:cNvSpPr>
            <a:spLocks noGrp="1"/>
          </p:cNvSpPr>
          <p:nvPr>
            <p:ph idx="1"/>
          </p:nvPr>
        </p:nvSpPr>
        <p:spPr>
          <a:xfrm>
            <a:off x="838200" y="1825625"/>
            <a:ext cx="5876925" cy="4351338"/>
          </a:xfrm>
        </p:spPr>
        <p:txBody>
          <a:bodyPr vert="horz" lIns="91440" tIns="45720" rIns="91440" bIns="45720" rtlCol="0" anchor="t">
            <a:normAutofit/>
          </a:bodyPr>
          <a:lstStyle/>
          <a:p>
            <a:pPr marL="0" indent="0">
              <a:buNone/>
            </a:pPr>
            <a:r>
              <a:rPr lang="en-US" sz="2000">
                <a:latin typeface="Segoe UI Light"/>
              </a:rPr>
              <a:t>Maisto likučiai, mėšlas ir maisto pramonės liekanas galima naudoti energijai gaminti</a:t>
            </a:r>
          </a:p>
          <a:p>
            <a:pPr marL="0" indent="0">
              <a:buNone/>
            </a:pPr>
            <a:r>
              <a:rPr lang="en-US" sz="2000">
                <a:latin typeface="Segoe UI Light"/>
              </a:rPr>
              <a:t>Dažniausiai taikomas būdas gaminti energiją iš organinių atliekų yra biodujos.</a:t>
            </a:r>
          </a:p>
          <a:p>
            <a:pPr marL="0" indent="0">
              <a:buNone/>
            </a:pPr>
            <a:r>
              <a:rPr lang="en-US" sz="2000">
                <a:latin typeface="Segoe UI Light"/>
              </a:rPr>
              <a:t>Biodujų įmonėje metano dujoms ir trąšoms gaminti naudojami maisto likučiai. </a:t>
            </a:r>
            <a:endParaRPr lang="lt-LT" sz="2000">
              <a:latin typeface="Segoe UI Light" panose="020B0502040204020203" pitchFamily="34" charset="0"/>
              <a:cs typeface="Segoe UI Light" panose="020B0502040204020203" pitchFamily="34" charset="0"/>
            </a:endParaRPr>
          </a:p>
          <a:p>
            <a:pPr marL="0" indent="0">
              <a:buNone/>
            </a:pPr>
            <a:r>
              <a:rPr lang="en-US" sz="2000">
                <a:latin typeface="Segoe UI Light"/>
              </a:rPr>
              <a:t>Biodujos gali būti naudojamos šildymui arba elektros energijos gamybai.</a:t>
            </a:r>
          </a:p>
          <a:p>
            <a:pPr marL="0" indent="0">
              <a:buNone/>
            </a:pPr>
            <a:r>
              <a:rPr lang="en-US" sz="2000">
                <a:latin typeface="Segoe UI Light"/>
              </a:rPr>
              <a:t>Išvalius jas taip pat galima naudoti kaip transporto priemonių dujas. </a:t>
            </a:r>
            <a:endParaRPr lang="lt-LT" sz="2000">
              <a:latin typeface="Segoe UI Light" panose="020B0502040204020203" pitchFamily="34" charset="0"/>
              <a:cs typeface="Segoe UI Light" panose="020B0502040204020203" pitchFamily="34" charset="0"/>
            </a:endParaRPr>
          </a:p>
        </p:txBody>
      </p:sp>
      <p:sp>
        <p:nvSpPr>
          <p:cNvPr id="6" name="textruta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2E64D9B-E319-4E32-8E66-06636E9DA50B}"/>
              </a:ext>
            </a:extLst>
          </p:cNvPr>
          <p:cNvSpPr txBox="1"/>
          <p:nvPr/>
        </p:nvSpPr>
        <p:spPr>
          <a:xfrm>
            <a:off x="6930788" y="5736608"/>
            <a:ext cx="27432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200"/>
              <a:t>Nuotrauka: U. Leone, Pixabay</a:t>
            </a:r>
            <a:endParaRPr lang="lt-LT" sz="1200">
              <a:cs typeface="Calibri"/>
            </a:endParaRPr>
          </a:p>
          <a:p>
            <a:endParaRPr lang="lt-LT">
              <a:cs typeface="Calibri"/>
            </a:endParaRPr>
          </a:p>
        </p:txBody>
      </p:sp>
      <p:pic>
        <p:nvPicPr>
          <p:cNvPr id="7" name="Bildobjekt 7" descr="En bild som visar orange, skär, frukt, bit&#10;&#10;Beskrivning genererad med mycket hög exakthet">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203F3A1-8FFF-4B58-A859-074988944A69}"/>
              </a:ext>
            </a:extLst>
          </p:cNvPr>
          <p:cNvPicPr>
            <a:picLocks noChangeAspect="1"/>
          </p:cNvPicPr>
          <p:nvPr/>
        </p:nvPicPr>
        <p:blipFill>
          <a:blip r:embed="rId3" cstate="print"/>
          <a:stretch>
            <a:fillRect/>
          </a:stretch>
        </p:blipFill>
        <p:spPr>
          <a:xfrm>
            <a:off x="6703325" y="1897732"/>
            <a:ext cx="5154304" cy="3642566"/>
          </a:xfrm>
          <a:prstGeom prst="rect">
            <a:avLst/>
          </a:prstGeom>
        </p:spPr>
      </p:pic>
    </p:spTree>
    <p:extLst>
      <p:ext uri="{BB962C8B-B14F-4D97-AF65-F5344CB8AC3E}">
        <p14:creationId xmlns:p14="http://schemas.microsoft.com/office/powerpoint/2010/main" val="14816198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p:txBody>
          <a:bodyPr vert="horz" lIns="91440" tIns="45720" rIns="91440" bIns="45720" rtlCol="0" anchor="ctr">
            <a:normAutofit/>
          </a:bodyPr>
          <a:lstStyle/>
          <a:p>
            <a:r>
              <a:rPr lang="en-GB" sz="2800">
                <a:solidFill>
                  <a:schemeClr val="bg1"/>
                </a:solidFill>
                <a:latin typeface="Segoe UI Light"/>
              </a:rPr>
              <a:t>Pavyzdys: „Quality Hotel Friends “ Solnoje</a:t>
            </a:r>
          </a:p>
        </p:txBody>
      </p:sp>
      <p:sp>
        <p:nvSpPr>
          <p:cNvPr id="3" name="Content Placeholder 2"/>
          <p:cNvSpPr>
            <a:spLocks noGrp="1"/>
          </p:cNvSpPr>
          <p:nvPr>
            <p:ph idx="1"/>
          </p:nvPr>
        </p:nvSpPr>
        <p:spPr>
          <a:xfrm>
            <a:off x="838200" y="1676336"/>
            <a:ext cx="9070910" cy="4911075"/>
          </a:xfrm>
        </p:spPr>
        <p:txBody>
          <a:bodyPr vert="horz" lIns="91440" tIns="45720" rIns="91440" bIns="45720" rtlCol="0" anchor="t">
            <a:noAutofit/>
          </a:bodyPr>
          <a:lstStyle/>
          <a:p>
            <a:pPr marL="0" indent="0">
              <a:lnSpc>
                <a:spcPct val="100000"/>
              </a:lnSpc>
              <a:buNone/>
            </a:pPr>
            <a:r>
              <a:rPr lang="en-US" sz="1600" b="1">
                <a:latin typeface="Segoe UI Light"/>
              </a:rPr>
              <a:t>Saulės elementai „Quality Hotel Friends“ Solnoje</a:t>
            </a:r>
          </a:p>
          <a:p>
            <a:pPr marL="0" indent="0">
              <a:lnSpc>
                <a:spcPct val="100000"/>
              </a:lnSpc>
              <a:buNone/>
            </a:pPr>
            <a:r>
              <a:rPr lang="en-US" sz="1600">
                <a:latin typeface="Segoe UI Light"/>
              </a:rPr>
              <a:t>Dalį elektros energijos poreikių viešbutis patenkina ekologiška, vietoje gaminama elektra už nuspėjamas išlaidas.</a:t>
            </a:r>
          </a:p>
          <a:p>
            <a:pPr marL="0" indent="0">
              <a:lnSpc>
                <a:spcPct val="100000"/>
              </a:lnSpc>
              <a:buNone/>
            </a:pPr>
            <a:endParaRPr lang="lt-LT" sz="1600">
              <a:latin typeface="Segoe UI Light" panose="020B0502040204020203" pitchFamily="34" charset="0"/>
              <a:cs typeface="Segoe UI Light" panose="020B0502040204020203" pitchFamily="34" charset="0"/>
            </a:endParaRPr>
          </a:p>
          <a:p>
            <a:pPr marL="0" indent="0">
              <a:lnSpc>
                <a:spcPct val="100000"/>
              </a:lnSpc>
              <a:buNone/>
            </a:pPr>
            <a:r>
              <a:rPr lang="en-US" sz="1600" b="1">
                <a:latin typeface="Segoe UI Light"/>
              </a:rPr>
              <a:t>Faktai apie saulės energijos sistemą:</a:t>
            </a:r>
          </a:p>
          <a:p>
            <a:pPr marL="0" indent="0">
              <a:lnSpc>
                <a:spcPct val="100000"/>
              </a:lnSpc>
              <a:buNone/>
            </a:pPr>
            <a:r>
              <a:rPr lang="en-US" sz="1600">
                <a:latin typeface="Segoe UI Light"/>
              </a:rPr>
              <a:t>Įranga yra 200 kv. m ploto ir per metus pagamina apie 29 MWh elektros energijos</a:t>
            </a:r>
          </a:p>
          <a:p>
            <a:pPr marL="0" indent="0">
              <a:lnSpc>
                <a:spcPct val="100000"/>
              </a:lnSpc>
              <a:buNone/>
            </a:pPr>
            <a:r>
              <a:rPr lang="en-US" sz="1600">
                <a:latin typeface="Segoe UI Light"/>
              </a:rPr>
              <a:t>Ant stogo stovi 110 silicio plokščių, per metus sutaupančių apie 2 tonas anglies dioksido išmetalų</a:t>
            </a:r>
          </a:p>
          <a:p>
            <a:pPr marL="0" indent="0">
              <a:lnSpc>
                <a:spcPct val="100000"/>
              </a:lnSpc>
              <a:buNone/>
            </a:pPr>
            <a:endParaRPr lang="lt-LT" sz="1600">
              <a:latin typeface="Segoe UI Light" panose="020B0502040204020203" pitchFamily="34" charset="0"/>
              <a:cs typeface="Segoe UI Light" panose="020B0502040204020203" pitchFamily="34" charset="0"/>
            </a:endParaRPr>
          </a:p>
          <a:p>
            <a:pPr marL="0" indent="0">
              <a:lnSpc>
                <a:spcPct val="100000"/>
              </a:lnSpc>
              <a:buNone/>
            </a:pPr>
            <a:r>
              <a:rPr lang="en-US" sz="1600" b="1">
                <a:latin typeface="Segoe UI Light"/>
              </a:rPr>
              <a:t>Šis pavyzdys rodo, ką viešbutis gali padaryti naudodamas elektrą kaip rinkodarą:</a:t>
            </a:r>
          </a:p>
          <a:p>
            <a:pPr marL="0" indent="0">
              <a:lnSpc>
                <a:spcPct val="100000"/>
              </a:lnSpc>
              <a:buNone/>
            </a:pPr>
            <a:r>
              <a:rPr lang="en-US" sz="1600">
                <a:latin typeface="Segoe UI Light"/>
              </a:rPr>
              <a:t>Viešbutyje išgaunama pakankamai elektros energijos, kad būtų galima išvirti 1 milijoną kiaušinių</a:t>
            </a:r>
          </a:p>
          <a:p>
            <a:pPr marL="0" indent="0">
              <a:lnSpc>
                <a:spcPct val="100000"/>
              </a:lnSpc>
              <a:buNone/>
            </a:pPr>
            <a:r>
              <a:rPr lang="en-US" sz="1600">
                <a:latin typeface="Segoe UI Light"/>
              </a:rPr>
              <a:t>Pakrauti maždaug 5 milijonus išmaniųjų telefonų</a:t>
            </a:r>
            <a:endParaRPr lang="lt-LT" sz="1600">
              <a:latin typeface="Segoe UI Light" panose="020B0502040204020203" pitchFamily="34" charset="0"/>
              <a:cs typeface="Segoe UI Light" panose="020B0502040204020203" pitchFamily="34" charset="0"/>
            </a:endParaRPr>
          </a:p>
          <a:p>
            <a:pPr marL="0" indent="0">
              <a:lnSpc>
                <a:spcPct val="100000"/>
              </a:lnSpc>
              <a:buNone/>
            </a:pPr>
            <a:r>
              <a:rPr lang="en-US" sz="1600">
                <a:latin typeface="Segoe UI Light"/>
              </a:rPr>
              <a:t>Išvirti 290 000 litrų kavos (apie 800 litrų per dieną)</a:t>
            </a:r>
          </a:p>
          <a:p>
            <a:pPr marL="0" indent="0">
              <a:lnSpc>
                <a:spcPct val="100000"/>
              </a:lnSpc>
              <a:buNone/>
            </a:pPr>
            <a:r>
              <a:rPr lang="en-US" sz="1600">
                <a:latin typeface="Segoe UI Light"/>
              </a:rPr>
              <a:t>Nuvažiuoti 145 000 km „Tesla“ elektromobiliu (kurį galima įkrauti ne viešbutyje)</a:t>
            </a:r>
            <a:endParaRPr lang="lt-LT" sz="1600">
              <a:latin typeface="Segoe UI Light"/>
              <a:cs typeface="Segoe UI Light"/>
            </a:endParaRPr>
          </a:p>
        </p:txBody>
      </p:sp>
      <p:sp>
        <p:nvSpPr>
          <p:cNvPr id="4" name="textruta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BE44E7A-F190-4CF8-B422-A8D5847FB5C6}"/>
              </a:ext>
            </a:extLst>
          </p:cNvPr>
          <p:cNvSpPr txBox="1"/>
          <p:nvPr/>
        </p:nvSpPr>
        <p:spPr>
          <a:xfrm>
            <a:off x="8375176" y="5964070"/>
            <a:ext cx="27432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200"/>
              <a:t>Nuotrauka: Jacqueline Macou, Pixabay</a:t>
            </a:r>
            <a:endParaRPr lang="lt-LT" sz="1200">
              <a:cs typeface="Calibri"/>
            </a:endParaRPr>
          </a:p>
          <a:p>
            <a:endParaRPr lang="lt-LT">
              <a:cs typeface="Calibri"/>
            </a:endParaRPr>
          </a:p>
        </p:txBody>
      </p:sp>
      <p:pic>
        <p:nvPicPr>
          <p:cNvPr id="6" name="Bildobjekt 6" descr="En bild som visar kopp, mat, bord, kaffe&#10;&#10;Beskrivning genererad med mycket hög exakthet">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B343EE5-E4C6-4634-861B-F201F0692985}"/>
              </a:ext>
            </a:extLst>
          </p:cNvPr>
          <p:cNvPicPr>
            <a:picLocks noChangeAspect="1"/>
          </p:cNvPicPr>
          <p:nvPr/>
        </p:nvPicPr>
        <p:blipFill>
          <a:blip r:embed="rId3" cstate="print"/>
          <a:stretch>
            <a:fillRect/>
          </a:stretch>
        </p:blipFill>
        <p:spPr>
          <a:xfrm>
            <a:off x="8227326" y="3120063"/>
            <a:ext cx="3789528" cy="2608172"/>
          </a:xfrm>
          <a:prstGeom prst="rect">
            <a:avLst/>
          </a:prstGeom>
        </p:spPr>
      </p:pic>
    </p:spTree>
    <p:extLst>
      <p:ext uri="{BB962C8B-B14F-4D97-AF65-F5344CB8AC3E}">
        <p14:creationId xmlns:p14="http://schemas.microsoft.com/office/powerpoint/2010/main" val="23236417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vert="horz" lIns="91440" tIns="45720" rIns="91440" bIns="45720" rtlCol="0" anchor="ctr">
            <a:normAutofit/>
          </a:bodyPr>
          <a:lstStyle/>
          <a:p>
            <a:r>
              <a:rPr lang="en-GB" sz="2800">
                <a:solidFill>
                  <a:schemeClr val="bg1"/>
                </a:solidFill>
                <a:latin typeface="Segoe UI Light"/>
              </a:rPr>
              <a:t>2 seminaras (20 min.)</a:t>
            </a:r>
            <a:endParaRPr lang="lt-LT" sz="2800">
              <a:solidFill>
                <a:schemeClr val="bg1"/>
              </a:solidFill>
              <a:latin typeface="Segoe UI Light" panose="020B0502040204020203" pitchFamily="34" charset="0"/>
              <a:cs typeface="Segoe UI Light" panose="020B0502040204020203" pitchFamily="34" charset="0"/>
            </a:endParaRPr>
          </a:p>
        </p:txBody>
      </p:sp>
      <p:sp>
        <p:nvSpPr>
          <p:cNvPr id="3" name="Content Placeholder 2"/>
          <p:cNvSpPr>
            <a:spLocks noGrp="1"/>
          </p:cNvSpPr>
          <p:nvPr>
            <p:ph idx="1"/>
          </p:nvPr>
        </p:nvSpPr>
        <p:spPr>
          <a:xfrm>
            <a:off x="838200" y="1825625"/>
            <a:ext cx="6362700" cy="4351338"/>
          </a:xfrm>
        </p:spPr>
        <p:txBody>
          <a:bodyPr vert="horz" lIns="91440" tIns="45720" rIns="91440" bIns="45720" rtlCol="0" anchor="t">
            <a:normAutofit/>
          </a:bodyPr>
          <a:lstStyle/>
          <a:p>
            <a:pPr marL="0" indent="0">
              <a:buNone/>
            </a:pPr>
            <a:r>
              <a:rPr lang="en-GB" sz="2000">
                <a:latin typeface="Segoe UI Light"/>
              </a:rPr>
              <a:t>Stebėjimas ir planavimas  </a:t>
            </a:r>
            <a:endParaRPr lang="lt-LT" sz="2000">
              <a:latin typeface="Segoe UI Light" panose="020B0502040204020203" pitchFamily="34" charset="0"/>
              <a:cs typeface="Segoe UI Light" panose="020B0502040204020203" pitchFamily="34" charset="0"/>
            </a:endParaRPr>
          </a:p>
          <a:p>
            <a:pPr lvl="1"/>
            <a:r>
              <a:rPr lang="sv-SE" sz="2000">
                <a:latin typeface="Segoe UI Light"/>
              </a:rPr>
              <a:t>Atsinaujinančios energijos tiekimas ir gamyba</a:t>
            </a:r>
          </a:p>
          <a:p>
            <a:pPr marL="0" lvl="1" indent="0">
              <a:buNone/>
            </a:pPr>
            <a:endParaRPr lang="lt-LT" sz="2000">
              <a:latin typeface="Segoe UI Light" panose="020B0502040204020203" pitchFamily="34" charset="0"/>
              <a:cs typeface="Segoe UI Light" panose="020B0502040204020203" pitchFamily="34" charset="0"/>
            </a:endParaRPr>
          </a:p>
          <a:p>
            <a:pPr marL="0" lvl="1" indent="0">
              <a:buNone/>
            </a:pPr>
            <a:r>
              <a:rPr lang="sv-SE" sz="2000">
                <a:latin typeface="Segoe UI Light"/>
              </a:rPr>
              <a:t>Kokia dabar yra situacija jūsų versle?</a:t>
            </a:r>
            <a:r>
              <a:t/>
            </a:r>
            <a:br/>
            <a:r>
              <a:rPr lang="sv-SE" sz="2000">
                <a:latin typeface="Segoe UI Light"/>
              </a:rPr>
              <a:t>Ką norėtumėte patobulinti?</a:t>
            </a:r>
          </a:p>
          <a:p>
            <a:pPr marL="0" lvl="1" indent="0">
              <a:buNone/>
            </a:pPr>
            <a:r>
              <a:rPr lang="sv-SE" sz="2000">
                <a:latin typeface="Segoe UI Light"/>
              </a:rPr>
              <a:t>Kokie veiksmai būtų įdomūs jūsų įmonei?</a:t>
            </a:r>
          </a:p>
          <a:p>
            <a:pPr marL="0" lvl="1" indent="0">
              <a:buNone/>
            </a:pPr>
            <a:endParaRPr lang="lt-LT" sz="2000">
              <a:latin typeface="Segoe UI Light" panose="020B0502040204020203" pitchFamily="34" charset="0"/>
              <a:cs typeface="Segoe UI Light" panose="020B0502040204020203" pitchFamily="34" charset="0"/>
            </a:endParaRPr>
          </a:p>
          <a:p>
            <a:pPr marL="0" lvl="1" indent="0">
              <a:buNone/>
            </a:pPr>
            <a:r>
              <a:rPr lang="en-US" sz="2000">
                <a:latin typeface="Segoe UI Light"/>
              </a:rPr>
              <a:t>1 žingsnis. Naudokite Veiksmų plano šabloną ir užsirašykite idėjas bei       </a:t>
            </a:r>
            <a:endParaRPr lang="lt-LT" sz="2000">
              <a:latin typeface="Segoe UI Light" panose="020B0502040204020203" pitchFamily="34" charset="0"/>
              <a:cs typeface="Segoe UI Light" panose="020B0502040204020203" pitchFamily="34" charset="0"/>
            </a:endParaRPr>
          </a:p>
          <a:p>
            <a:pPr marL="0" lvl="1" indent="0">
              <a:buNone/>
            </a:pPr>
            <a:r>
              <a:rPr lang="en-US" sz="2000">
                <a:latin typeface="Segoe UI Light"/>
              </a:rPr>
              <a:t>2 žingsnis. Aptarkite savo idėjas su grupe</a:t>
            </a:r>
            <a:endParaRPr lang="lt-LT" sz="2000">
              <a:latin typeface="Segoe UI Light"/>
              <a:cs typeface="Segoe UI Light"/>
            </a:endParaRPr>
          </a:p>
        </p:txBody>
      </p:sp>
    </p:spTree>
    <p:extLst>
      <p:ext uri="{BB962C8B-B14F-4D97-AF65-F5344CB8AC3E}">
        <p14:creationId xmlns:p14="http://schemas.microsoft.com/office/powerpoint/2010/main" val="19075529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5BBBC13-E850-432B-BD14-5DD28677A8F1}"/>
              </a:ext>
            </a:extLst>
          </p:cNvPr>
          <p:cNvSpPr>
            <a:spLocks noGrp="1"/>
          </p:cNvSpPr>
          <p:nvPr>
            <p:ph type="title"/>
          </p:nvPr>
        </p:nvSpPr>
        <p:spPr/>
        <p:txBody>
          <a:bodyPr/>
          <a:lstStyle/>
          <a:p>
            <a:endParaRPr lang="sv-SE" dirty="0"/>
          </a:p>
        </p:txBody>
      </p:sp>
      <p:sp>
        <p:nvSpPr>
          <p:cNvPr id="3" name="Platshållare för innehåll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93AFD2A-7393-4F9B-BCD5-15FD1CE90B2C}"/>
              </a:ext>
            </a:extLst>
          </p:cNvPr>
          <p:cNvSpPr>
            <a:spLocks noGrp="1"/>
          </p:cNvSpPr>
          <p:nvPr>
            <p:ph idx="1"/>
          </p:nvPr>
        </p:nvSpPr>
        <p:spPr>
          <a:xfrm>
            <a:off x="838200" y="1825625"/>
            <a:ext cx="7040671" cy="4351338"/>
          </a:xfrm>
        </p:spPr>
        <p:txBody>
          <a:bodyPr vert="horz" lIns="91440" tIns="45720" rIns="91440" bIns="45720" rtlCol="0" anchor="t">
            <a:normAutofit fontScale="92500" lnSpcReduction="20000"/>
          </a:bodyPr>
          <a:lstStyle/>
          <a:p>
            <a:pPr marL="0" indent="0">
              <a:buNone/>
            </a:pPr>
            <a:r>
              <a:rPr dirty="0" smtClean="0"/>
              <a:t>Aspektai, į kuriuos reikia atsižvelgti turizmo sektoriuje;</a:t>
            </a:r>
            <a:endParaRPr lang="lt-LT" dirty="0"/>
          </a:p>
          <a:p>
            <a:r>
              <a:rPr dirty="0" smtClean="0"/>
              <a:t>Maistui gaminti naudojama biologinė medžiaga,</a:t>
            </a:r>
          </a:p>
          <a:p>
            <a:r>
              <a:rPr dirty="0" smtClean="0"/>
              <a:t>Medžiagų srautai, susukti į maisto ir patiekalų pakuotes,</a:t>
            </a:r>
            <a:endParaRPr lang="lt-LT">
              <a:cs typeface="Calibri"/>
            </a:endParaRPr>
          </a:p>
          <a:p>
            <a:r>
              <a:rPr dirty="0" smtClean="0"/>
              <a:t>Energijos sunaudojimas transportui,</a:t>
            </a:r>
            <a:endParaRPr lang="lt-LT">
              <a:cs typeface="Calibri"/>
            </a:endParaRPr>
          </a:p>
          <a:p>
            <a:r>
              <a:rPr dirty="0" smtClean="0"/>
              <a:t>Vanduo naudojamas maistui gaminti,</a:t>
            </a:r>
            <a:endParaRPr lang="lt-LT">
              <a:cs typeface="Calibri" panose="020F0502020204030204"/>
            </a:endParaRPr>
          </a:p>
          <a:p>
            <a:r>
              <a:rPr dirty="0" smtClean="0"/>
              <a:t>Energija ir chemikalai, naudojami maisto produktams ruošti, valyti ir laikyti,</a:t>
            </a:r>
            <a:endParaRPr lang="lt-LT">
              <a:cs typeface="Calibri"/>
            </a:endParaRPr>
          </a:p>
          <a:p>
            <a:r>
              <a:rPr dirty="0" smtClean="0"/>
              <a:t>Techniniai prietaisai,</a:t>
            </a:r>
            <a:endParaRPr lang="lt-LT">
              <a:cs typeface="Calibri"/>
            </a:endParaRPr>
          </a:p>
          <a:p>
            <a:r>
              <a:rPr dirty="0" smtClean="0"/>
              <a:t>Stalo įrankiai, lėkštės, stiklas ir kt.</a:t>
            </a:r>
            <a:endParaRPr lang="lt-LT"/>
          </a:p>
        </p:txBody>
      </p:sp>
      <p:sp>
        <p:nvSpPr>
          <p:cNvPr id="4" name="Rectangl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4C4BCAB-5693-481C-937F-01EAE97958CF}"/>
              </a:ext>
            </a:extLst>
          </p:cNvPr>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5"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8AB109A-2E08-417F-974E-1096EA5158E8}"/>
              </a:ext>
            </a:extLst>
          </p:cNvPr>
          <p:cNvSpPr txBox="1">
            <a:spLocks/>
          </p:cNvSpPr>
          <p:nvPr/>
        </p:nvSpPr>
        <p:spPr>
          <a:xfrm>
            <a:off x="838200" y="365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a:solidFill>
                  <a:schemeClr val="bg1"/>
                </a:solidFill>
                <a:latin typeface="Segoe UI Light"/>
              </a:rPr>
              <a:t>Maistas ir ištekliai</a:t>
            </a:r>
            <a:endParaRPr lang="lt-LT" sz="2800" dirty="0">
              <a:solidFill>
                <a:schemeClr val="bg1"/>
              </a:solidFill>
              <a:latin typeface="Segoe UI Light"/>
              <a:cs typeface="Segoe UI Light"/>
            </a:endParaRPr>
          </a:p>
        </p:txBody>
      </p:sp>
      <p:sp>
        <p:nvSpPr>
          <p:cNvPr id="7" name="textruta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5885F4D-AE84-43F1-BCCB-1BA43567E729}"/>
              </a:ext>
            </a:extLst>
          </p:cNvPr>
          <p:cNvSpPr txBox="1"/>
          <p:nvPr/>
        </p:nvSpPr>
        <p:spPr>
          <a:xfrm>
            <a:off x="7715534" y="616878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sv-SE" dirty="0">
              <a:cs typeface="Calibri"/>
            </a:endParaRPr>
          </a:p>
        </p:txBody>
      </p:sp>
      <p:sp>
        <p:nvSpPr>
          <p:cNvPr id="8" name="textruta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1468C76-07B4-4F5B-BAC0-C87AD759EB84}"/>
              </a:ext>
            </a:extLst>
          </p:cNvPr>
          <p:cNvSpPr txBox="1"/>
          <p:nvPr/>
        </p:nvSpPr>
        <p:spPr>
          <a:xfrm>
            <a:off x="7646988" y="5589833"/>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200" dirty="0"/>
              <a:t>Nuotrauka: </a:t>
            </a:r>
            <a:r>
              <a:rPr lang="sv-SE" sz="1200" dirty="0">
                <a:hlinkClick r:id="rId3"/>
              </a:rPr>
              <a:t>Olaf Bröker</a:t>
            </a:r>
            <a:r>
              <a:rPr lang="sv-SE" sz="1200"/>
              <a:t> , </a:t>
            </a:r>
            <a:r>
              <a:rPr lang="sv-SE" sz="1200" dirty="0">
                <a:hlinkClick r:id="rId4"/>
              </a:rPr>
              <a:t>Pixabay</a:t>
            </a:r>
            <a:r>
              <a:rPr lang="sv-SE" sz="1200" dirty="0"/>
              <a:t> </a:t>
            </a:r>
          </a:p>
        </p:txBody>
      </p:sp>
      <p:pic>
        <p:nvPicPr>
          <p:cNvPr id="9" name="Bildobjekt 9" descr="En bild som visar inomhus, person, bord, mat&#10;&#10;Beskrivning genererad med mycket hög exakthet">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3EFED22-2BB7-4139-A9D7-230A6DBFAE3C}"/>
              </a:ext>
            </a:extLst>
          </p:cNvPr>
          <p:cNvPicPr>
            <a:picLocks noChangeAspect="1"/>
          </p:cNvPicPr>
          <p:nvPr/>
        </p:nvPicPr>
        <p:blipFill>
          <a:blip r:embed="rId5" cstate="print"/>
          <a:stretch>
            <a:fillRect/>
          </a:stretch>
        </p:blipFill>
        <p:spPr>
          <a:xfrm>
            <a:off x="7298725" y="2154911"/>
            <a:ext cx="4720280" cy="3299882"/>
          </a:xfrm>
          <a:prstGeom prst="rect">
            <a:avLst/>
          </a:prstGeom>
        </p:spPr>
      </p:pic>
    </p:spTree>
    <p:extLst>
      <p:ext uri="{BB962C8B-B14F-4D97-AF65-F5344CB8AC3E}">
        <p14:creationId xmlns:p14="http://schemas.microsoft.com/office/powerpoint/2010/main" val="12268333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8D9E1AE-F800-4FC9-8C23-A11728B9E139}"/>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4D70E65-6955-4DC0-85E5-95BD270434AD}"/>
              </a:ext>
            </a:extLst>
          </p:cNvPr>
          <p:cNvSpPr>
            <a:spLocks noGrp="1"/>
          </p:cNvSpPr>
          <p:nvPr>
            <p:ph idx="1"/>
          </p:nvPr>
        </p:nvSpPr>
        <p:spPr>
          <a:xfrm>
            <a:off x="838200" y="1825624"/>
            <a:ext cx="6564682" cy="4690487"/>
          </a:xfrm>
        </p:spPr>
        <p:txBody>
          <a:bodyPr vert="horz" lIns="91440" tIns="45720" rIns="91440" bIns="45720" rtlCol="0" anchor="t">
            <a:normAutofit fontScale="85000" lnSpcReduction="20000"/>
          </a:bodyPr>
          <a:lstStyle/>
          <a:p>
            <a:r>
              <a:rPr dirty="0" smtClean="0"/>
              <a:t>Pasinaudokite viskuo, nuo žaliavų</a:t>
            </a:r>
            <a:endParaRPr lang="lt-LT">
              <a:cs typeface="Calibri"/>
            </a:endParaRPr>
          </a:p>
          <a:p>
            <a:endParaRPr lang="lt-LT"/>
          </a:p>
          <a:p>
            <a:r>
              <a:rPr dirty="0" smtClean="0"/>
              <a:t>Tiekite à la carte</a:t>
            </a:r>
            <a:endParaRPr lang="lt-LT">
              <a:cs typeface="Calibri"/>
            </a:endParaRPr>
          </a:p>
          <a:p>
            <a:endParaRPr lang="lt-LT"/>
          </a:p>
          <a:p>
            <a:r>
              <a:rPr dirty="0" smtClean="0"/>
              <a:t>Mažesnės lėkštės dydis savitarnoje</a:t>
            </a:r>
            <a:endParaRPr lang="lt-LT">
              <a:cs typeface="Calibri"/>
            </a:endParaRPr>
          </a:p>
          <a:p>
            <a:endParaRPr lang="lt-LT"/>
          </a:p>
          <a:p>
            <a:r>
              <a:rPr dirty="0" smtClean="0"/>
              <a:t>Parduokite likusį maistą</a:t>
            </a:r>
            <a:endParaRPr lang="lt-LT">
              <a:cs typeface="Calibri"/>
            </a:endParaRPr>
          </a:p>
          <a:p>
            <a:endParaRPr lang="lt-LT"/>
          </a:p>
          <a:p>
            <a:r>
              <a:rPr dirty="0" smtClean="0"/>
              <a:t>Maisto atliekas perduokite biodujų gamyklai</a:t>
            </a:r>
            <a:r>
              <a:t/>
            </a:r>
            <a:br/>
            <a:endParaRPr lang="lt-LT"/>
          </a:p>
          <a:p>
            <a:endParaRPr lang="lt-LT"/>
          </a:p>
          <a:p>
            <a:pPr marL="0" indent="0">
              <a:buNone/>
            </a:pPr>
            <a:r>
              <a:rPr lang="en-US" sz="1600"/>
              <a:t>Pavyzdžiai: Scandic Hotel and Dragsö Camp in Karlskrona sells leftovers through the Karma app. With quick cooling, the food can be sold to new customers.</a:t>
            </a:r>
            <a:endParaRPr lang="lt-LT" sz="1600">
              <a:cs typeface="Calibri" panose="020F0502020204030204"/>
            </a:endParaRPr>
          </a:p>
        </p:txBody>
      </p:sp>
      <p:sp>
        <p:nvSpPr>
          <p:cNvPr id="4" name="Rectangl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C634910-2840-4E77-AADF-7F67CAC2C6A6}"/>
              </a:ext>
            </a:extLst>
          </p:cNvPr>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5"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0FA397-4003-4D5A-AE9A-C5DB27948473}"/>
              </a:ext>
            </a:extLst>
          </p:cNvPr>
          <p:cNvSpPr txBox="1">
            <a:spLocks/>
          </p:cNvSpPr>
          <p:nvPr/>
        </p:nvSpPr>
        <p:spPr>
          <a:xfrm>
            <a:off x="838200" y="365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a:solidFill>
                  <a:schemeClr val="bg1"/>
                </a:solidFill>
                <a:latin typeface="Segoe UI Light"/>
              </a:rPr>
              <a:t>Sumažinkite maisto švaistymą</a:t>
            </a:r>
          </a:p>
        </p:txBody>
      </p:sp>
      <p:pic>
        <p:nvPicPr>
          <p:cNvPr id="6" name="Bildobjekt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BCE2F22-EB53-4CC8-B7E0-5F21DF8B026B}"/>
              </a:ext>
            </a:extLst>
          </p:cNvPr>
          <p:cNvPicPr>
            <a:picLocks noChangeAspect="1"/>
          </p:cNvPicPr>
          <p:nvPr/>
        </p:nvPicPr>
        <p:blipFill>
          <a:blip r:embed="rId3" cstate="print"/>
          <a:stretch>
            <a:fillRect/>
          </a:stretch>
        </p:blipFill>
        <p:spPr>
          <a:xfrm>
            <a:off x="8099821" y="1691192"/>
            <a:ext cx="3719452" cy="4699816"/>
          </a:xfrm>
          <a:prstGeom prst="rect">
            <a:avLst/>
          </a:prstGeom>
        </p:spPr>
      </p:pic>
      <p:sp>
        <p:nvSpPr>
          <p:cNvPr id="8" name="textruta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EAB5630-2F0A-4B7F-8656-85D2EC4287C2}"/>
              </a:ext>
            </a:extLst>
          </p:cNvPr>
          <p:cNvSpPr txBox="1"/>
          <p:nvPr/>
        </p:nvSpPr>
        <p:spPr>
          <a:xfrm>
            <a:off x="8215952" y="6566847"/>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200"/>
              <a:t>Nuotrauka: Katrine Svensson</a:t>
            </a:r>
            <a:endParaRPr lang="lt-LT" sz="1200" dirty="0">
              <a:cs typeface="Calibri"/>
            </a:endParaRPr>
          </a:p>
        </p:txBody>
      </p:sp>
    </p:spTree>
    <p:extLst>
      <p:ext uri="{BB962C8B-B14F-4D97-AF65-F5344CB8AC3E}">
        <p14:creationId xmlns:p14="http://schemas.microsoft.com/office/powerpoint/2010/main" val="24997941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C75DDBB-92BC-48D4-9D50-6B86E32AFC8A}"/>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EF2A2D1-EF7A-4558-BEA6-68F3F16026A3}"/>
              </a:ext>
            </a:extLst>
          </p:cNvPr>
          <p:cNvSpPr>
            <a:spLocks noGrp="1"/>
          </p:cNvSpPr>
          <p:nvPr>
            <p:ph idx="1"/>
          </p:nvPr>
        </p:nvSpPr>
        <p:spPr/>
        <p:txBody>
          <a:bodyPr vert="horz" lIns="91440" tIns="45720" rIns="91440" bIns="45720" rtlCol="0" anchor="t">
            <a:normAutofit lnSpcReduction="10000"/>
          </a:bodyPr>
          <a:lstStyle/>
          <a:p>
            <a:pPr marL="0" indent="0">
              <a:buNone/>
            </a:pPr>
            <a:r>
              <a:rPr dirty="0" smtClean="0"/>
              <a:t>Atliekų kiekio mažinimas taip pat reiškia efektyvesnį išteklių naudojimą.</a:t>
            </a:r>
          </a:p>
          <a:p>
            <a:pPr marL="0" indent="0">
              <a:buNone/>
            </a:pPr>
            <a:r>
              <a:rPr dirty="0" smtClean="0"/>
              <a:t>Atminkite:</a:t>
            </a:r>
            <a:endParaRPr lang="lt-LT">
              <a:cs typeface="Calibri"/>
            </a:endParaRPr>
          </a:p>
          <a:p>
            <a:r>
              <a:rPr dirty="0" smtClean="0"/>
              <a:t>Kokias medžiagas pasirinksite – naudokite natūralias medžiagas</a:t>
            </a:r>
            <a:endParaRPr lang="lt-LT">
              <a:cs typeface="Calibri"/>
            </a:endParaRPr>
          </a:p>
          <a:p>
            <a:r>
              <a:rPr dirty="0" smtClean="0"/>
              <a:t>Rinkitės netoksiškus produktus</a:t>
            </a:r>
            <a:endParaRPr lang="lt-LT">
              <a:cs typeface="Calibri"/>
            </a:endParaRPr>
          </a:p>
          <a:p>
            <a:r>
              <a:rPr dirty="0" smtClean="0"/>
              <a:t>Produktai turėtų būti suprojektuoti taip, kad būtų išardomi ir perdirbami</a:t>
            </a:r>
            <a:endParaRPr lang="lt-LT">
              <a:cs typeface="Calibri"/>
            </a:endParaRPr>
          </a:p>
          <a:p>
            <a:r>
              <a:rPr dirty="0" smtClean="0"/>
              <a:t>Ar įmanoma taisyti gaminius ar pakeisti sugedusias dalis?</a:t>
            </a:r>
            <a:endParaRPr lang="lt-LT"/>
          </a:p>
          <a:p>
            <a:r>
              <a:rPr dirty="0" smtClean="0"/>
              <a:t>Perdirbkite ir pakartotinai naudokite medžiagas</a:t>
            </a:r>
          </a:p>
          <a:p>
            <a:r>
              <a:rPr dirty="0" smtClean="0"/>
              <a:t>Ekologiškos maisto atliekos gali būti žaliavos energijai gaminti </a:t>
            </a:r>
            <a:endParaRPr lang="lt-LT"/>
          </a:p>
        </p:txBody>
      </p:sp>
      <p:sp>
        <p:nvSpPr>
          <p:cNvPr id="4" name="Rectangl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E5A1931-3CFF-4B72-B5D6-9D47B20664AB}"/>
              </a:ext>
            </a:extLst>
          </p:cNvPr>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5"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0A5AA3E-D0C5-4315-A6D1-A01F1F833A1D}"/>
              </a:ext>
            </a:extLst>
          </p:cNvPr>
          <p:cNvSpPr txBox="1">
            <a:spLocks/>
          </p:cNvSpPr>
          <p:nvPr/>
        </p:nvSpPr>
        <p:spPr>
          <a:xfrm>
            <a:off x="838200" y="39204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lt-LT" sz="2800">
              <a:solidFill>
                <a:schemeClr val="bg1"/>
              </a:solidFill>
              <a:latin typeface="Segoe UI Light" panose="020B0502040204020203" pitchFamily="34" charset="0"/>
              <a:cs typeface="Segoe UI Light" panose="020B0502040204020203" pitchFamily="34" charset="0"/>
            </a:endParaRPr>
          </a:p>
          <a:p>
            <a:r>
              <a:rPr lang="en-GB" sz="2800">
                <a:solidFill>
                  <a:schemeClr val="bg1"/>
                </a:solidFill>
                <a:latin typeface="Segoe UI Light"/>
              </a:rPr>
              <a:t>Atliekų mažinimas</a:t>
            </a:r>
          </a:p>
          <a:p>
            <a:r>
              <a:rPr lang="en-GB" sz="2800">
                <a:solidFill>
                  <a:schemeClr val="bg1"/>
                </a:solidFill>
                <a:latin typeface="Segoe UI Light" panose="020B0502040204020203" pitchFamily="34" charset="0"/>
              </a:rPr>
              <a:t>atliekų kiekio minimizavimas</a:t>
            </a:r>
          </a:p>
        </p:txBody>
      </p:sp>
    </p:spTree>
    <p:extLst>
      <p:ext uri="{BB962C8B-B14F-4D97-AF65-F5344CB8AC3E}">
        <p14:creationId xmlns:p14="http://schemas.microsoft.com/office/powerpoint/2010/main" val="36531986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a:xfrm>
            <a:off x="537576" y="365124"/>
            <a:ext cx="10515600" cy="1325563"/>
          </a:xfrm>
        </p:spPr>
        <p:txBody>
          <a:bodyPr vert="horz" lIns="91440" tIns="45720" rIns="91440" bIns="45720" rtlCol="0" anchor="ctr">
            <a:normAutofit/>
          </a:bodyPr>
          <a:lstStyle/>
          <a:p>
            <a:r>
              <a:rPr lang="en-GB" sz="2800">
                <a:solidFill>
                  <a:schemeClr val="bg1"/>
                </a:solidFill>
                <a:latin typeface="Segoe UI Light"/>
              </a:rPr>
              <a:t>Tvari kelionė ir transportas turizmo srityje</a:t>
            </a:r>
          </a:p>
        </p:txBody>
      </p:sp>
      <p:sp>
        <p:nvSpPr>
          <p:cNvPr id="3" name="Content Placeholder 2"/>
          <p:cNvSpPr>
            <a:spLocks noGrp="1"/>
          </p:cNvSpPr>
          <p:nvPr>
            <p:ph idx="1"/>
          </p:nvPr>
        </p:nvSpPr>
        <p:spPr>
          <a:xfrm>
            <a:off x="537576" y="1825625"/>
            <a:ext cx="10515600" cy="4351338"/>
          </a:xfrm>
        </p:spPr>
        <p:txBody>
          <a:bodyPr vert="horz" lIns="91440" tIns="45720" rIns="91440" bIns="45720" rtlCol="0" anchor="t">
            <a:normAutofit/>
          </a:bodyPr>
          <a:lstStyle/>
          <a:p>
            <a:r>
              <a:rPr lang="en-GB" sz="2400" dirty="0">
                <a:latin typeface="Segoe UI Light"/>
              </a:rPr>
              <a:t>Įvairūs transporto naudojimo būdai turizmo sektoriuje</a:t>
            </a:r>
          </a:p>
          <a:p>
            <a:endParaRPr lang="lt-LT" sz="2000">
              <a:latin typeface="Segoe UI Light" panose="020B0502040204020203" pitchFamily="34" charset="0"/>
              <a:cs typeface="Segoe UI Light" panose="020B0502040204020203" pitchFamily="34" charset="0"/>
            </a:endParaRPr>
          </a:p>
          <a:p>
            <a:pPr lvl="1"/>
            <a:r>
              <a:rPr lang="en-GB" dirty="0">
                <a:latin typeface="Segoe UI Light"/>
              </a:rPr>
              <a:t>Pervežimo paslaugos (pervežimas)</a:t>
            </a:r>
          </a:p>
          <a:p>
            <a:pPr lvl="1"/>
            <a:r>
              <a:rPr lang="en-GB" dirty="0">
                <a:latin typeface="Segoe UI Light"/>
              </a:rPr>
              <a:t>Gerovė</a:t>
            </a:r>
            <a:endParaRPr lang="lt-LT" dirty="0">
              <a:latin typeface="Segoe UI Light"/>
              <a:cs typeface="Segoe UI Light"/>
            </a:endParaRPr>
          </a:p>
          <a:p>
            <a:pPr lvl="1"/>
            <a:r>
              <a:rPr lang="en-GB" dirty="0">
                <a:latin typeface="Segoe UI Light"/>
              </a:rPr>
              <a:t>Naudojimas rekreacijai</a:t>
            </a:r>
            <a:endParaRPr lang="lt-LT" dirty="0">
              <a:latin typeface="Segoe UI Light" panose="020B0502040204020203" pitchFamily="34" charset="0"/>
              <a:cs typeface="Segoe UI Light" panose="020B0502040204020203" pitchFamily="34" charset="0"/>
            </a:endParaRPr>
          </a:p>
          <a:p>
            <a:pPr lvl="1"/>
            <a:r>
              <a:rPr lang="en-GB" dirty="0">
                <a:latin typeface="Segoe UI Light"/>
              </a:rPr>
              <a:t>Reikmenys</a:t>
            </a:r>
            <a:endParaRPr lang="lt-LT" dirty="0">
              <a:latin typeface="Segoe UI Light" panose="020B0502040204020203" pitchFamily="34" charset="0"/>
              <a:cs typeface="Segoe UI Light" panose="020B0502040204020203" pitchFamily="34" charset="0"/>
            </a:endParaRPr>
          </a:p>
          <a:p>
            <a:pPr lvl="1"/>
            <a:r>
              <a:rPr lang="en-GB" dirty="0">
                <a:latin typeface="Segoe UI Light"/>
              </a:rPr>
              <a:t>Darbuotojų pervežimas</a:t>
            </a:r>
          </a:p>
        </p:txBody>
      </p:sp>
      <p:sp>
        <p:nvSpPr>
          <p:cNvPr id="5" name="textruta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A423234-9BF3-4201-BCE6-4FE6B581C1E4}"/>
              </a:ext>
            </a:extLst>
          </p:cNvPr>
          <p:cNvSpPr txBox="1"/>
          <p:nvPr/>
        </p:nvSpPr>
        <p:spPr>
          <a:xfrm>
            <a:off x="6989806" y="5620263"/>
            <a:ext cx="27432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200"/>
              <a:t>Nuotrauka: Andrzej, Pixabay</a:t>
            </a:r>
            <a:endParaRPr lang="lt-LT" sz="1200" dirty="0">
              <a:cs typeface="Calibri"/>
            </a:endParaRPr>
          </a:p>
          <a:p>
            <a:endParaRPr lang="lt-LT" dirty="0">
              <a:cs typeface="Calibri"/>
            </a:endParaRPr>
          </a:p>
        </p:txBody>
      </p:sp>
      <p:pic>
        <p:nvPicPr>
          <p:cNvPr id="6" name="Bildobjekt 6" descr="En bild som visar byggnad, gata, utomhus, stad&#10;&#10;Beskrivning genererad med mycket hög exakthet">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7ABB3D3-8651-40F3-AC19-FED0E586D75D}"/>
              </a:ext>
            </a:extLst>
          </p:cNvPr>
          <p:cNvPicPr>
            <a:picLocks noChangeAspect="1"/>
          </p:cNvPicPr>
          <p:nvPr/>
        </p:nvPicPr>
        <p:blipFill>
          <a:blip r:embed="rId3" cstate="print"/>
          <a:stretch>
            <a:fillRect/>
          </a:stretch>
        </p:blipFill>
        <p:spPr>
          <a:xfrm>
            <a:off x="6732374" y="1824681"/>
            <a:ext cx="5173360" cy="3661716"/>
          </a:xfrm>
          <a:prstGeom prst="rect">
            <a:avLst/>
          </a:prstGeom>
        </p:spPr>
      </p:pic>
    </p:spTree>
    <p:extLst>
      <p:ext uri="{BB962C8B-B14F-4D97-AF65-F5344CB8AC3E}">
        <p14:creationId xmlns:p14="http://schemas.microsoft.com/office/powerpoint/2010/main" val="5442681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p:txBody>
          <a:bodyPr vert="horz" lIns="91440" tIns="45720" rIns="91440" bIns="45720" rtlCol="0" anchor="ctr">
            <a:normAutofit/>
          </a:bodyPr>
          <a:lstStyle/>
          <a:p>
            <a:r>
              <a:rPr lang="en-GB" sz="2800">
                <a:solidFill>
                  <a:schemeClr val="bg1"/>
                </a:solidFill>
                <a:latin typeface="Segoe UI Light"/>
              </a:rPr>
              <a:t>Poveikis aplinkai</a:t>
            </a:r>
            <a:endParaRPr lang="lt-LT" sz="2800">
              <a:solidFill>
                <a:schemeClr val="bg1"/>
              </a:solidFill>
              <a:latin typeface="Segoe UI Light" panose="020B0502040204020203" pitchFamily="34" charset="0"/>
              <a:cs typeface="Segoe UI Light" panose="020B0502040204020203" pitchFamily="34" charset="0"/>
            </a:endParaRPr>
          </a:p>
        </p:txBody>
      </p:sp>
      <p:sp>
        <p:nvSpPr>
          <p:cNvPr id="3" name="Content Placeholder 2"/>
          <p:cNvSpPr>
            <a:spLocks noGrp="1"/>
          </p:cNvSpPr>
          <p:nvPr>
            <p:ph idx="1"/>
          </p:nvPr>
        </p:nvSpPr>
        <p:spPr>
          <a:xfrm>
            <a:off x="838200" y="1825625"/>
            <a:ext cx="5111115" cy="4351338"/>
          </a:xfrm>
        </p:spPr>
        <p:txBody>
          <a:bodyPr vert="horz" lIns="91440" tIns="45720" rIns="91440" bIns="45720" rtlCol="0" anchor="t">
            <a:normAutofit/>
          </a:bodyPr>
          <a:lstStyle/>
          <a:p>
            <a:pPr marL="0" indent="0">
              <a:buNone/>
            </a:pPr>
            <a:r>
              <a:rPr lang="en-GB" sz="2000">
                <a:latin typeface="Segoe UI Light"/>
              </a:rPr>
              <a:t>ES siekia mažinti iškastinio kuro sąnaudas ir kuo mažiau teršti aplinką.</a:t>
            </a:r>
            <a:endParaRPr lang="lt-LT" sz="2000">
              <a:latin typeface="Segoe UI Light" panose="020B0502040204020203" pitchFamily="34" charset="0"/>
              <a:cs typeface="Segoe UI Light" panose="020B0502040204020203" pitchFamily="34" charset="0"/>
            </a:endParaRPr>
          </a:p>
          <a:p>
            <a:pPr marL="0" indent="0">
              <a:buNone/>
            </a:pPr>
            <a:r>
              <a:rPr lang="en-GB" sz="2000">
                <a:latin typeface="Segoe UI Light"/>
              </a:rPr>
              <a:t>Tarša daro įtaką mūsų sveikatai ir klimatui.</a:t>
            </a:r>
            <a:endParaRPr lang="lt-LT" sz="2000">
              <a:latin typeface="Segoe UI Light" panose="020B0502040204020203" pitchFamily="34" charset="0"/>
              <a:cs typeface="Segoe UI Light" panose="020B0502040204020203" pitchFamily="34" charset="0"/>
            </a:endParaRPr>
          </a:p>
        </p:txBody>
      </p:sp>
      <p:sp>
        <p:nvSpPr>
          <p:cNvPr id="6" name="textruta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8C99D08-0DA9-4ACE-AC8B-8B5662A9277D}"/>
              </a:ext>
            </a:extLst>
          </p:cNvPr>
          <p:cNvSpPr txBox="1"/>
          <p:nvPr/>
        </p:nvSpPr>
        <p:spPr>
          <a:xfrm>
            <a:off x="6863932" y="6356752"/>
            <a:ext cx="27432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200" dirty="0"/>
              <a:t>Nuotrauka: Lilly Cantabile, Pixabay</a:t>
            </a:r>
            <a:endParaRPr lang="lt-LT" sz="1200" dirty="0">
              <a:cs typeface="Calibri"/>
            </a:endParaRPr>
          </a:p>
          <a:p>
            <a:endParaRPr lang="lt-LT" dirty="0">
              <a:cs typeface="Calibri"/>
            </a:endParaRPr>
          </a:p>
        </p:txBody>
      </p:sp>
      <p:pic>
        <p:nvPicPr>
          <p:cNvPr id="8" name="Bildobjekt 8" descr="En bild som visar text, karta&#10;&#10;Beskrivning genererad med mycket hög exakthet">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397A901-62F8-4349-A00D-A239348A1C1D}"/>
              </a:ext>
            </a:extLst>
          </p:cNvPr>
          <p:cNvPicPr>
            <a:picLocks noChangeAspect="1"/>
          </p:cNvPicPr>
          <p:nvPr/>
        </p:nvPicPr>
        <p:blipFill>
          <a:blip r:embed="rId3" cstate="print"/>
          <a:stretch>
            <a:fillRect/>
          </a:stretch>
        </p:blipFill>
        <p:spPr>
          <a:xfrm>
            <a:off x="6691185" y="1337065"/>
            <a:ext cx="5090982" cy="4966465"/>
          </a:xfrm>
          <a:prstGeom prst="rect">
            <a:avLst/>
          </a:prstGeom>
        </p:spPr>
      </p:pic>
    </p:spTree>
    <p:extLst>
      <p:ext uri="{BB962C8B-B14F-4D97-AF65-F5344CB8AC3E}">
        <p14:creationId xmlns:p14="http://schemas.microsoft.com/office/powerpoint/2010/main" val="17584347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p:txBody>
          <a:bodyPr vert="horz" lIns="91440" tIns="45720" rIns="91440" bIns="45720" rtlCol="0" anchor="ctr">
            <a:normAutofit/>
          </a:bodyPr>
          <a:lstStyle/>
          <a:p>
            <a:r>
              <a:rPr lang="en-GB" sz="2800">
                <a:solidFill>
                  <a:schemeClr val="bg1"/>
                </a:solidFill>
                <a:latin typeface="Segoe UI Light"/>
              </a:rPr>
              <a:t>Tvarus transportas</a:t>
            </a:r>
            <a:endParaRPr lang="lt-LT">
              <a:solidFill>
                <a:schemeClr val="bg1"/>
              </a:solidFill>
            </a:endParaRPr>
          </a:p>
        </p:txBody>
      </p:sp>
      <p:sp>
        <p:nvSpPr>
          <p:cNvPr id="3" name="Content Placeholder 2"/>
          <p:cNvSpPr>
            <a:spLocks noGrp="1"/>
          </p:cNvSpPr>
          <p:nvPr>
            <p:ph idx="1"/>
          </p:nvPr>
        </p:nvSpPr>
        <p:spPr>
          <a:xfrm>
            <a:off x="838200" y="1825625"/>
            <a:ext cx="10213428" cy="4351338"/>
          </a:xfrm>
        </p:spPr>
        <p:txBody>
          <a:bodyPr vert="horz" lIns="91440" tIns="45720" rIns="91440" bIns="45720" rtlCol="0" anchor="t">
            <a:normAutofit fontScale="92500" lnSpcReduction="20000"/>
          </a:bodyPr>
          <a:lstStyle/>
          <a:p>
            <a:pPr marL="0" indent="0">
              <a:buNone/>
            </a:pPr>
            <a:r>
              <a:rPr lang="en-US" sz="2000">
                <a:latin typeface="Segoe UI Light"/>
              </a:rPr>
              <a:t>Keli darbo su transportu turizmo sektoriuje būdai:</a:t>
            </a:r>
          </a:p>
          <a:p>
            <a:pPr marL="0" indent="0">
              <a:buNone/>
            </a:pPr>
            <a:endParaRPr lang="lt-LT" sz="2000">
              <a:latin typeface="Segoe UI Light" panose="020B0502040204020203" pitchFamily="34" charset="0"/>
              <a:cs typeface="Segoe UI Light" panose="020B0502040204020203" pitchFamily="34" charset="0"/>
            </a:endParaRPr>
          </a:p>
          <a:p>
            <a:pPr lvl="1"/>
            <a:r>
              <a:rPr lang="en-US" sz="2200">
                <a:latin typeface="Segoe UI Light"/>
              </a:rPr>
              <a:t>Dirbkite su nuosavu įmonės transportu, pasirinkdami transporto rūšis, transporto priemones ir degalus</a:t>
            </a:r>
          </a:p>
          <a:p>
            <a:pPr marL="457200" lvl="1" indent="0">
              <a:buNone/>
            </a:pPr>
            <a:endParaRPr lang="lt-LT" sz="2200">
              <a:latin typeface="Segoe UI Light"/>
              <a:cs typeface="Segoe UI Light"/>
            </a:endParaRPr>
          </a:p>
          <a:p>
            <a:pPr lvl="1"/>
            <a:r>
              <a:rPr lang="en-US" sz="2200">
                <a:latin typeface="Segoe UI Light"/>
              </a:rPr>
              <a:t>Nustatykite tiekėjų transportavimo / dialogo reikalavimus</a:t>
            </a:r>
          </a:p>
          <a:p>
            <a:pPr lvl="1"/>
            <a:endParaRPr lang="lt-LT" sz="2200">
              <a:latin typeface="Segoe UI Light" panose="020B0502040204020203" pitchFamily="34" charset="0"/>
              <a:cs typeface="Segoe UI Light" panose="020B0502040204020203" pitchFamily="34" charset="0"/>
            </a:endParaRPr>
          </a:p>
          <a:p>
            <a:pPr lvl="1"/>
            <a:r>
              <a:rPr lang="en-US" sz="2200">
                <a:latin typeface="Segoe UI Light"/>
              </a:rPr>
              <a:t>Siūlykite svečiams tvarias transporto galimybes ir šią parinktį padarykite nesudėtinga.</a:t>
            </a:r>
          </a:p>
          <a:p>
            <a:pPr lvl="2"/>
            <a:r>
              <a:rPr lang="en-GB" sz="1700">
                <a:latin typeface="Segoe UI Light"/>
              </a:rPr>
              <a:t>Viešasis transportas</a:t>
            </a:r>
            <a:endParaRPr lang="lt-LT" sz="1700">
              <a:latin typeface="Segoe UI Light" panose="020B0502040204020203" pitchFamily="34" charset="0"/>
              <a:cs typeface="Segoe UI Light" panose="020B0502040204020203" pitchFamily="34" charset="0"/>
            </a:endParaRPr>
          </a:p>
          <a:p>
            <a:pPr lvl="2"/>
            <a:r>
              <a:rPr lang="en-GB" sz="1700">
                <a:latin typeface="Segoe UI Light"/>
              </a:rPr>
              <a:t>Dviratis / krovininis dviratis</a:t>
            </a:r>
            <a:endParaRPr lang="lt-LT" sz="1700">
              <a:latin typeface="Segoe UI Light"/>
              <a:cs typeface="Segoe UI Light"/>
            </a:endParaRPr>
          </a:p>
          <a:p>
            <a:pPr lvl="2"/>
            <a:r>
              <a:rPr lang="en-GB" sz="1700">
                <a:latin typeface="Segoe UI Light"/>
              </a:rPr>
              <a:t>Elektriniai dviračiai / motoroleriai</a:t>
            </a:r>
            <a:endParaRPr lang="lt-LT" sz="1700">
              <a:latin typeface="Segoe UI Light"/>
              <a:cs typeface="Segoe UI Light"/>
            </a:endParaRPr>
          </a:p>
          <a:p>
            <a:pPr lvl="2"/>
            <a:r>
              <a:rPr lang="en-GB" sz="1700">
                <a:latin typeface="Segoe UI Light"/>
              </a:rPr>
              <a:t>Transportas visiems</a:t>
            </a:r>
            <a:endParaRPr lang="lt-LT" sz="1700">
              <a:latin typeface="Segoe UI Light"/>
              <a:cs typeface="Segoe UI Light"/>
            </a:endParaRPr>
          </a:p>
          <a:p>
            <a:pPr lvl="2"/>
            <a:r>
              <a:rPr lang="en-GB" sz="1700">
                <a:latin typeface="Segoe UI Light"/>
              </a:rPr>
              <a:t>Elektrinių transporto priemonių (automobilio, motorolerio) nuoma</a:t>
            </a:r>
            <a:endParaRPr lang="lt-LT" sz="1700">
              <a:latin typeface="Segoe UI Light"/>
              <a:cs typeface="Segoe UI Light"/>
            </a:endParaRPr>
          </a:p>
          <a:p>
            <a:pPr lvl="1"/>
            <a:endParaRPr lang="lt-LT" sz="2200">
              <a:latin typeface="Segoe UI Light" panose="020B0502040204020203" pitchFamily="34" charset="0"/>
              <a:cs typeface="Segoe UI Light" panose="020B0502040204020203" pitchFamily="34" charset="0"/>
            </a:endParaRPr>
          </a:p>
          <a:p>
            <a:pPr lvl="1"/>
            <a:r>
              <a:rPr lang="en-US" sz="2200">
                <a:latin typeface="Segoe UI Light"/>
              </a:rPr>
              <a:t>Mažinkite transportavimo poreikį, kuo daugiau prekių pirkite iš vietinių tiekėjų</a:t>
            </a:r>
          </a:p>
        </p:txBody>
      </p:sp>
    </p:spTree>
    <p:extLst>
      <p:ext uri="{BB962C8B-B14F-4D97-AF65-F5344CB8AC3E}">
        <p14:creationId xmlns:p14="http://schemas.microsoft.com/office/powerpoint/2010/main" val="2948136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p:txBody>
          <a:bodyPr>
            <a:normAutofit/>
          </a:bodyPr>
          <a:lstStyle/>
          <a:p>
            <a:r>
              <a:rPr lang="en-GB" sz="2800">
                <a:solidFill>
                  <a:schemeClr val="bg1"/>
                </a:solidFill>
                <a:latin typeface="Segoe UI Light"/>
              </a:rPr>
              <a:t>Žiedinė ekonomika</a:t>
            </a:r>
            <a:endParaRPr lang="lt-LT" sz="2800">
              <a:solidFill>
                <a:schemeClr val="bg1"/>
              </a:solidFill>
              <a:latin typeface="Segoe UI Light" panose="020B0502040204020203" pitchFamily="34" charset="0"/>
              <a:cs typeface="Segoe UI Light" panose="020B0502040204020203" pitchFamily="34" charset="0"/>
            </a:endParaRPr>
          </a:p>
        </p:txBody>
      </p:sp>
      <p:sp>
        <p:nvSpPr>
          <p:cNvPr id="3" name="Content Placeholder 2"/>
          <p:cNvSpPr>
            <a:spLocks noGrp="1"/>
          </p:cNvSpPr>
          <p:nvPr>
            <p:ph idx="1"/>
          </p:nvPr>
        </p:nvSpPr>
        <p:spPr>
          <a:xfrm>
            <a:off x="838199" y="1825625"/>
            <a:ext cx="9612087" cy="4033999"/>
          </a:xfrm>
        </p:spPr>
        <p:txBody>
          <a:bodyPr>
            <a:normAutofit/>
          </a:bodyPr>
          <a:lstStyle/>
          <a:p>
            <a:pPr marL="0" indent="0">
              <a:lnSpc>
                <a:spcPct val="110000"/>
              </a:lnSpc>
              <a:buNone/>
            </a:pPr>
            <a:r>
              <a:rPr lang="en-US" sz="2400">
                <a:latin typeface="Segoe UI Light" panose="020B0502040204020203" pitchFamily="34" charset="0"/>
              </a:rPr>
              <a:t> </a:t>
            </a:r>
            <a:endParaRPr lang="lt-LT" sz="2400">
              <a:latin typeface="Segoe UI Light" panose="020B0502040204020203" pitchFamily="34" charset="0"/>
              <a:cs typeface="Segoe UI Light" panose="020B0502040204020203" pitchFamily="34" charset="0"/>
            </a:endParaRPr>
          </a:p>
          <a:p>
            <a:pPr marL="0" indent="0">
              <a:lnSpc>
                <a:spcPct val="200000"/>
              </a:lnSpc>
              <a:buNone/>
            </a:pPr>
            <a:endParaRPr lang="lt-LT" sz="2000">
              <a:latin typeface="Segoe UI Light" panose="020B0502040204020203" pitchFamily="34" charset="0"/>
              <a:cs typeface="Segoe UI Light" panose="020B0502040204020203" pitchFamily="34" charset="0"/>
            </a:endParaRPr>
          </a:p>
        </p:txBody>
      </p:sp>
      <p:pic>
        <p:nvPicPr>
          <p:cNvPr id="6" name="Picture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A33BE82-4DCF-421E-AC3A-8AFCBC43DE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1855" y="1284969"/>
            <a:ext cx="6446278" cy="4974097"/>
          </a:xfrm>
          <a:prstGeom prst="rect">
            <a:avLst/>
          </a:prstGeom>
        </p:spPr>
      </p:pic>
      <p:sp>
        <p:nvSpPr>
          <p:cNvPr id="5" name="textruta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DD0D186-B230-48F9-AD69-582D2B339260}"/>
              </a:ext>
            </a:extLst>
          </p:cNvPr>
          <p:cNvSpPr txBox="1"/>
          <p:nvPr/>
        </p:nvSpPr>
        <p:spPr>
          <a:xfrm>
            <a:off x="670353" y="2598821"/>
            <a:ext cx="2627679" cy="1569660"/>
          </a:xfrm>
          <a:prstGeom prst="rect">
            <a:avLst/>
          </a:prstGeom>
          <a:noFill/>
        </p:spPr>
        <p:txBody>
          <a:bodyPr wrap="square" rtlCol="0" anchor="t">
            <a:spAutoFit/>
          </a:bodyPr>
          <a:lstStyle/>
          <a:p>
            <a:pPr algn="ctr"/>
            <a:r>
              <a:rPr sz="2400" dirty="0" smtClean="0"/>
              <a:t>Biologiniai </a:t>
            </a:r>
            <a:endParaRPr lang="lt-LT" sz="2400" dirty="0">
              <a:cs typeface="Calibri" panose="020F0502020204030204"/>
            </a:endParaRPr>
          </a:p>
          <a:p>
            <a:pPr algn="ctr"/>
            <a:r>
              <a:rPr lang="sv-SE" sz="2400" dirty="0"/>
              <a:t>ir </a:t>
            </a:r>
            <a:endParaRPr lang="lt-LT" sz="2400" dirty="0">
              <a:cs typeface="Calibri" panose="020F0502020204030204"/>
            </a:endParaRPr>
          </a:p>
          <a:p>
            <a:pPr algn="ctr"/>
            <a:r>
              <a:rPr sz="2400" dirty="0" smtClean="0"/>
              <a:t>techniniai ciklai</a:t>
            </a:r>
            <a:endParaRPr lang="lt-LT" sz="2400" dirty="0">
              <a:cs typeface="Calibri"/>
            </a:endParaRPr>
          </a:p>
          <a:p>
            <a:endParaRPr lang="lt-LT" sz="2400" dirty="0">
              <a:cs typeface="Calibri"/>
            </a:endParaRPr>
          </a:p>
        </p:txBody>
      </p:sp>
      <p:sp>
        <p:nvSpPr>
          <p:cNvPr id="7" name="textruta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C63E03A-5F41-4279-8176-9186414A22B3}"/>
              </a:ext>
            </a:extLst>
          </p:cNvPr>
          <p:cNvSpPr txBox="1"/>
          <p:nvPr/>
        </p:nvSpPr>
        <p:spPr>
          <a:xfrm>
            <a:off x="717977" y="4551446"/>
            <a:ext cx="2627679" cy="1569660"/>
          </a:xfrm>
          <a:prstGeom prst="rect">
            <a:avLst/>
          </a:prstGeom>
          <a:noFill/>
        </p:spPr>
        <p:txBody>
          <a:bodyPr wrap="square" rtlCol="0" anchor="t">
            <a:spAutoFit/>
          </a:bodyPr>
          <a:lstStyle/>
          <a:p>
            <a:pPr algn="ctr"/>
            <a:r>
              <a:rPr lang="sv-SE" sz="2400" dirty="0"/>
              <a:t>Atsinaujinanti energija</a:t>
            </a:r>
          </a:p>
          <a:p>
            <a:pPr algn="ctr"/>
            <a:r>
              <a:rPr lang="sv-SE" sz="2400" dirty="0"/>
              <a:t>yra pagrindinė savybė</a:t>
            </a:r>
          </a:p>
          <a:p>
            <a:pPr algn="ctr"/>
            <a:r>
              <a:rPr lang="sv-SE" sz="2400" dirty="0"/>
              <a:t>ŽE</a:t>
            </a:r>
          </a:p>
          <a:p>
            <a:endParaRPr lang="lt-LT" sz="2400" dirty="0">
              <a:cs typeface="Calibri"/>
            </a:endParaRPr>
          </a:p>
        </p:txBody>
      </p:sp>
      <p:sp>
        <p:nvSpPr>
          <p:cNvPr id="8" name="textruta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76A2C9A-14EE-4E4F-8103-F30A0B577D51}"/>
              </a:ext>
            </a:extLst>
          </p:cNvPr>
          <p:cNvSpPr txBox="1"/>
          <p:nvPr/>
        </p:nvSpPr>
        <p:spPr>
          <a:xfrm>
            <a:off x="6162136" y="6449683"/>
            <a:ext cx="4756030"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sv-SE" sz="1200"/>
              <a:t>https://www.ellenmacarthurfoundation.org/</a:t>
            </a:r>
          </a:p>
        </p:txBody>
      </p:sp>
    </p:spTree>
    <p:extLst>
      <p:ext uri="{BB962C8B-B14F-4D97-AF65-F5344CB8AC3E}">
        <p14:creationId xmlns:p14="http://schemas.microsoft.com/office/powerpoint/2010/main" val="16579460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a:xfrm>
            <a:off x="295564" y="365125"/>
            <a:ext cx="11058236" cy="1325563"/>
          </a:xfrm>
        </p:spPr>
        <p:txBody>
          <a:bodyPr vert="horz" lIns="91440" tIns="45720" rIns="91440" bIns="45720" rtlCol="0" anchor="ctr">
            <a:normAutofit/>
          </a:bodyPr>
          <a:lstStyle/>
          <a:p>
            <a:r>
              <a:rPr lang="en-GB" sz="2800">
                <a:solidFill>
                  <a:schemeClr val="bg1"/>
                </a:solidFill>
                <a:latin typeface="Segoe UI Light"/>
              </a:rPr>
              <a:t>Nuosavas transportas ir tiekėjai</a:t>
            </a:r>
            <a:endParaRPr lang="lt-LT" sz="2800">
              <a:solidFill>
                <a:schemeClr val="bg1"/>
              </a:solidFill>
              <a:latin typeface="Segoe UI Light"/>
              <a:cs typeface="Segoe UI Light"/>
            </a:endParaRPr>
          </a:p>
        </p:txBody>
      </p:sp>
      <p:sp>
        <p:nvSpPr>
          <p:cNvPr id="3" name="Content Placeholder 2"/>
          <p:cNvSpPr>
            <a:spLocks noGrp="1"/>
          </p:cNvSpPr>
          <p:nvPr>
            <p:ph idx="1"/>
          </p:nvPr>
        </p:nvSpPr>
        <p:spPr>
          <a:xfrm>
            <a:off x="838200" y="1825625"/>
            <a:ext cx="6362700" cy="4351338"/>
          </a:xfrm>
        </p:spPr>
        <p:txBody>
          <a:bodyPr vert="horz" lIns="91440" tIns="45720" rIns="91440" bIns="45720" rtlCol="0" anchor="t">
            <a:normAutofit/>
          </a:bodyPr>
          <a:lstStyle/>
          <a:p>
            <a:pPr marL="0" indent="0">
              <a:buNone/>
            </a:pPr>
            <a:r>
              <a:rPr lang="en-GB" sz="2000">
                <a:latin typeface="Segoe UI Light"/>
              </a:rPr>
              <a:t>Tikslas – vengti aplinkos taršos tiekiant prekes ir paslaugas</a:t>
            </a:r>
            <a:endParaRPr lang="lt-LT" sz="2000">
              <a:latin typeface="Segoe UI Light"/>
              <a:cs typeface="Segoe UI Light"/>
            </a:endParaRPr>
          </a:p>
          <a:p>
            <a:pPr marL="0" indent="0">
              <a:buNone/>
            </a:pPr>
            <a:endParaRPr lang="lt-LT" sz="2000">
              <a:latin typeface="Segoe UI Light" panose="020B0502040204020203" pitchFamily="34" charset="0"/>
              <a:cs typeface="Segoe UI Light" panose="020B0502040204020203" pitchFamily="34" charset="0"/>
            </a:endParaRPr>
          </a:p>
          <a:p>
            <a:pPr marL="363220" lvl="1" indent="-188595">
              <a:lnSpc>
                <a:spcPct val="150000"/>
              </a:lnSpc>
            </a:pPr>
            <a:r>
              <a:rPr lang="en-GB" sz="2000">
                <a:latin typeface="Segoe UI Light"/>
              </a:rPr>
              <a:t>Jei įmanoma, rinkitės vietinius tiekėjus ir produktus</a:t>
            </a:r>
          </a:p>
          <a:p>
            <a:pPr marL="363220" lvl="1" indent="-188595">
              <a:lnSpc>
                <a:spcPct val="150000"/>
              </a:lnSpc>
            </a:pPr>
            <a:r>
              <a:rPr lang="en-GB" sz="2000">
                <a:latin typeface="Segoe UI Light"/>
              </a:rPr>
              <a:t>Koordinuoti bendrą / retesnių prekių tiekimą</a:t>
            </a:r>
            <a:endParaRPr lang="lt-LT" sz="2000">
              <a:latin typeface="Segoe UI Light" panose="020B0502040204020203" pitchFamily="34" charset="0"/>
              <a:cs typeface="Segoe UI Light" panose="020B0502040204020203" pitchFamily="34" charset="0"/>
            </a:endParaRPr>
          </a:p>
          <a:p>
            <a:pPr marL="363220" lvl="1" indent="-188595">
              <a:lnSpc>
                <a:spcPct val="150000"/>
              </a:lnSpc>
            </a:pPr>
            <a:r>
              <a:rPr lang="en-GB" sz="2000">
                <a:latin typeface="Segoe UI Light"/>
              </a:rPr>
              <a:t>Nustatyti ekologinio transporto reikalavimus tiekėjams (ne iškastinio kuro pagrindu) </a:t>
            </a:r>
            <a:endParaRPr lang="lt-LT">
              <a:cs typeface="Calibri" panose="020F0502020204030204"/>
            </a:endParaRPr>
          </a:p>
          <a:p>
            <a:pPr marL="363220" lvl="1" indent="-188595">
              <a:lnSpc>
                <a:spcPct val="150000"/>
              </a:lnSpc>
            </a:pPr>
            <a:r>
              <a:rPr lang="en-GB" sz="2000">
                <a:latin typeface="Segoe UI Light"/>
              </a:rPr>
              <a:t>Galima pritaikyti savo ir (arba) tiekėjų transportui</a:t>
            </a:r>
          </a:p>
        </p:txBody>
      </p:sp>
      <p:sp>
        <p:nvSpPr>
          <p:cNvPr id="4" name="textruta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CE800BB-62CF-447C-87A7-BA0CEF11A7C1}"/>
              </a:ext>
            </a:extLst>
          </p:cNvPr>
          <p:cNvSpPr txBox="1"/>
          <p:nvPr/>
        </p:nvSpPr>
        <p:spPr>
          <a:xfrm>
            <a:off x="7144265" y="5558480"/>
            <a:ext cx="27432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200"/>
              <a:t>Nuotrauka: Siala, Pixabay</a:t>
            </a:r>
            <a:endParaRPr lang="lt-LT" sz="1200" dirty="0">
              <a:cs typeface="Calibri"/>
            </a:endParaRPr>
          </a:p>
          <a:p>
            <a:endParaRPr lang="lt-LT" dirty="0">
              <a:cs typeface="Calibri"/>
            </a:endParaRPr>
          </a:p>
        </p:txBody>
      </p:sp>
      <p:pic>
        <p:nvPicPr>
          <p:cNvPr id="6" name="Bildobjekt 6" descr="En bild som visar träd, utomhus, mark, transport&#10;&#10;Beskrivning genererad med mycket hög exakthet">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A934DE7-43BA-4180-9E29-FEB535EFB6BF}"/>
              </a:ext>
            </a:extLst>
          </p:cNvPr>
          <p:cNvPicPr>
            <a:picLocks noChangeAspect="1"/>
          </p:cNvPicPr>
          <p:nvPr/>
        </p:nvPicPr>
        <p:blipFill>
          <a:blip r:embed="rId3" cstate="print"/>
          <a:stretch>
            <a:fillRect/>
          </a:stretch>
        </p:blipFill>
        <p:spPr>
          <a:xfrm>
            <a:off x="6989805" y="1996164"/>
            <a:ext cx="5018901" cy="3504104"/>
          </a:xfrm>
          <a:prstGeom prst="rect">
            <a:avLst/>
          </a:prstGeom>
        </p:spPr>
      </p:pic>
    </p:spTree>
    <p:extLst>
      <p:ext uri="{BB962C8B-B14F-4D97-AF65-F5344CB8AC3E}">
        <p14:creationId xmlns:p14="http://schemas.microsoft.com/office/powerpoint/2010/main" val="20582720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a:xfrm>
            <a:off x="409074" y="365125"/>
            <a:ext cx="10944726" cy="1325563"/>
          </a:xfrm>
        </p:spPr>
        <p:txBody>
          <a:bodyPr vert="horz" lIns="91440" tIns="45720" rIns="91440" bIns="45720" rtlCol="0" anchor="ctr">
            <a:normAutofit/>
          </a:bodyPr>
          <a:lstStyle/>
          <a:p>
            <a:r>
              <a:rPr lang="en-GB" sz="2800">
                <a:solidFill>
                  <a:schemeClr val="bg1"/>
                </a:solidFill>
                <a:latin typeface="Segoe UI Light"/>
              </a:rPr>
              <a:t>Nuosavas transportas – personalo pervežimas</a:t>
            </a:r>
          </a:p>
        </p:txBody>
      </p:sp>
      <p:sp>
        <p:nvSpPr>
          <p:cNvPr id="3" name="Content Placeholder 2"/>
          <p:cNvSpPr>
            <a:spLocks noGrp="1"/>
          </p:cNvSpPr>
          <p:nvPr>
            <p:ph idx="1"/>
          </p:nvPr>
        </p:nvSpPr>
        <p:spPr>
          <a:xfrm>
            <a:off x="838200" y="1825625"/>
            <a:ext cx="5587652" cy="4351338"/>
          </a:xfrm>
        </p:spPr>
        <p:txBody>
          <a:bodyPr vert="horz" lIns="91440" tIns="45720" rIns="91440" bIns="45720" rtlCol="0" anchor="t">
            <a:normAutofit/>
          </a:bodyPr>
          <a:lstStyle/>
          <a:p>
            <a:pPr marL="0" indent="0">
              <a:buNone/>
            </a:pPr>
            <a:r>
              <a:rPr lang="en-GB" sz="2400">
                <a:latin typeface="Segoe UI Light"/>
              </a:rPr>
              <a:t>Didėjantis darbuotojų informuotumas:</a:t>
            </a:r>
          </a:p>
          <a:p>
            <a:pPr lvl="1">
              <a:lnSpc>
                <a:spcPct val="150000"/>
              </a:lnSpc>
            </a:pPr>
            <a:r>
              <a:rPr lang="en-GB">
                <a:latin typeface="Segoe UI Light"/>
              </a:rPr>
              <a:t>Naudokitės viešuoju transportu</a:t>
            </a:r>
            <a:endParaRPr lang="lt-LT">
              <a:latin typeface="Segoe UI Light"/>
              <a:cs typeface="Segoe UI Light"/>
            </a:endParaRPr>
          </a:p>
          <a:p>
            <a:pPr lvl="1">
              <a:lnSpc>
                <a:spcPct val="150000"/>
              </a:lnSpc>
            </a:pPr>
            <a:r>
              <a:rPr lang="en-GB">
                <a:latin typeface="Segoe UI Light"/>
              </a:rPr>
              <a:t>Pavežėkite vieni kitus į darbą</a:t>
            </a:r>
          </a:p>
          <a:p>
            <a:pPr lvl="1">
              <a:lnSpc>
                <a:spcPct val="150000"/>
              </a:lnSpc>
            </a:pPr>
            <a:r>
              <a:rPr lang="en-GB">
                <a:latin typeface="Segoe UI Light"/>
              </a:rPr>
              <a:t>Pasirūpinkite dviračiais / elektriniais dviračiais</a:t>
            </a:r>
            <a:endParaRPr lang="lt-LT">
              <a:latin typeface="Segoe UI Light" panose="020B0502040204020203" pitchFamily="34" charset="0"/>
              <a:cs typeface="Segoe UI Light" panose="020B0502040204020203" pitchFamily="34" charset="0"/>
            </a:endParaRPr>
          </a:p>
          <a:p>
            <a:pPr lvl="1">
              <a:lnSpc>
                <a:spcPct val="150000"/>
              </a:lnSpc>
            </a:pPr>
            <a:r>
              <a:rPr lang="en-GB">
                <a:latin typeface="Segoe UI Light"/>
              </a:rPr>
              <a:t>Jei įmanoma, pasiūlykite dirbti iš namų</a:t>
            </a:r>
          </a:p>
        </p:txBody>
      </p:sp>
      <p:sp>
        <p:nvSpPr>
          <p:cNvPr id="5" name="textruta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37DBD00-4127-4C68-A7E2-6358EA3F55CA}"/>
              </a:ext>
            </a:extLst>
          </p:cNvPr>
          <p:cNvSpPr txBox="1"/>
          <p:nvPr/>
        </p:nvSpPr>
        <p:spPr>
          <a:xfrm>
            <a:off x="6657986" y="5719702"/>
            <a:ext cx="27432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200"/>
              <a:t>Nuotrauka: Stefano Ferrario, Pixabay </a:t>
            </a:r>
            <a:endParaRPr lang="lt-LT" sz="1200" dirty="0">
              <a:cs typeface="Calibri"/>
            </a:endParaRPr>
          </a:p>
          <a:p>
            <a:endParaRPr lang="lt-LT" dirty="0">
              <a:cs typeface="Calibri"/>
            </a:endParaRPr>
          </a:p>
        </p:txBody>
      </p:sp>
      <p:pic>
        <p:nvPicPr>
          <p:cNvPr id="6" name="Bildobjekt 6" descr="En bild som visar cykel, parkerad, utomhus, byggnad&#10;&#10;Beskrivning genererad med mycket hög exakthet">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33A3C45-CAF5-486F-874C-F2313CA3DADD}"/>
              </a:ext>
            </a:extLst>
          </p:cNvPr>
          <p:cNvPicPr>
            <a:picLocks noChangeAspect="1"/>
          </p:cNvPicPr>
          <p:nvPr/>
        </p:nvPicPr>
        <p:blipFill>
          <a:blip r:embed="rId3" cstate="print"/>
          <a:stretch>
            <a:fillRect/>
          </a:stretch>
        </p:blipFill>
        <p:spPr>
          <a:xfrm>
            <a:off x="6433752" y="1690816"/>
            <a:ext cx="5430793" cy="3939744"/>
          </a:xfrm>
          <a:prstGeom prst="rect">
            <a:avLst/>
          </a:prstGeom>
        </p:spPr>
      </p:pic>
    </p:spTree>
    <p:extLst>
      <p:ext uri="{BB962C8B-B14F-4D97-AF65-F5344CB8AC3E}">
        <p14:creationId xmlns:p14="http://schemas.microsoft.com/office/powerpoint/2010/main" val="3817182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p:txBody>
          <a:bodyPr vert="horz" lIns="91440" tIns="45720" rIns="91440" bIns="45720" rtlCol="0" anchor="ctr">
            <a:normAutofit/>
          </a:bodyPr>
          <a:lstStyle/>
          <a:p>
            <a:r>
              <a:rPr lang="en-GB" sz="2800">
                <a:solidFill>
                  <a:schemeClr val="bg1"/>
                </a:solidFill>
                <a:latin typeface="Segoe UI Light"/>
              </a:rPr>
              <a:t>Viešasis transportas</a:t>
            </a:r>
            <a:endParaRPr lang="lt-LT" sz="2800">
              <a:solidFill>
                <a:schemeClr val="bg1"/>
              </a:solidFill>
              <a:latin typeface="Segoe UI Light" panose="020B0502040204020203" pitchFamily="34" charset="0"/>
              <a:cs typeface="Segoe UI Light" panose="020B0502040204020203" pitchFamily="34" charset="0"/>
            </a:endParaRPr>
          </a:p>
        </p:txBody>
      </p:sp>
      <p:sp>
        <p:nvSpPr>
          <p:cNvPr id="3" name="Content Placeholder 2"/>
          <p:cNvSpPr>
            <a:spLocks noGrp="1"/>
          </p:cNvSpPr>
          <p:nvPr>
            <p:ph idx="1"/>
          </p:nvPr>
        </p:nvSpPr>
        <p:spPr>
          <a:xfrm>
            <a:off x="838200" y="1825625"/>
            <a:ext cx="6063642" cy="4351338"/>
          </a:xfrm>
        </p:spPr>
        <p:txBody>
          <a:bodyPr vert="horz" lIns="91440" tIns="45720" rIns="91440" bIns="45720" rtlCol="0" anchor="t">
            <a:normAutofit/>
          </a:bodyPr>
          <a:lstStyle/>
          <a:p>
            <a:pPr marL="0" indent="0">
              <a:buNone/>
            </a:pPr>
            <a:r>
              <a:rPr lang="lt-LT" sz="2000">
                <a:latin typeface="Segoe UI Light"/>
              </a:rPr>
              <a:t>Tikslas – skatinti turistus naudotis viešuoju transportu</a:t>
            </a:r>
            <a:endParaRPr lang="lt-LT" sz="2000">
              <a:latin typeface="Segoe UI Light"/>
              <a:cs typeface="Segoe UI Light"/>
            </a:endParaRPr>
          </a:p>
          <a:p>
            <a:pPr marL="0" indent="0">
              <a:buNone/>
            </a:pPr>
            <a:endParaRPr lang="lt-LT" sz="2000">
              <a:latin typeface="Segoe UI Light" panose="020B0502040204020203" pitchFamily="34" charset="0"/>
              <a:cs typeface="Segoe UI Light" panose="020B0502040204020203" pitchFamily="34" charset="0"/>
            </a:endParaRPr>
          </a:p>
          <a:p>
            <a:r>
              <a:rPr lang="en-GB" sz="2000">
                <a:latin typeface="Segoe UI Light"/>
              </a:rPr>
              <a:t>Pateikite informaciją apie viešojo transporto naudojimo galimybes</a:t>
            </a:r>
          </a:p>
          <a:p>
            <a:endParaRPr lang="lt-LT" sz="2000">
              <a:latin typeface="Segoe UI Light" panose="020B0502040204020203" pitchFamily="34" charset="0"/>
              <a:cs typeface="Segoe UI Light" panose="020B0502040204020203" pitchFamily="34" charset="0"/>
            </a:endParaRPr>
          </a:p>
          <a:p>
            <a:r>
              <a:rPr lang="en-GB" sz="2000">
                <a:latin typeface="Segoe UI Light"/>
              </a:rPr>
              <a:t>Aptarkite naujus maršrutus, tvarkaraščius ar autobusų stoteles su transporto sistemų administratoriumi (savivaldybe, autobusų kompanijomis ir pan.)</a:t>
            </a:r>
            <a:endParaRPr lang="lt-LT" sz="2000">
              <a:latin typeface="Segoe UI Light"/>
              <a:cs typeface="Segoe UI Light"/>
            </a:endParaRPr>
          </a:p>
        </p:txBody>
      </p:sp>
      <p:sp>
        <p:nvSpPr>
          <p:cNvPr id="6" name="textruta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DA6834A-DEF9-4875-8060-A14AB980FCB8}"/>
              </a:ext>
            </a:extLst>
          </p:cNvPr>
          <p:cNvSpPr txBox="1"/>
          <p:nvPr/>
        </p:nvSpPr>
        <p:spPr>
          <a:xfrm>
            <a:off x="8544045" y="5978324"/>
            <a:ext cx="310973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111111"/>
                </a:solidFill>
                <a:latin typeface="-apple-system"/>
              </a:rPr>
              <a:t>Nuotrauka: </a:t>
            </a:r>
            <a:r>
              <a:rPr lang="en-US" sz="1200" dirty="0">
                <a:solidFill>
                  <a:srgbClr val="999999"/>
                </a:solidFill>
                <a:latin typeface="-apple-system"/>
                <a:hlinkClick r:id="rId3"/>
              </a:rPr>
              <a:t>David Preston</a:t>
            </a:r>
            <a:r>
              <a:rPr lang="en-US" sz="1200">
                <a:solidFill>
                  <a:srgbClr val="111111"/>
                </a:solidFill>
                <a:latin typeface="-apple-system"/>
              </a:rPr>
              <a:t>, </a:t>
            </a:r>
            <a:r>
              <a:rPr lang="en-US" sz="1200" dirty="0">
                <a:solidFill>
                  <a:srgbClr val="999999"/>
                </a:solidFill>
                <a:latin typeface="-apple-system"/>
                <a:hlinkClick r:id="rId4"/>
              </a:rPr>
              <a:t>Unsplash</a:t>
            </a:r>
            <a:endParaRPr lang="lt-LT" sz="1200" dirty="0"/>
          </a:p>
        </p:txBody>
      </p:sp>
      <p:pic>
        <p:nvPicPr>
          <p:cNvPr id="7" name="Bildobjekt 7" descr="En bild som visar himmel, utomhus, röd, busshållplats&#10;&#10;Beskrivning genererad med mycket hög exakthet">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5DECD14-621B-40D8-A3A5-AD47D1E1591B}"/>
              </a:ext>
            </a:extLst>
          </p:cNvPr>
          <p:cNvPicPr>
            <a:picLocks noChangeAspect="1"/>
          </p:cNvPicPr>
          <p:nvPr/>
        </p:nvPicPr>
        <p:blipFill>
          <a:blip r:embed="rId5" cstate="print"/>
          <a:stretch>
            <a:fillRect/>
          </a:stretch>
        </p:blipFill>
        <p:spPr>
          <a:xfrm flipH="1">
            <a:off x="8544046" y="1641676"/>
            <a:ext cx="2600445" cy="4114800"/>
          </a:xfrm>
          <a:prstGeom prst="rect">
            <a:avLst/>
          </a:prstGeom>
        </p:spPr>
      </p:pic>
    </p:spTree>
    <p:extLst>
      <p:ext uri="{BB962C8B-B14F-4D97-AF65-F5344CB8AC3E}">
        <p14:creationId xmlns:p14="http://schemas.microsoft.com/office/powerpoint/2010/main" val="34582549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p:txBody>
          <a:bodyPr vert="horz" lIns="91440" tIns="45720" rIns="91440" bIns="45720" rtlCol="0" anchor="ctr">
            <a:normAutofit/>
          </a:bodyPr>
          <a:lstStyle/>
          <a:p>
            <a:r>
              <a:rPr lang="en-GB" sz="2800">
                <a:solidFill>
                  <a:schemeClr val="bg1"/>
                </a:solidFill>
                <a:latin typeface="Segoe UI Light"/>
              </a:rPr>
              <a:t>Reguliarūs pervežimai</a:t>
            </a:r>
            <a:endParaRPr lang="lt-LT" sz="2800">
              <a:solidFill>
                <a:schemeClr val="bg1"/>
              </a:solidFill>
              <a:latin typeface="Segoe UI Light" panose="020B0502040204020203" pitchFamily="34" charset="0"/>
              <a:cs typeface="Segoe UI Light" panose="020B0502040204020203" pitchFamily="34" charset="0"/>
            </a:endParaRPr>
          </a:p>
        </p:txBody>
      </p:sp>
      <p:sp>
        <p:nvSpPr>
          <p:cNvPr id="3" name="Content Placeholder 2"/>
          <p:cNvSpPr>
            <a:spLocks noGrp="1"/>
          </p:cNvSpPr>
          <p:nvPr>
            <p:ph idx="1"/>
          </p:nvPr>
        </p:nvSpPr>
        <p:spPr>
          <a:xfrm>
            <a:off x="838200" y="1825625"/>
            <a:ext cx="5099685" cy="4351338"/>
          </a:xfrm>
        </p:spPr>
        <p:txBody>
          <a:bodyPr vert="horz" lIns="91440" tIns="45720" rIns="91440" bIns="45720" rtlCol="0" anchor="t">
            <a:normAutofit lnSpcReduction="10000"/>
          </a:bodyPr>
          <a:lstStyle/>
          <a:p>
            <a:pPr marL="0" indent="0">
              <a:buNone/>
            </a:pPr>
            <a:r>
              <a:rPr lang="lt-LT" sz="2000">
                <a:latin typeface="Segoe UI Light"/>
              </a:rPr>
              <a:t>Tikslas – naudoti elektra varomus automobilius turistams gabenti į / iš oro uostų / kitų terminalų</a:t>
            </a:r>
            <a:endParaRPr lang="lt-LT" sz="2000">
              <a:latin typeface="Segoe UI Light" panose="020B0502040204020203" pitchFamily="34" charset="0"/>
              <a:cs typeface="Segoe UI Light" panose="020B0502040204020203" pitchFamily="34" charset="0"/>
            </a:endParaRPr>
          </a:p>
          <a:p>
            <a:pPr marL="0" indent="0">
              <a:buNone/>
            </a:pPr>
            <a:r>
              <a:rPr lang="en-GB" sz="2000">
                <a:latin typeface="Segoe UI Light"/>
              </a:rPr>
              <a:t>Galite suteikti turistams galimybę pasirinkti patogų / elektrinį transportą</a:t>
            </a:r>
          </a:p>
          <a:p>
            <a:pPr marL="0" indent="0">
              <a:buNone/>
            </a:pPr>
            <a:r>
              <a:rPr lang="en-GB" sz="2000">
                <a:latin typeface="Segoe UI Light"/>
              </a:rPr>
              <a:t>Tikslą galima pasiekti žingsnis po žingsnio, pradedant nuo biokuro arba hibridinių automobilių</a:t>
            </a:r>
          </a:p>
          <a:p>
            <a:pPr marL="0" indent="0">
              <a:buNone/>
            </a:pPr>
            <a:r>
              <a:rPr lang="en-GB" sz="2000">
                <a:latin typeface="Segoe UI Light"/>
              </a:rPr>
              <a:t>Informuokite turistus apie ekologiškesnės alternatyvos naudojimą. Pasirinkę šį transportą, jūs prisidedate prie išmetamųjų teršalų mažinimo X kg, palyginti su alternatyviu iškastiniu kuru varomu transportu.</a:t>
            </a:r>
            <a:endParaRPr lang="lt-LT" sz="2000">
              <a:latin typeface="Segoe UI Light"/>
              <a:cs typeface="Segoe UI Light"/>
            </a:endParaRPr>
          </a:p>
          <a:p>
            <a:pPr marL="0" indent="0">
              <a:buNone/>
            </a:pPr>
            <a:r>
              <a:rPr lang="en-GB" sz="2000">
                <a:latin typeface="Segoe UI Light"/>
              </a:rPr>
              <a:t>Gali būti taikoma savo ir (arba) partnerio transportui</a:t>
            </a:r>
          </a:p>
        </p:txBody>
      </p:sp>
      <p:sp>
        <p:nvSpPr>
          <p:cNvPr id="6" name="textruta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AAAAE34-D9FC-4FED-B741-52CE326DFFCA}"/>
              </a:ext>
            </a:extLst>
          </p:cNvPr>
          <p:cNvSpPr txBox="1"/>
          <p:nvPr/>
        </p:nvSpPr>
        <p:spPr>
          <a:xfrm>
            <a:off x="7647008" y="5216324"/>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111111"/>
                </a:solidFill>
                <a:latin typeface="-apple-system"/>
              </a:rPr>
              <a:t>Nuotrauka: </a:t>
            </a:r>
            <a:r>
              <a:rPr lang="en-US" sz="1200" dirty="0">
                <a:solidFill>
                  <a:srgbClr val="999999"/>
                </a:solidFill>
                <a:latin typeface="-apple-system"/>
                <a:hlinkClick r:id="rId3"/>
              </a:rPr>
              <a:t>Lexi Ruskell</a:t>
            </a:r>
            <a:r>
              <a:rPr lang="en-US" sz="1200" dirty="0">
                <a:solidFill>
                  <a:srgbClr val="111111"/>
                </a:solidFill>
                <a:latin typeface="-apple-system"/>
              </a:rPr>
              <a:t>, </a:t>
            </a:r>
            <a:r>
              <a:rPr lang="en-US" sz="1200" dirty="0">
                <a:solidFill>
                  <a:srgbClr val="999999"/>
                </a:solidFill>
                <a:latin typeface="-apple-system"/>
                <a:hlinkClick r:id="rId4"/>
              </a:rPr>
              <a:t>Unsplash</a:t>
            </a:r>
            <a:endParaRPr lang="lt-LT" sz="1200" dirty="0"/>
          </a:p>
        </p:txBody>
      </p:sp>
      <p:pic>
        <p:nvPicPr>
          <p:cNvPr id="7" name="Bildobjekt 7" descr="En bild som visar utomhus, bil, väg, byggnad&#10;&#10;Beskrivning genererad med hög exakthet">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D0A7F09-C2F8-4F83-9BD3-97AA8682E8EF}"/>
              </a:ext>
            </a:extLst>
          </p:cNvPr>
          <p:cNvPicPr>
            <a:picLocks noChangeAspect="1"/>
          </p:cNvPicPr>
          <p:nvPr/>
        </p:nvPicPr>
        <p:blipFill>
          <a:blip r:embed="rId5" cstate="print"/>
          <a:stretch>
            <a:fillRect/>
          </a:stretch>
        </p:blipFill>
        <p:spPr>
          <a:xfrm>
            <a:off x="6846426" y="2428188"/>
            <a:ext cx="3813858" cy="2541777"/>
          </a:xfrm>
          <a:prstGeom prst="rect">
            <a:avLst/>
          </a:prstGeom>
        </p:spPr>
      </p:pic>
    </p:spTree>
    <p:extLst>
      <p:ext uri="{BB962C8B-B14F-4D97-AF65-F5344CB8AC3E}">
        <p14:creationId xmlns:p14="http://schemas.microsoft.com/office/powerpoint/2010/main" val="2724991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70021"/>
            <a:ext cx="7495674" cy="50790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a:xfrm>
            <a:off x="312821" y="365125"/>
            <a:ext cx="11040979" cy="1325563"/>
          </a:xfrm>
        </p:spPr>
        <p:txBody>
          <a:bodyPr vert="horz" lIns="91440" tIns="45720" rIns="91440" bIns="45720" rtlCol="0" anchor="ctr">
            <a:normAutofit/>
          </a:bodyPr>
          <a:lstStyle/>
          <a:p>
            <a:r>
              <a:rPr lang="en-GB" sz="1600" dirty="0" err="1">
                <a:solidFill>
                  <a:schemeClr val="bg1"/>
                </a:solidFill>
                <a:latin typeface="Segoe UI Light"/>
              </a:rPr>
              <a:t>Naudokite</a:t>
            </a:r>
            <a:r>
              <a:rPr lang="en-GB" sz="1600" dirty="0">
                <a:solidFill>
                  <a:schemeClr val="bg1"/>
                </a:solidFill>
                <a:latin typeface="Segoe UI Light"/>
              </a:rPr>
              <a:t> / </a:t>
            </a:r>
            <a:r>
              <a:rPr lang="en-GB" sz="1600" dirty="0" err="1">
                <a:solidFill>
                  <a:schemeClr val="bg1"/>
                </a:solidFill>
                <a:latin typeface="Segoe UI Light"/>
              </a:rPr>
              <a:t>išsinuomokite</a:t>
            </a:r>
            <a:r>
              <a:rPr lang="en-GB" sz="1600" dirty="0">
                <a:solidFill>
                  <a:schemeClr val="bg1"/>
                </a:solidFill>
                <a:latin typeface="Segoe UI Light"/>
              </a:rPr>
              <a:t> ne </a:t>
            </a:r>
            <a:r>
              <a:rPr lang="en-GB" sz="1600" dirty="0" err="1">
                <a:solidFill>
                  <a:schemeClr val="bg1"/>
                </a:solidFill>
                <a:latin typeface="Segoe UI Light"/>
              </a:rPr>
              <a:t>iškastiniu</a:t>
            </a:r>
            <a:r>
              <a:rPr lang="en-GB" sz="1600" dirty="0">
                <a:solidFill>
                  <a:schemeClr val="bg1"/>
                </a:solidFill>
                <a:latin typeface="Segoe UI Light"/>
              </a:rPr>
              <a:t> kuru </a:t>
            </a:r>
            <a:r>
              <a:rPr lang="en-GB" sz="1600" dirty="0" err="1">
                <a:solidFill>
                  <a:schemeClr val="bg1"/>
                </a:solidFill>
                <a:latin typeface="Segoe UI Light"/>
              </a:rPr>
              <a:t>varomas</a:t>
            </a:r>
            <a:r>
              <a:rPr lang="en-GB" sz="1600" dirty="0">
                <a:solidFill>
                  <a:schemeClr val="bg1"/>
                </a:solidFill>
                <a:latin typeface="Segoe UI Light"/>
              </a:rPr>
              <a:t> </a:t>
            </a:r>
            <a:r>
              <a:rPr lang="en-GB" sz="1600" dirty="0" err="1">
                <a:solidFill>
                  <a:schemeClr val="bg1"/>
                </a:solidFill>
                <a:latin typeface="Segoe UI Light"/>
              </a:rPr>
              <a:t>transporto</a:t>
            </a:r>
            <a:r>
              <a:rPr lang="en-GB" sz="1600" dirty="0">
                <a:solidFill>
                  <a:schemeClr val="bg1"/>
                </a:solidFill>
                <a:latin typeface="Segoe UI Light"/>
              </a:rPr>
              <a:t> </a:t>
            </a:r>
            <a:r>
              <a:rPr lang="en-GB" sz="1600" dirty="0" err="1">
                <a:solidFill>
                  <a:schemeClr val="bg1"/>
                </a:solidFill>
                <a:latin typeface="Segoe UI Light"/>
              </a:rPr>
              <a:t>priemones</a:t>
            </a:r>
            <a:r>
              <a:rPr lang="en-GB" sz="1600" dirty="0">
                <a:solidFill>
                  <a:schemeClr val="bg1"/>
                </a:solidFill>
                <a:latin typeface="Segoe UI Light"/>
              </a:rPr>
              <a:t> </a:t>
            </a:r>
            <a:endParaRPr lang="lt-LT" sz="1600" dirty="0">
              <a:solidFill>
                <a:schemeClr val="bg1"/>
              </a:solidFill>
              <a:latin typeface="Segoe UI Light" panose="020B0502040204020203" pitchFamily="34" charset="0"/>
              <a:cs typeface="Segoe UI Light" panose="020B0502040204020203" pitchFamily="34" charset="0"/>
            </a:endParaRPr>
          </a:p>
        </p:txBody>
      </p:sp>
      <p:sp>
        <p:nvSpPr>
          <p:cNvPr id="3" name="Content Placeholder 2"/>
          <p:cNvSpPr>
            <a:spLocks noGrp="1"/>
          </p:cNvSpPr>
          <p:nvPr>
            <p:ph idx="1"/>
          </p:nvPr>
        </p:nvSpPr>
        <p:spPr>
          <a:xfrm>
            <a:off x="838200" y="1825625"/>
            <a:ext cx="5326117" cy="4351338"/>
          </a:xfrm>
        </p:spPr>
        <p:txBody>
          <a:bodyPr vert="horz" lIns="91440" tIns="45720" rIns="91440" bIns="45720" rtlCol="0" anchor="t">
            <a:normAutofit/>
          </a:bodyPr>
          <a:lstStyle/>
          <a:p>
            <a:pPr marL="0" indent="0">
              <a:buNone/>
            </a:pPr>
            <a:r>
              <a:rPr lang="en-GB" sz="2000">
                <a:latin typeface="Segoe UI Light"/>
              </a:rPr>
              <a:t>Tikslas – skatinti turistus naudoti transporto priemones, varomas atsinaujinančiu kuru</a:t>
            </a:r>
            <a:endParaRPr lang="lt-LT" sz="2000">
              <a:latin typeface="Segoe UI Light"/>
              <a:cs typeface="Segoe UI Light"/>
            </a:endParaRPr>
          </a:p>
          <a:p>
            <a:pPr marL="0" indent="0">
              <a:buNone/>
            </a:pPr>
            <a:r>
              <a:rPr lang="en-GB" sz="2000">
                <a:latin typeface="Segoe UI Light"/>
              </a:rPr>
              <a:t>Turi būti galimybė įkrauti nuosavą automobilį atsižvelgiant į judėjimo nuotolį </a:t>
            </a:r>
            <a:endParaRPr lang="lt-LT" sz="2000">
              <a:latin typeface="Segoe UI Light" panose="020B0502040204020203" pitchFamily="34" charset="0"/>
              <a:cs typeface="Segoe UI Light" panose="020B0502040204020203" pitchFamily="34" charset="0"/>
            </a:endParaRPr>
          </a:p>
          <a:p>
            <a:pPr marL="0" indent="0">
              <a:buNone/>
            </a:pPr>
            <a:r>
              <a:rPr lang="en-GB" sz="2000">
                <a:latin typeface="Segoe UI Light"/>
              </a:rPr>
              <a:t>Galite pasiūlyti turistams naudotis automobilių nuomos paslauga </a:t>
            </a:r>
          </a:p>
          <a:p>
            <a:pPr marL="0" indent="0">
              <a:buNone/>
            </a:pPr>
            <a:r>
              <a:rPr lang="en-GB" sz="2000">
                <a:latin typeface="Segoe UI Light"/>
              </a:rPr>
              <a:t>Tikslą galima pasiekti žingsnis po žingsnio, pradedant nuo biokuro arba hibridinių automobilių</a:t>
            </a:r>
          </a:p>
        </p:txBody>
      </p:sp>
      <p:sp>
        <p:nvSpPr>
          <p:cNvPr id="6" name="textruta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4B7964C-3AB0-4AD2-ACF4-6FDA7942A427}"/>
              </a:ext>
            </a:extLst>
          </p:cNvPr>
          <p:cNvSpPr txBox="1"/>
          <p:nvPr/>
        </p:nvSpPr>
        <p:spPr>
          <a:xfrm>
            <a:off x="7907438" y="5496046"/>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111111"/>
                </a:solidFill>
                <a:latin typeface="-apple-system"/>
              </a:rPr>
              <a:t>Nuotrauka:</a:t>
            </a:r>
            <a:r>
              <a:rPr lang="en-US" sz="1200" dirty="0">
                <a:solidFill>
                  <a:srgbClr val="999999"/>
                </a:solidFill>
                <a:latin typeface="-apple-system"/>
                <a:hlinkClick r:id="rId3"/>
              </a:rPr>
              <a:t>John Cameron</a:t>
            </a:r>
            <a:r>
              <a:rPr lang="en-US" sz="1200" dirty="0">
                <a:solidFill>
                  <a:srgbClr val="999999"/>
                </a:solidFill>
                <a:latin typeface="-apple-system"/>
                <a:hlinkClick r:id="rId4"/>
              </a:rPr>
              <a:t>, Unsplash</a:t>
            </a:r>
            <a:endParaRPr lang="lt-LT" sz="1200" dirty="0"/>
          </a:p>
        </p:txBody>
      </p:sp>
      <p:pic>
        <p:nvPicPr>
          <p:cNvPr id="7" name="Bildobjekt 7" descr="En bild som visar motorcykel, utomhus&#10;&#10;Beskrivning genererad med hög exakthet">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934679C-C0B6-4E4A-B9E6-BFDB44025913}"/>
              </a:ext>
            </a:extLst>
          </p:cNvPr>
          <p:cNvPicPr>
            <a:picLocks noChangeAspect="1"/>
          </p:cNvPicPr>
          <p:nvPr/>
        </p:nvPicPr>
        <p:blipFill>
          <a:blip r:embed="rId5" cstate="print"/>
          <a:stretch>
            <a:fillRect/>
          </a:stretch>
        </p:blipFill>
        <p:spPr>
          <a:xfrm>
            <a:off x="7907438" y="1542327"/>
            <a:ext cx="2743200" cy="3657600"/>
          </a:xfrm>
          <a:prstGeom prst="rect">
            <a:avLst/>
          </a:prstGeom>
        </p:spPr>
      </p:pic>
    </p:spTree>
    <p:extLst>
      <p:ext uri="{BB962C8B-B14F-4D97-AF65-F5344CB8AC3E}">
        <p14:creationId xmlns:p14="http://schemas.microsoft.com/office/powerpoint/2010/main" val="33443121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p:txBody>
          <a:bodyPr vert="horz" lIns="91440" tIns="45720" rIns="91440" bIns="45720" rtlCol="0" anchor="ctr">
            <a:normAutofit/>
          </a:bodyPr>
          <a:lstStyle/>
          <a:p>
            <a:r>
              <a:rPr lang="en-GB" sz="2800">
                <a:solidFill>
                  <a:schemeClr val="bg1"/>
                </a:solidFill>
                <a:latin typeface="Segoe UI Light"/>
              </a:rPr>
              <a:t>Atsinaujinančio kuro rūšys</a:t>
            </a:r>
            <a:endParaRPr lang="lt-LT" sz="2800">
              <a:solidFill>
                <a:schemeClr val="bg1"/>
              </a:solidFill>
              <a:latin typeface="Segoe UI Light" panose="020B0502040204020203" pitchFamily="34" charset="0"/>
              <a:cs typeface="Segoe UI Light" panose="020B0502040204020203" pitchFamily="34" charset="0"/>
            </a:endParaRPr>
          </a:p>
        </p:txBody>
      </p:sp>
      <p:sp>
        <p:nvSpPr>
          <p:cNvPr id="3" name="Content Placeholder 2"/>
          <p:cNvSpPr>
            <a:spLocks noGrp="1"/>
          </p:cNvSpPr>
          <p:nvPr>
            <p:ph idx="1"/>
          </p:nvPr>
        </p:nvSpPr>
        <p:spPr>
          <a:xfrm>
            <a:off x="838200" y="2103445"/>
            <a:ext cx="5326117" cy="4073518"/>
          </a:xfrm>
        </p:spPr>
        <p:txBody>
          <a:bodyPr vert="horz" lIns="91440" tIns="45720" rIns="91440" bIns="45720" rtlCol="0" anchor="t">
            <a:normAutofit/>
          </a:bodyPr>
          <a:lstStyle/>
          <a:p>
            <a:pPr>
              <a:buFontTx/>
              <a:buChar char="-"/>
            </a:pPr>
            <a:r>
              <a:rPr lang="sv-SE">
                <a:latin typeface="Segoe UI Light"/>
              </a:rPr>
              <a:t>Elektra</a:t>
            </a:r>
            <a:endParaRPr lang="lt-LT"/>
          </a:p>
          <a:p>
            <a:pPr>
              <a:buFontTx/>
              <a:buChar char="-"/>
            </a:pPr>
            <a:r>
              <a:rPr lang="sv-SE">
                <a:latin typeface="Segoe UI Light" panose="020B0502040204020203" pitchFamily="34" charset="0"/>
              </a:rPr>
              <a:t>Biodujos</a:t>
            </a:r>
          </a:p>
          <a:p>
            <a:pPr>
              <a:buFontTx/>
              <a:buChar char="-"/>
            </a:pPr>
            <a:r>
              <a:rPr lang="sv-SE">
                <a:latin typeface="Segoe UI Light"/>
              </a:rPr>
              <a:t>Biodyzelinas, HVO pavyzdys</a:t>
            </a:r>
          </a:p>
          <a:p>
            <a:pPr>
              <a:buFontTx/>
              <a:buChar char="-"/>
            </a:pPr>
            <a:r>
              <a:rPr lang="sv-SE">
                <a:latin typeface="Segoe UI Light"/>
              </a:rPr>
              <a:t>Vandenilis</a:t>
            </a:r>
            <a:endParaRPr lang="lt-LT">
              <a:latin typeface="Segoe UI Light" panose="020B0502040204020203" pitchFamily="34" charset="0"/>
              <a:cs typeface="Segoe UI Light" panose="020B0502040204020203" pitchFamily="34" charset="0"/>
            </a:endParaRPr>
          </a:p>
        </p:txBody>
      </p:sp>
      <p:sp>
        <p:nvSpPr>
          <p:cNvPr id="4" name="textruta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211A3EF-B220-4AE4-8E3D-A70D4044C958}"/>
              </a:ext>
            </a:extLst>
          </p:cNvPr>
          <p:cNvSpPr txBox="1"/>
          <p:nvPr/>
        </p:nvSpPr>
        <p:spPr>
          <a:xfrm>
            <a:off x="6286976" y="564762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200"/>
              <a:t>Nuotrauka: Elisa Riva, Pixabay</a:t>
            </a:r>
            <a:endParaRPr lang="lt-LT" sz="1200">
              <a:cs typeface="Calibri"/>
            </a:endParaRPr>
          </a:p>
        </p:txBody>
      </p:sp>
      <p:pic>
        <p:nvPicPr>
          <p:cNvPr id="7" name="Bildobjekt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675E52B-2C3F-44C9-A5FF-0715F243CFB9}"/>
              </a:ext>
            </a:extLst>
          </p:cNvPr>
          <p:cNvPicPr>
            <a:picLocks noChangeAspect="1"/>
          </p:cNvPicPr>
          <p:nvPr/>
        </p:nvPicPr>
        <p:blipFill>
          <a:blip r:embed="rId3" cstate="print"/>
          <a:stretch>
            <a:fillRect/>
          </a:stretch>
        </p:blipFill>
        <p:spPr>
          <a:xfrm>
            <a:off x="5857103" y="1874760"/>
            <a:ext cx="6182496" cy="3592455"/>
          </a:xfrm>
          <a:prstGeom prst="rect">
            <a:avLst/>
          </a:prstGeom>
        </p:spPr>
      </p:pic>
    </p:spTree>
    <p:extLst>
      <p:ext uri="{BB962C8B-B14F-4D97-AF65-F5344CB8AC3E}">
        <p14:creationId xmlns:p14="http://schemas.microsoft.com/office/powerpoint/2010/main" val="37478535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a:xfrm>
            <a:off x="0" y="365125"/>
            <a:ext cx="11353800" cy="1325563"/>
          </a:xfrm>
        </p:spPr>
        <p:txBody>
          <a:bodyPr vert="horz" lIns="91440" tIns="45720" rIns="91440" bIns="45720" rtlCol="0" anchor="ctr">
            <a:normAutofit/>
          </a:bodyPr>
          <a:lstStyle/>
          <a:p>
            <a:r>
              <a:rPr lang="en-GB" sz="2800">
                <a:solidFill>
                  <a:schemeClr val="bg1"/>
                </a:solidFill>
                <a:latin typeface="Segoe UI Light"/>
              </a:rPr>
              <a:t> Gerovė ir energijos vartojimo efektyvumas  </a:t>
            </a:r>
            <a:endParaRPr lang="lt-LT" sz="2800">
              <a:solidFill>
                <a:schemeClr val="bg1"/>
              </a:solidFill>
              <a:latin typeface="Segoe UI Light" panose="020B0502040204020203" pitchFamily="34" charset="0"/>
              <a:cs typeface="Segoe UI Light" panose="020B0502040204020203" pitchFamily="34" charset="0"/>
            </a:endParaRPr>
          </a:p>
        </p:txBody>
      </p:sp>
      <p:sp>
        <p:nvSpPr>
          <p:cNvPr id="3" name="Content Placeholder 2"/>
          <p:cNvSpPr>
            <a:spLocks noGrp="1"/>
          </p:cNvSpPr>
          <p:nvPr>
            <p:ph idx="1"/>
          </p:nvPr>
        </p:nvSpPr>
        <p:spPr>
          <a:xfrm>
            <a:off x="838201" y="1825625"/>
            <a:ext cx="4682490" cy="4351338"/>
          </a:xfrm>
        </p:spPr>
        <p:txBody>
          <a:bodyPr vert="horz" lIns="91440" tIns="45720" rIns="91440" bIns="45720" rtlCol="0" anchor="t">
            <a:normAutofit/>
          </a:bodyPr>
          <a:lstStyle/>
          <a:p>
            <a:pPr marL="0" indent="0">
              <a:buNone/>
            </a:pPr>
            <a:r>
              <a:rPr lang="en-GB" sz="2000">
                <a:latin typeface="Segoe UI Light"/>
              </a:rPr>
              <a:t>Dviračiai yra pripažinti ekologiškiausiu ir sveikiausiu transportu</a:t>
            </a:r>
          </a:p>
          <a:p>
            <a:pPr marL="0" indent="0">
              <a:buNone/>
            </a:pPr>
            <a:r>
              <a:rPr lang="en-GB" sz="2000">
                <a:latin typeface="Segoe UI Light"/>
              </a:rPr>
              <a:t>Kuo daugiau dviračių, tuo mažiau traumų</a:t>
            </a:r>
          </a:p>
          <a:p>
            <a:pPr marL="0" indent="0">
              <a:buNone/>
            </a:pPr>
            <a:r>
              <a:rPr lang="en-GB" sz="2000">
                <a:latin typeface="Segoe UI Light"/>
              </a:rPr>
              <a:t>Mažiau nedarbingumo dienų dėl ligos, ilgesnis gyvenimas</a:t>
            </a:r>
            <a:endParaRPr lang="lt-LT">
              <a:latin typeface="Calibri" panose="020F0502020204030204"/>
              <a:cs typeface="Calibri" panose="020F0502020204030204"/>
            </a:endParaRPr>
          </a:p>
          <a:p>
            <a:pPr marL="0" indent="0">
              <a:buNone/>
            </a:pPr>
            <a:r>
              <a:rPr lang="en-GB" sz="2000">
                <a:latin typeface="Segoe UI Light"/>
              </a:rPr>
              <a:t>Geresni rezultatai </a:t>
            </a:r>
            <a:endParaRPr lang="lt-LT">
              <a:latin typeface="Calibri" panose="020F0502020204030204"/>
              <a:cs typeface="Calibri" panose="020F0502020204030204"/>
            </a:endParaRPr>
          </a:p>
          <a:p>
            <a:pPr marL="0" indent="0">
              <a:buNone/>
            </a:pPr>
            <a:r>
              <a:rPr lang="en-GB" sz="2000">
                <a:latin typeface="Segoe UI Light"/>
              </a:rPr>
              <a:t>Nemokama / mokama nuomos paslauga paskatins turistus vengti taršos, būti sveikesniems ir atrasti gražias regiono vietas</a:t>
            </a:r>
          </a:p>
        </p:txBody>
      </p:sp>
      <p:sp>
        <p:nvSpPr>
          <p:cNvPr id="6" name="textruta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AF52E43-F158-424C-8DDE-63A6E0551258}"/>
              </a:ext>
            </a:extLst>
          </p:cNvPr>
          <p:cNvSpPr txBox="1"/>
          <p:nvPr/>
        </p:nvSpPr>
        <p:spPr>
          <a:xfrm>
            <a:off x="7685590" y="5264552"/>
            <a:ext cx="310973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111111"/>
                </a:solidFill>
                <a:latin typeface="-apple-system"/>
              </a:rPr>
              <a:t>Nuotrauka: </a:t>
            </a:r>
            <a:r>
              <a:rPr lang="en-US" sz="1200">
                <a:solidFill>
                  <a:srgbClr val="999999"/>
                </a:solidFill>
                <a:latin typeface="-apple-system"/>
                <a:hlinkClick r:id="rId3"/>
              </a:rPr>
              <a:t>Will H McMahan</a:t>
            </a:r>
            <a:r>
              <a:rPr lang="en-US" sz="1200" dirty="0">
                <a:solidFill>
                  <a:srgbClr val="999999"/>
                </a:solidFill>
                <a:latin typeface="-apple-system"/>
                <a:hlinkClick r:id="rId4"/>
              </a:rPr>
              <a:t>, Unsplash</a:t>
            </a:r>
            <a:endParaRPr lang="lt-LT" sz="1200" dirty="0"/>
          </a:p>
        </p:txBody>
      </p:sp>
      <p:pic>
        <p:nvPicPr>
          <p:cNvPr id="11" name="Bildobjekt 11" descr="En bild som visar cykel, utomhus, byggnad, trottoar&#10;&#10;Beskrivning genererad med mycket hög exakthet">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C175138-3EB0-4163-87E4-FC4880454654}"/>
              </a:ext>
            </a:extLst>
          </p:cNvPr>
          <p:cNvPicPr>
            <a:picLocks noChangeAspect="1"/>
          </p:cNvPicPr>
          <p:nvPr/>
        </p:nvPicPr>
        <p:blipFill>
          <a:blip r:embed="rId5" cstate="print"/>
          <a:stretch>
            <a:fillRect/>
          </a:stretch>
        </p:blipFill>
        <p:spPr>
          <a:xfrm>
            <a:off x="6354501" y="1685438"/>
            <a:ext cx="5173883" cy="3448541"/>
          </a:xfrm>
          <a:prstGeom prst="rect">
            <a:avLst/>
          </a:prstGeom>
        </p:spPr>
      </p:pic>
    </p:spTree>
    <p:extLst>
      <p:ext uri="{BB962C8B-B14F-4D97-AF65-F5344CB8AC3E}">
        <p14:creationId xmlns:p14="http://schemas.microsoft.com/office/powerpoint/2010/main" val="3039728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vert="horz" lIns="91440" tIns="45720" rIns="91440" bIns="45720" rtlCol="0" anchor="ctr">
            <a:normAutofit/>
          </a:bodyPr>
          <a:lstStyle/>
          <a:p>
            <a:r>
              <a:rPr lang="en-GB" sz="2800">
                <a:solidFill>
                  <a:schemeClr val="bg1"/>
                </a:solidFill>
                <a:latin typeface="Segoe UI Light"/>
              </a:rPr>
              <a:t>Naudojimas rekreacijai</a:t>
            </a:r>
            <a:endParaRPr lang="lt-LT" sz="2800">
              <a:solidFill>
                <a:schemeClr val="bg1"/>
              </a:solidFill>
              <a:latin typeface="Segoe UI Light" panose="020B0502040204020203" pitchFamily="34" charset="0"/>
              <a:cs typeface="Segoe UI Light" panose="020B0502040204020203" pitchFamily="34" charset="0"/>
            </a:endParaRPr>
          </a:p>
        </p:txBody>
      </p:sp>
      <p:sp>
        <p:nvSpPr>
          <p:cNvPr id="3" name="Content Placeholder 2"/>
          <p:cNvSpPr>
            <a:spLocks noGrp="1"/>
          </p:cNvSpPr>
          <p:nvPr>
            <p:ph idx="1"/>
          </p:nvPr>
        </p:nvSpPr>
        <p:spPr>
          <a:xfrm>
            <a:off x="838200" y="1825625"/>
            <a:ext cx="4836795" cy="4351338"/>
          </a:xfrm>
        </p:spPr>
        <p:txBody>
          <a:bodyPr vert="horz" lIns="91440" tIns="45720" rIns="91440" bIns="45720" rtlCol="0" anchor="t">
            <a:normAutofit/>
          </a:bodyPr>
          <a:lstStyle/>
          <a:p>
            <a:pPr marL="0" indent="0">
              <a:buNone/>
            </a:pPr>
            <a:r>
              <a:rPr lang="en-GB" sz="2000">
                <a:latin typeface="Segoe UI Light"/>
              </a:rPr>
              <a:t>Tas pats kaip dviračio atvejis; nemokama / mokama nuomos paslauga paskatins turistus vengti taršos ir atrasti gražias regiono vietas</a:t>
            </a:r>
          </a:p>
          <a:p>
            <a:pPr marL="0" indent="0">
              <a:buNone/>
            </a:pPr>
            <a:r>
              <a:rPr lang="en-GB" sz="2000">
                <a:latin typeface="Segoe UI Light"/>
              </a:rPr>
              <a:t>Tokia paslauga gali būti naudojama ir rinkodarai, nurodant aplinkosaugos aspektus</a:t>
            </a:r>
          </a:p>
          <a:p>
            <a:pPr marL="0" indent="0">
              <a:buNone/>
            </a:pPr>
            <a:r>
              <a:rPr lang="en-GB" sz="2000">
                <a:latin typeface="Segoe UI Light"/>
              </a:rPr>
              <a:t>Sudaryti kelionių maršrutai gali nukreipti turistus į kai kurias partnerių paslaugas teikiančias įmones (barus, restoranus, stovyklas)</a:t>
            </a:r>
          </a:p>
        </p:txBody>
      </p:sp>
      <p:sp>
        <p:nvSpPr>
          <p:cNvPr id="6" name="textruta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A87D4CA-5F04-4B29-92C1-E67D579D24BD}"/>
              </a:ext>
            </a:extLst>
          </p:cNvPr>
          <p:cNvSpPr txBox="1"/>
          <p:nvPr/>
        </p:nvSpPr>
        <p:spPr>
          <a:xfrm>
            <a:off x="8032830" y="514880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111111"/>
                </a:solidFill>
                <a:latin typeface="-apple-system"/>
              </a:rPr>
              <a:t>Nuotrauka: </a:t>
            </a:r>
            <a:r>
              <a:rPr lang="en-US" sz="1200" dirty="0">
                <a:solidFill>
                  <a:srgbClr val="999999"/>
                </a:solidFill>
                <a:latin typeface="-apple-system"/>
                <a:hlinkClick r:id="rId3"/>
              </a:rPr>
              <a:t>Gemma Evans</a:t>
            </a:r>
            <a:r>
              <a:rPr lang="en-US" sz="1200" dirty="0">
                <a:solidFill>
                  <a:srgbClr val="111111"/>
                </a:solidFill>
                <a:latin typeface="-apple-system"/>
              </a:rPr>
              <a:t>,  </a:t>
            </a:r>
            <a:r>
              <a:rPr lang="en-US" sz="1200" dirty="0">
                <a:solidFill>
                  <a:srgbClr val="999999"/>
                </a:solidFill>
                <a:latin typeface="-apple-system"/>
                <a:hlinkClick r:id="rId4"/>
              </a:rPr>
              <a:t>Unsplash</a:t>
            </a:r>
            <a:endParaRPr lang="lt-LT" sz="1200" dirty="0"/>
          </a:p>
        </p:txBody>
      </p:sp>
      <p:pic>
        <p:nvPicPr>
          <p:cNvPr id="7" name="Bildobjekt 7" descr="En bild som visar träd, utomhus, av trä, gräs&#10;&#10;Beskrivning genererad med mycket hög exakthet">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0A0EA92-C7E4-4857-854C-973E30990DB1}"/>
              </a:ext>
            </a:extLst>
          </p:cNvPr>
          <p:cNvPicPr>
            <a:picLocks noChangeAspect="1"/>
          </p:cNvPicPr>
          <p:nvPr/>
        </p:nvPicPr>
        <p:blipFill>
          <a:blip r:embed="rId5" cstate="print"/>
          <a:stretch>
            <a:fillRect/>
          </a:stretch>
        </p:blipFill>
        <p:spPr>
          <a:xfrm>
            <a:off x="7029691" y="1826149"/>
            <a:ext cx="4749478" cy="3186411"/>
          </a:xfrm>
          <a:prstGeom prst="rect">
            <a:avLst/>
          </a:prstGeom>
        </p:spPr>
      </p:pic>
    </p:spTree>
    <p:extLst>
      <p:ext uri="{BB962C8B-B14F-4D97-AF65-F5344CB8AC3E}">
        <p14:creationId xmlns:p14="http://schemas.microsoft.com/office/powerpoint/2010/main" val="16181422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p:txBody>
          <a:bodyPr vert="horz" lIns="91440" tIns="45720" rIns="91440" bIns="45720" rtlCol="0" anchor="ctr">
            <a:normAutofit/>
          </a:bodyPr>
          <a:lstStyle/>
          <a:p>
            <a:r>
              <a:rPr lang="en-GB" sz="2800">
                <a:solidFill>
                  <a:schemeClr val="bg1"/>
                </a:solidFill>
                <a:latin typeface="Segoe UI Light"/>
              </a:rPr>
              <a:t>Kaip nustatyti reikalingus veiksmus</a:t>
            </a:r>
          </a:p>
        </p:txBody>
      </p:sp>
      <p:sp>
        <p:nvSpPr>
          <p:cNvPr id="3" name="Content Placeholder 2"/>
          <p:cNvSpPr>
            <a:spLocks noGrp="1"/>
          </p:cNvSpPr>
          <p:nvPr>
            <p:ph idx="1"/>
          </p:nvPr>
        </p:nvSpPr>
        <p:spPr>
          <a:xfrm>
            <a:off x="838200" y="1825625"/>
            <a:ext cx="5863225" cy="4351338"/>
          </a:xfrm>
        </p:spPr>
        <p:txBody>
          <a:bodyPr vert="horz" lIns="91440" tIns="45720" rIns="91440" bIns="45720" rtlCol="0" anchor="t">
            <a:normAutofit/>
          </a:bodyPr>
          <a:lstStyle/>
          <a:p>
            <a:pPr marL="0" indent="0">
              <a:buNone/>
            </a:pPr>
            <a:r>
              <a:rPr lang="en-US" sz="2000">
                <a:latin typeface="Segoe UI Light"/>
              </a:rPr>
              <a:t>Grafikas, kurį transportą naudojate versle, kokį kurą naudojate ir kaip galite daryti įtaką savo tiekėjų transportui </a:t>
            </a:r>
          </a:p>
          <a:p>
            <a:pPr marL="0" indent="0">
              <a:buNone/>
            </a:pPr>
            <a:r>
              <a:rPr lang="en-US" sz="2000">
                <a:latin typeface="Segoe UI Light"/>
              </a:rPr>
              <a:t>Aptarkite sprendimus su savo vietos patarėju klimato ir energetikos klausimais</a:t>
            </a:r>
          </a:p>
          <a:p>
            <a:pPr marL="0" indent="0">
              <a:buNone/>
            </a:pPr>
            <a:r>
              <a:rPr lang="en-US" sz="2000">
                <a:latin typeface="Segoe UI Light"/>
              </a:rPr>
              <a:t>Ar yra galimybių kurti naujus tvarius pasiūlymus ir (arba) paslaugas savo svečiams?</a:t>
            </a:r>
          </a:p>
          <a:p>
            <a:pPr marL="0" indent="0">
              <a:buNone/>
            </a:pPr>
            <a:r>
              <a:rPr lang="en-US" sz="2000">
                <a:latin typeface="Segoe UI Light"/>
              </a:rPr>
              <a:t>Ar galėtumėte pagerinti savo svečių galimybes tvariai keliauti pas jus?</a:t>
            </a:r>
            <a:endParaRPr lang="lt-LT" sz="2000">
              <a:latin typeface="Segoe UI Light"/>
              <a:cs typeface="Segoe UI Light"/>
            </a:endParaRPr>
          </a:p>
        </p:txBody>
      </p:sp>
      <p:pic>
        <p:nvPicPr>
          <p:cNvPr id="5" name="Bildobjekt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59FB016-A0A4-4C9B-BD0B-73742A4F9F13}"/>
              </a:ext>
            </a:extLst>
          </p:cNvPr>
          <p:cNvPicPr>
            <a:picLocks noChangeAspect="1"/>
          </p:cNvPicPr>
          <p:nvPr/>
        </p:nvPicPr>
        <p:blipFill>
          <a:blip r:embed="rId3" cstate="print"/>
          <a:stretch>
            <a:fillRect/>
          </a:stretch>
        </p:blipFill>
        <p:spPr>
          <a:xfrm>
            <a:off x="7418863" y="2329577"/>
            <a:ext cx="4773137" cy="2805831"/>
          </a:xfrm>
          <a:prstGeom prst="rect">
            <a:avLst/>
          </a:prstGeom>
        </p:spPr>
      </p:pic>
    </p:spTree>
    <p:extLst>
      <p:ext uri="{BB962C8B-B14F-4D97-AF65-F5344CB8AC3E}">
        <p14:creationId xmlns:p14="http://schemas.microsoft.com/office/powerpoint/2010/main" val="21820261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p:txBody>
          <a:bodyPr vert="horz" lIns="91440" tIns="45720" rIns="91440" bIns="45720" rtlCol="0" anchor="ctr">
            <a:normAutofit/>
          </a:bodyPr>
          <a:lstStyle/>
          <a:p>
            <a:r>
              <a:rPr lang="en-GB" sz="2800">
                <a:solidFill>
                  <a:schemeClr val="bg1"/>
                </a:solidFill>
                <a:latin typeface="Segoe UI Light"/>
              </a:rPr>
              <a:t>3 seminaras (20 min.)</a:t>
            </a:r>
            <a:endParaRPr lang="lt-LT" sz="2800">
              <a:solidFill>
                <a:schemeClr val="bg1"/>
              </a:solidFill>
              <a:latin typeface="Segoe UI Light" panose="020B0502040204020203" pitchFamily="34" charset="0"/>
              <a:cs typeface="Segoe UI Light" panose="020B0502040204020203" pitchFamily="34" charset="0"/>
            </a:endParaRPr>
          </a:p>
        </p:txBody>
      </p:sp>
      <p:sp>
        <p:nvSpPr>
          <p:cNvPr id="3" name="Content Placeholder 2"/>
          <p:cNvSpPr>
            <a:spLocks noGrp="1"/>
          </p:cNvSpPr>
          <p:nvPr>
            <p:ph idx="1"/>
          </p:nvPr>
        </p:nvSpPr>
        <p:spPr>
          <a:xfrm>
            <a:off x="838200" y="1825625"/>
            <a:ext cx="10322490" cy="4351338"/>
          </a:xfrm>
        </p:spPr>
        <p:txBody>
          <a:bodyPr vert="horz" lIns="91440" tIns="45720" rIns="91440" bIns="45720" rtlCol="0" anchor="t">
            <a:normAutofit fontScale="92500" lnSpcReduction="10000"/>
          </a:bodyPr>
          <a:lstStyle/>
          <a:p>
            <a:pPr marL="0" indent="0">
              <a:buNone/>
            </a:pPr>
            <a:r>
              <a:rPr lang="sv-SE" sz="2000">
                <a:latin typeface="Segoe UI Light"/>
              </a:rPr>
              <a:t>Stebėjimas ir planavimas aplink:</a:t>
            </a:r>
          </a:p>
          <a:p>
            <a:pPr marL="0" indent="0">
              <a:buNone/>
            </a:pPr>
            <a:endParaRPr lang="lt-LT" sz="2000">
              <a:latin typeface="Segoe UI Light" panose="020B0502040204020203" pitchFamily="34" charset="0"/>
              <a:cs typeface="Segoe UI Light" panose="020B0502040204020203" pitchFamily="34" charset="0"/>
            </a:endParaRPr>
          </a:p>
          <a:p>
            <a:pPr lvl="1"/>
            <a:r>
              <a:rPr lang="sv-SE" sz="2000">
                <a:latin typeface="Segoe UI Light"/>
              </a:rPr>
              <a:t>Įmonės transportas</a:t>
            </a:r>
            <a:endParaRPr lang="lt-LT" sz="2000">
              <a:latin typeface="Segoe UI Light" panose="020B0502040204020203" pitchFamily="34" charset="0"/>
              <a:cs typeface="Segoe UI Light" panose="020B0502040204020203" pitchFamily="34" charset="0"/>
            </a:endParaRPr>
          </a:p>
          <a:p>
            <a:pPr lvl="1"/>
            <a:r>
              <a:rPr lang="sv-SE" sz="2000">
                <a:latin typeface="Segoe UI Light"/>
              </a:rPr>
              <a:t>Tiekėjų transporto sprendimai</a:t>
            </a:r>
            <a:endParaRPr lang="lt-LT" sz="2000">
              <a:latin typeface="Segoe UI Light" panose="020B0502040204020203" pitchFamily="34" charset="0"/>
              <a:cs typeface="Segoe UI Light" panose="020B0502040204020203" pitchFamily="34" charset="0"/>
            </a:endParaRPr>
          </a:p>
          <a:p>
            <a:pPr lvl="1"/>
            <a:r>
              <a:rPr lang="sv-SE" sz="2000">
                <a:latin typeface="Segoe UI Light"/>
              </a:rPr>
              <a:t>Svečių transportas</a:t>
            </a:r>
            <a:endParaRPr lang="lt-LT" sz="2000">
              <a:latin typeface="Segoe UI Light" panose="020B0502040204020203" pitchFamily="34" charset="0"/>
              <a:cs typeface="Segoe UI Light" panose="020B0502040204020203" pitchFamily="34" charset="0"/>
            </a:endParaRPr>
          </a:p>
          <a:p>
            <a:pPr lvl="1"/>
            <a:r>
              <a:rPr lang="sv-SE" sz="2000">
                <a:latin typeface="Segoe UI Light"/>
              </a:rPr>
              <a:t>Naujų svečių pasiūlymų plėtra</a:t>
            </a:r>
          </a:p>
          <a:p>
            <a:pPr lvl="1"/>
            <a:endParaRPr lang="lt-LT" sz="2000">
              <a:latin typeface="Segoe UI Light" panose="020B0502040204020203" pitchFamily="34" charset="0"/>
              <a:cs typeface="Segoe UI Light" panose="020B0502040204020203" pitchFamily="34" charset="0"/>
            </a:endParaRPr>
          </a:p>
          <a:p>
            <a:pPr marL="457200" lvl="1" indent="0">
              <a:buNone/>
            </a:pPr>
            <a:endParaRPr lang="lt-LT" sz="2000">
              <a:latin typeface="Segoe UI Light"/>
              <a:cs typeface="Segoe UI Light"/>
            </a:endParaRPr>
          </a:p>
          <a:p>
            <a:pPr marL="342900" lvl="1" indent="-342900"/>
            <a:r>
              <a:rPr lang="en-US" sz="2000">
                <a:latin typeface="Segoe UI Light"/>
              </a:rPr>
              <a:t>Kokia dabar yra situacija jūsų versle?</a:t>
            </a:r>
            <a:endParaRPr lang="lt-LT">
              <a:cs typeface="Calibri" panose="020F0502020204030204"/>
            </a:endParaRPr>
          </a:p>
          <a:p>
            <a:pPr marL="342900" lvl="1" indent="-342900"/>
            <a:r>
              <a:rPr lang="en-US" sz="2000">
                <a:latin typeface="Segoe UI Light"/>
              </a:rPr>
              <a:t>Ką norėtumėte patobulinti?</a:t>
            </a:r>
          </a:p>
          <a:p>
            <a:pPr marL="342900" lvl="1" indent="-342900"/>
            <a:r>
              <a:rPr lang="en-US" sz="2000">
                <a:latin typeface="Segoe UI Light"/>
              </a:rPr>
              <a:t>Kuo bus įdomūs veiksmai jūsų įmonei?</a:t>
            </a:r>
          </a:p>
          <a:p>
            <a:pPr marL="0" lvl="1" indent="0">
              <a:buNone/>
            </a:pPr>
            <a:endParaRPr lang="lt-LT" sz="2000">
              <a:latin typeface="Segoe UI Light" panose="020B0502040204020203" pitchFamily="34" charset="0"/>
              <a:cs typeface="Segoe UI Light" panose="020B0502040204020203" pitchFamily="34" charset="0"/>
            </a:endParaRPr>
          </a:p>
          <a:p>
            <a:pPr marL="0" lvl="1" indent="0">
              <a:buNone/>
            </a:pPr>
            <a:r>
              <a:rPr lang="en-US" sz="2000">
                <a:latin typeface="Segoe UI Light"/>
              </a:rPr>
              <a:t>1 žingsnis. Naudokite Veiksmų plano šabloną ir užsirašykite idėjas bei</a:t>
            </a:r>
            <a:endParaRPr lang="lt-LT" sz="2000">
              <a:latin typeface="Segoe UI Light" panose="020B0502040204020203" pitchFamily="34" charset="0"/>
              <a:cs typeface="Segoe UI Light" panose="020B0502040204020203" pitchFamily="34" charset="0"/>
            </a:endParaRPr>
          </a:p>
          <a:p>
            <a:pPr marL="0" lvl="1" indent="0">
              <a:buNone/>
            </a:pPr>
            <a:r>
              <a:rPr lang="en-US" sz="2000">
                <a:latin typeface="Segoe UI Light"/>
              </a:rPr>
              <a:t>2 žingsnis. Aptarkite savo idėjas su grupe</a:t>
            </a:r>
            <a:endParaRPr lang="lt-LT" sz="2000">
              <a:latin typeface="Segoe UI Light" panose="020B0502040204020203" pitchFamily="34" charset="0"/>
              <a:cs typeface="Segoe UI Light" panose="020B0502040204020203" pitchFamily="34" charset="0"/>
            </a:endParaRPr>
          </a:p>
          <a:p>
            <a:pPr marL="457200" lvl="1" indent="0">
              <a:buNone/>
            </a:pPr>
            <a:endParaRPr lang="lt-LT" sz="200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419753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F15E76E-42CB-435C-B72C-916C40FD5A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6753"/>
          <a:stretch/>
        </p:blipFill>
        <p:spPr bwMode="auto">
          <a:xfrm>
            <a:off x="2830194" y="5524097"/>
            <a:ext cx="6531612" cy="1224000"/>
          </a:xfrm>
          <a:prstGeom prst="rect">
            <a:avLst/>
          </a:prstGeom>
          <a:noFill/>
          <a:ln>
            <a:noFill/>
          </a:ln>
          <a:extLst>
            <a:ext uri="{53640926-AAD7-44D8-BBD7-CCE9431645EC}">
              <a14:shadowObscured xmlns:a14="http://schemas.microsoft.com/office/drawing/2010/main"/>
            </a:ext>
          </a:extLst>
        </p:spPr>
      </p:pic>
      <p:grpSp>
        <p:nvGrpSpPr>
          <p:cNvPr id="7" name="Group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C9B7ED6-F60D-43F4-9A30-BC1B4DEBAAAF}"/>
              </a:ext>
            </a:extLst>
          </p:cNvPr>
          <p:cNvGrpSpPr/>
          <p:nvPr/>
        </p:nvGrpSpPr>
        <p:grpSpPr>
          <a:xfrm>
            <a:off x="8184857" y="1690041"/>
            <a:ext cx="3761509" cy="4090387"/>
            <a:chOff x="5008418" y="1690688"/>
            <a:chExt cx="3761509" cy="4090387"/>
          </a:xfrm>
        </p:grpSpPr>
        <p:pic>
          <p:nvPicPr>
            <p:cNvPr id="4" name="Pictur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E5D144A-2703-46E4-A6C4-75038B9FB33B}"/>
                </a:ext>
              </a:extLst>
            </p:cNvPr>
            <p:cNvPicPr>
              <a:picLocks noChangeAspect="1"/>
            </p:cNvPicPr>
            <p:nvPr/>
          </p:nvPicPr>
          <p:blipFill rotWithShape="1">
            <a:blip r:embed="rId4" cstate="print"/>
            <a:srcRect l="41080" t="24652" r="28068" b="21089"/>
            <a:stretch/>
          </p:blipFill>
          <p:spPr>
            <a:xfrm>
              <a:off x="5008418" y="1690688"/>
              <a:ext cx="3761509" cy="3721055"/>
            </a:xfrm>
            <a:prstGeom prst="rect">
              <a:avLst/>
            </a:prstGeom>
          </p:spPr>
        </p:pic>
        <p:sp>
          <p:nvSpPr>
            <p:cNvPr id="5" name="TextBox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156E267-94C1-4CDC-B71A-D76E00367425}"/>
                </a:ext>
              </a:extLst>
            </p:cNvPr>
            <p:cNvSpPr txBox="1"/>
            <p:nvPr/>
          </p:nvSpPr>
          <p:spPr>
            <a:xfrm>
              <a:off x="5496075" y="5411743"/>
              <a:ext cx="3128962" cy="369332"/>
            </a:xfrm>
            <a:prstGeom prst="rect">
              <a:avLst/>
            </a:prstGeom>
            <a:noFill/>
          </p:spPr>
          <p:txBody>
            <a:bodyPr wrap="square" rtlCol="0">
              <a:spAutoFit/>
            </a:bodyPr>
            <a:lstStyle/>
            <a:p>
              <a:r>
                <a:rPr dirty="0" smtClean="0"/>
                <a:t>Nuotraukos: „Silo“ svetainė</a:t>
              </a:r>
              <a:endParaRPr lang="lt-LT" dirty="0"/>
            </a:p>
          </p:txBody>
        </p:sp>
      </p:grpSp>
      <p:sp>
        <p:nvSpPr>
          <p:cNvPr id="8" name="Rectangle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07B0BFB-215C-4B59-9BC9-40E22465C6AC}"/>
              </a:ext>
            </a:extLst>
          </p:cNvPr>
          <p:cNvSpPr/>
          <p:nvPr/>
        </p:nvSpPr>
        <p:spPr>
          <a:xfrm>
            <a:off x="700335" y="2361323"/>
            <a:ext cx="6694805" cy="1477328"/>
          </a:xfrm>
          <a:prstGeom prst="rect">
            <a:avLst/>
          </a:prstGeom>
        </p:spPr>
        <p:txBody>
          <a:bodyPr wrap="square" anchor="t">
            <a:spAutoFit/>
          </a:bodyPr>
          <a:lstStyle/>
          <a:p>
            <a:pPr algn="ctr"/>
            <a:r>
              <a:rPr lang="en-US" cap="all">
                <a:latin typeface="Segoe UI Semilight"/>
              </a:rPr>
              <a:t>„Silo“ verslo modelis yra pagrįstas procesais be atliekų</a:t>
            </a:r>
          </a:p>
          <a:p>
            <a:pPr algn="ctr"/>
            <a:r>
              <a:rPr lang="en-US" cap="all">
                <a:latin typeface="Segoe UI Semilight"/>
              </a:rPr>
              <a:t>Jis skatina tvarų maisto judėjimą tiek finansiniu, tiek etiniu požiūriu.</a:t>
            </a:r>
          </a:p>
          <a:p>
            <a:pPr algn="ctr"/>
            <a:endParaRPr lang="lt-LT" cap="all">
              <a:latin typeface="Segoe UI Semilight" panose="020B0402040204020203" pitchFamily="34" charset="0"/>
              <a:cs typeface="Segoe UI Semilight" panose="020B0402040204020203" pitchFamily="34" charset="0"/>
            </a:endParaRPr>
          </a:p>
          <a:p>
            <a:pPr algn="ctr"/>
            <a:r>
              <a:rPr lang="en-US" cap="all">
                <a:latin typeface="Segoe UI Semilight"/>
              </a:rPr>
              <a:t>Tai įmanoma ir jis veikia.</a:t>
            </a:r>
            <a:endParaRPr lang="lt-LT" b="0" i="0" cap="all">
              <a:latin typeface="Segoe UI Semilight"/>
              <a:cs typeface="Segoe UI Semilight"/>
            </a:endParaRPr>
          </a:p>
        </p:txBody>
      </p:sp>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7A70D86-D913-4E07-81DC-4B09C3555B56}"/>
              </a:ext>
            </a:extLst>
          </p:cNvPr>
          <p:cNvSpPr/>
          <p:nvPr/>
        </p:nvSpPr>
        <p:spPr>
          <a:xfrm>
            <a:off x="463422" y="1334324"/>
            <a:ext cx="7620133" cy="954107"/>
          </a:xfrm>
          <a:prstGeom prst="rect">
            <a:avLst/>
          </a:prstGeom>
        </p:spPr>
        <p:txBody>
          <a:bodyPr wrap="square" anchor="t">
            <a:spAutoFit/>
          </a:bodyPr>
          <a:lstStyle/>
          <a:p>
            <a:pPr>
              <a:lnSpc>
                <a:spcPct val="200000"/>
              </a:lnSpc>
            </a:pPr>
            <a:r>
              <a:rPr lang="en-US" sz="2800" b="1" dirty="0"/>
              <a:t>„</a:t>
            </a:r>
            <a:r>
              <a:rPr lang="en-US" sz="2800" b="1" dirty="0" err="1"/>
              <a:t>Restaurang</a:t>
            </a:r>
            <a:r>
              <a:rPr lang="en-US" sz="2800" b="1" dirty="0"/>
              <a:t> SILO“ </a:t>
            </a:r>
            <a:r>
              <a:rPr lang="en-US" sz="2800" b="1" dirty="0" err="1"/>
              <a:t>verslo</a:t>
            </a:r>
            <a:r>
              <a:rPr lang="en-US" sz="2800" b="1" dirty="0"/>
              <a:t> </a:t>
            </a:r>
            <a:r>
              <a:rPr lang="en-US" sz="2800" b="1" dirty="0" err="1"/>
              <a:t>modelis</a:t>
            </a:r>
            <a:r>
              <a:rPr lang="en-US" sz="2800" b="1" dirty="0"/>
              <a:t> – „</a:t>
            </a:r>
            <a:r>
              <a:rPr lang="en-US" sz="2800" b="1" dirty="0" err="1"/>
              <a:t>jokių</a:t>
            </a:r>
            <a:r>
              <a:rPr lang="en-US" sz="2800" b="1" dirty="0"/>
              <a:t> </a:t>
            </a:r>
            <a:r>
              <a:rPr lang="en-US" sz="2800" b="1" dirty="0" err="1"/>
              <a:t>atliekų</a:t>
            </a:r>
            <a:r>
              <a:rPr lang="en-US" sz="2800" b="1" dirty="0"/>
              <a:t>“</a:t>
            </a:r>
            <a:endParaRPr lang="lt-LT" sz="2800" dirty="0"/>
          </a:p>
        </p:txBody>
      </p:sp>
      <p:pic>
        <p:nvPicPr>
          <p:cNvPr id="10" name="Pictur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BD17C56-BD63-407A-8B99-2316A8FB74DC}"/>
              </a:ext>
            </a:extLst>
          </p:cNvPr>
          <p:cNvPicPr>
            <a:picLocks noChangeAspect="1"/>
          </p:cNvPicPr>
          <p:nvPr/>
        </p:nvPicPr>
        <p:blipFill rotWithShape="1">
          <a:blip r:embed="rId5" cstate="print"/>
          <a:srcRect l="29783" t="19902" r="38640" b="14066"/>
          <a:stretch/>
        </p:blipFill>
        <p:spPr>
          <a:xfrm>
            <a:off x="1717310" y="4041116"/>
            <a:ext cx="1148997" cy="1351491"/>
          </a:xfrm>
          <a:prstGeom prst="rect">
            <a:avLst/>
          </a:prstGeom>
        </p:spPr>
      </p:pic>
      <p:pic>
        <p:nvPicPr>
          <p:cNvPr id="11" name="Pictur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BF05199-6781-4F17-A5D2-6C0C30460D73}"/>
              </a:ext>
            </a:extLst>
          </p:cNvPr>
          <p:cNvPicPr>
            <a:picLocks noChangeAspect="1"/>
          </p:cNvPicPr>
          <p:nvPr/>
        </p:nvPicPr>
        <p:blipFill rotWithShape="1">
          <a:blip r:embed="rId6" cstate="print"/>
          <a:srcRect l="25761" t="20676" r="35000" b="21159"/>
          <a:stretch/>
        </p:blipFill>
        <p:spPr>
          <a:xfrm>
            <a:off x="2929510" y="4011626"/>
            <a:ext cx="1635834" cy="1363951"/>
          </a:xfrm>
          <a:prstGeom prst="rect">
            <a:avLst/>
          </a:prstGeom>
        </p:spPr>
      </p:pic>
      <p:pic>
        <p:nvPicPr>
          <p:cNvPr id="12" name="Picture 2" descr="silo_chairs">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3EFFF0F-981C-41B6-BCB6-8974AA3C890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66646" y="4022118"/>
            <a:ext cx="1342966" cy="13429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7D8E470-2755-4E8E-BED7-EA57832F9456}"/>
              </a:ext>
            </a:extLst>
          </p:cNvPr>
          <p:cNvPicPr>
            <a:picLocks noChangeAspect="1"/>
          </p:cNvPicPr>
          <p:nvPr/>
        </p:nvPicPr>
        <p:blipFill rotWithShape="1">
          <a:blip r:embed="rId8" cstate="print"/>
          <a:srcRect l="25652" t="27602" r="38252" b="28696"/>
          <a:stretch/>
        </p:blipFill>
        <p:spPr>
          <a:xfrm>
            <a:off x="6072815" y="4013561"/>
            <a:ext cx="2010740" cy="1342966"/>
          </a:xfrm>
          <a:prstGeom prst="rect">
            <a:avLst/>
          </a:prstGeom>
        </p:spPr>
      </p:pic>
      <p:sp>
        <p:nvSpPr>
          <p:cNvPr id="15" name="Rubrik 1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8E57609-91FA-4945-BDFF-3CB56607B815}"/>
              </a:ext>
            </a:extLst>
          </p:cNvPr>
          <p:cNvSpPr>
            <a:spLocks noGrp="1"/>
          </p:cNvSpPr>
          <p:nvPr>
            <p:ph type="title"/>
          </p:nvPr>
        </p:nvSpPr>
        <p:spPr/>
        <p:txBody>
          <a:bodyPr/>
          <a:lstStyle/>
          <a:p>
            <a:endParaRPr lang="sv-SE"/>
          </a:p>
        </p:txBody>
      </p:sp>
      <p:sp>
        <p:nvSpPr>
          <p:cNvPr id="16" name="Rectangl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A0A5811-1E5E-464A-AD99-59F98D303AB1}"/>
              </a:ext>
            </a:extLst>
          </p:cNvPr>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7"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CDC7C86-BE8A-4B18-8EDE-459B37F3EE6C}"/>
              </a:ext>
            </a:extLst>
          </p:cNvPr>
          <p:cNvSpPr txBox="1">
            <a:spLocks/>
          </p:cNvSpPr>
          <p:nvPr/>
        </p:nvSpPr>
        <p:spPr>
          <a:xfrm>
            <a:off x="866458" y="365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a:solidFill>
                  <a:schemeClr val="bg1"/>
                </a:solidFill>
                <a:latin typeface="Segoe UI Light"/>
              </a:rPr>
              <a:t>ŽE – pavyzdžiai</a:t>
            </a:r>
            <a:endParaRPr lang="lt-LT" sz="2800">
              <a:solidFill>
                <a:schemeClr val="bg1"/>
              </a:solidFill>
              <a:latin typeface="Segoe UI Light" panose="020B0502040204020203" pitchFamily="34" charset="0"/>
              <a:cs typeface="Segoe UI Light" panose="020B0502040204020203" pitchFamily="34" charset="0"/>
            </a:endParaRPr>
          </a:p>
        </p:txBody>
      </p:sp>
      <p:sp>
        <p:nvSpPr>
          <p:cNvPr id="2" name="textruta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1C02F9B-0E9A-4111-82F3-30353CBF0EC2}"/>
              </a:ext>
            </a:extLst>
          </p:cNvPr>
          <p:cNvSpPr txBox="1"/>
          <p:nvPr/>
        </p:nvSpPr>
        <p:spPr>
          <a:xfrm>
            <a:off x="2380891" y="5400136"/>
            <a:ext cx="4842293" cy="25391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050"/>
              <a:t>Xavier Buendia nuotraukos @xdbphotography</a:t>
            </a:r>
            <a:endParaRPr lang="lt-LT" sz="1050">
              <a:cs typeface="Calibri"/>
            </a:endParaRPr>
          </a:p>
        </p:txBody>
      </p:sp>
      <p:pic>
        <p:nvPicPr>
          <p:cNvPr id="23" name="Bildobjekt 23" descr="En bild som visar byggnad, person, vägg, inomhus&#10;&#10;Beskrivning genererad med hög exakthet">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0B2D81E-A1BC-461A-9561-64DD2C3E3C0B}"/>
              </a:ext>
            </a:extLst>
          </p:cNvPr>
          <p:cNvPicPr>
            <a:picLocks noChangeAspect="1"/>
          </p:cNvPicPr>
          <p:nvPr/>
        </p:nvPicPr>
        <p:blipFill rotWithShape="1">
          <a:blip r:embed="rId9" cstate="print"/>
          <a:srcRect l="2344" t="22396" r="-3125" b="-378"/>
          <a:stretch/>
        </p:blipFill>
        <p:spPr>
          <a:xfrm>
            <a:off x="463422" y="4024130"/>
            <a:ext cx="1175958" cy="1381182"/>
          </a:xfrm>
          <a:prstGeom prst="rect">
            <a:avLst/>
          </a:prstGeom>
        </p:spPr>
      </p:pic>
    </p:spTree>
    <p:extLst>
      <p:ext uri="{BB962C8B-B14F-4D97-AF65-F5344CB8AC3E}">
        <p14:creationId xmlns:p14="http://schemas.microsoft.com/office/powerpoint/2010/main" val="65283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77882"/>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p:nvPr>
        </p:nvSpPr>
        <p:spPr/>
        <p:txBody>
          <a:bodyPr vert="horz" lIns="91440" tIns="45720" rIns="91440" bIns="45720" rtlCol="0" anchor="ctr">
            <a:normAutofit/>
          </a:bodyPr>
          <a:lstStyle/>
          <a:p>
            <a:r>
              <a:rPr lang="en-GB" sz="2800">
                <a:solidFill>
                  <a:schemeClr val="bg1"/>
                </a:solidFill>
                <a:latin typeface="Segoe UI Light"/>
              </a:rPr>
              <a:t>Finansavimas Švedijoje</a:t>
            </a:r>
          </a:p>
        </p:txBody>
      </p:sp>
      <p:sp>
        <p:nvSpPr>
          <p:cNvPr id="3" name="Content Placeholder 2"/>
          <p:cNvSpPr>
            <a:spLocks noGrp="1"/>
          </p:cNvSpPr>
          <p:nvPr>
            <p:ph idx="1"/>
          </p:nvPr>
        </p:nvSpPr>
        <p:spPr>
          <a:xfrm>
            <a:off x="838200" y="1825625"/>
            <a:ext cx="10515600" cy="4351338"/>
          </a:xfrm>
        </p:spPr>
        <p:txBody>
          <a:bodyPr vert="horz" lIns="91440" tIns="45720" rIns="91440" bIns="45720" rtlCol="0" anchor="t">
            <a:normAutofit fontScale="70000" lnSpcReduction="20000"/>
          </a:bodyPr>
          <a:lstStyle/>
          <a:p>
            <a:pPr marL="0" indent="0">
              <a:buNone/>
            </a:pPr>
            <a:r>
              <a:rPr dirty="0" smtClean="0"/>
              <a:t>Kai nustatysite įdomų veiksmą, kitas žingsnis bus sužinoti daugiau apie finansavimo galimybes:</a:t>
            </a:r>
          </a:p>
          <a:p>
            <a:pPr marL="0" indent="0">
              <a:buNone/>
            </a:pPr>
            <a:r>
              <a:t/>
            </a:r>
            <a:br/>
            <a:r>
              <a:rPr dirty="0" smtClean="0"/>
              <a:t>Nacionalinės dotacijos</a:t>
            </a:r>
            <a:r>
              <a:rPr lang="en-US" dirty="0" smtClean="0"/>
              <a:t>
</a:t>
            </a:r>
            <a:r>
              <a:t/>
            </a:r>
            <a:br/>
            <a:r>
              <a:rPr lang="en-US" dirty="0" smtClean="0"/>
              <a:t>
</a:t>
            </a:r>
            <a:r>
              <a:t/>
            </a:r>
            <a:br/>
            <a:r>
              <a:rPr dirty="0" smtClean="0"/>
              <a:t>- Dotacijos saulės elementams</a:t>
            </a:r>
          </a:p>
          <a:p>
            <a:pPr>
              <a:buFontTx/>
              <a:buChar char="-"/>
            </a:pPr>
            <a:r>
              <a:rPr dirty="0" smtClean="0"/>
              <a:t>Klimato šuolis</a:t>
            </a:r>
            <a:endParaRPr lang="lt-LT" sz="2000">
              <a:latin typeface="Segoe UI Light" panose="020B0502040204020203" pitchFamily="34" charset="0"/>
              <a:cs typeface="Segoe UI Light" panose="020B0502040204020203" pitchFamily="34" charset="0"/>
            </a:endParaRPr>
          </a:p>
          <a:p>
            <a:pPr>
              <a:buFontTx/>
              <a:buChar char="-"/>
            </a:pPr>
            <a:r>
              <a:rPr dirty="0" smtClean="0"/>
              <a:t>Parama energijos stebėsenai mažose ir vidutinėse įmonėse</a:t>
            </a:r>
          </a:p>
          <a:p>
            <a:pPr>
              <a:buFontTx/>
              <a:buChar char="-"/>
            </a:pPr>
            <a:r>
              <a:rPr dirty="0" smtClean="0"/>
              <a:t>Nuodugni parama energijos vartojimo efektyvumui</a:t>
            </a:r>
            <a:endParaRPr lang="lt-LT" sz="2000">
              <a:latin typeface="Segoe UI Light" panose="020B0502040204020203" pitchFamily="34" charset="0"/>
              <a:cs typeface="Segoe UI Light" panose="020B0502040204020203" pitchFamily="34" charset="0"/>
            </a:endParaRPr>
          </a:p>
          <a:p>
            <a:pPr>
              <a:buFontTx/>
              <a:buChar char="-"/>
            </a:pPr>
            <a:r>
              <a:rPr dirty="0" smtClean="0"/>
              <a:t>Elektros energijos sertifikatas energijos gamintojams</a:t>
            </a:r>
            <a:endParaRPr lang="lt-LT" sz="2000">
              <a:latin typeface="Segoe UI Light" panose="020B0502040204020203" pitchFamily="34" charset="0"/>
              <a:cs typeface="Segoe UI Light" panose="020B0502040204020203" pitchFamily="34" charset="0"/>
            </a:endParaRPr>
          </a:p>
          <a:p>
            <a:pPr marL="0" indent="0">
              <a:buNone/>
            </a:pPr>
            <a:endParaRPr lang="lt-LT" sz="2000">
              <a:latin typeface="Segoe UI Light" panose="020B0502040204020203" pitchFamily="34" charset="0"/>
              <a:cs typeface="Segoe UI Light" panose="020B0502040204020203" pitchFamily="34" charset="0"/>
            </a:endParaRPr>
          </a:p>
          <a:p>
            <a:pPr marL="0" indent="0">
              <a:buNone/>
            </a:pPr>
            <a:r>
              <a:rPr dirty="0" smtClean="0"/>
              <a:t>Europos finansavimas</a:t>
            </a:r>
            <a:endParaRPr lang="lt-LT" sz="2000" b="1">
              <a:latin typeface="Segoe UI Light" panose="020B0502040204020203" pitchFamily="34" charset="0"/>
              <a:cs typeface="Segoe UI Light" panose="020B0502040204020203" pitchFamily="34" charset="0"/>
            </a:endParaRPr>
          </a:p>
          <a:p>
            <a:pPr marL="0" indent="0">
              <a:buNone/>
            </a:pPr>
            <a:r>
              <a:rPr lang="sv-SE" sz="2000">
                <a:latin typeface="Segoe UI Light"/>
              </a:rPr>
              <a:t>- Parama iš kaimo plėtros programos</a:t>
            </a:r>
            <a:endParaRPr lang="lt-LT" sz="2000">
              <a:latin typeface="Segoe UI Light" panose="020B0502040204020203" pitchFamily="34" charset="0"/>
              <a:cs typeface="Segoe UI Light" panose="020B0502040204020203" pitchFamily="34" charset="0"/>
            </a:endParaRPr>
          </a:p>
        </p:txBody>
      </p:sp>
      <p:sp>
        <p:nvSpPr>
          <p:cNvPr id="5" name="textruta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B842DEB-C166-41C4-8CE0-DB58895B7735}"/>
              </a:ext>
            </a:extLst>
          </p:cNvPr>
          <p:cNvSpPr txBox="1"/>
          <p:nvPr/>
        </p:nvSpPr>
        <p:spPr>
          <a:xfrm>
            <a:off x="9334982" y="6103717"/>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111111"/>
                </a:solidFill>
                <a:latin typeface="-apple-system"/>
              </a:rPr>
              <a:t>Nuotrauka: </a:t>
            </a:r>
            <a:r>
              <a:rPr lang="en-US" sz="1200" dirty="0">
                <a:solidFill>
                  <a:srgbClr val="999999"/>
                </a:solidFill>
                <a:latin typeface="-apple-system"/>
                <a:hlinkClick r:id="rId3"/>
              </a:rPr>
              <a:t>Hans M</a:t>
            </a:r>
            <a:r>
              <a:rPr lang="en-US" sz="1200">
                <a:solidFill>
                  <a:srgbClr val="111111"/>
                </a:solidFill>
                <a:latin typeface="-apple-system"/>
              </a:rPr>
              <a:t>,  </a:t>
            </a:r>
            <a:r>
              <a:rPr lang="en-US" sz="1200" dirty="0">
                <a:solidFill>
                  <a:srgbClr val="999999"/>
                </a:solidFill>
                <a:latin typeface="-apple-system"/>
                <a:hlinkClick r:id="rId4"/>
              </a:rPr>
              <a:t>Unsplash</a:t>
            </a:r>
            <a:endParaRPr lang="lt-LT" sz="1200" dirty="0"/>
          </a:p>
        </p:txBody>
      </p:sp>
      <p:pic>
        <p:nvPicPr>
          <p:cNvPr id="6" name="Bildobjekt 6" descr="En bild som visar byggnad, utomhus, himmel, vatten&#10;&#10;Beskrivning genererad med mycket hög exakthet">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5D1552D-2D76-4B84-B4C2-5E1ADA169B19}"/>
              </a:ext>
            </a:extLst>
          </p:cNvPr>
          <p:cNvPicPr>
            <a:picLocks noChangeAspect="1"/>
          </p:cNvPicPr>
          <p:nvPr/>
        </p:nvPicPr>
        <p:blipFill>
          <a:blip r:embed="rId5" cstate="print"/>
          <a:stretch>
            <a:fillRect/>
          </a:stretch>
        </p:blipFill>
        <p:spPr>
          <a:xfrm>
            <a:off x="8534401" y="3710923"/>
            <a:ext cx="3370161" cy="2243015"/>
          </a:xfrm>
          <a:prstGeom prst="rect">
            <a:avLst/>
          </a:prstGeom>
        </p:spPr>
      </p:pic>
    </p:spTree>
    <p:extLst>
      <p:ext uri="{BB962C8B-B14F-4D97-AF65-F5344CB8AC3E}">
        <p14:creationId xmlns:p14="http://schemas.microsoft.com/office/powerpoint/2010/main" val="25311455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16" name="Tytuł 1"/>
          <p:cNvSpPr txBox="1">
            <a:spLocks/>
          </p:cNvSpPr>
          <p:nvPr/>
        </p:nvSpPr>
        <p:spPr>
          <a:xfrm>
            <a:off x="7160646" y="3409683"/>
            <a:ext cx="5040000" cy="2160000"/>
          </a:xfrm>
          <a:prstGeom prst="rect">
            <a:avLst/>
          </a:prstGeom>
          <a:solidFill>
            <a:schemeClr val="bg1">
              <a:alpha val="65000"/>
            </a:schemeClr>
          </a:solidFill>
        </p:spPr>
        <p:txBody>
          <a:bodyPr lIns="180000" rIns="180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003399"/>
                </a:solidFill>
                <a:effectLst>
                  <a:outerShdw blurRad="38100" dist="38100" dir="2700000" algn="tl">
                    <a:srgbClr val="000000">
                      <a:alpha val="43137"/>
                    </a:srgbClr>
                  </a:outerShdw>
                </a:effectLst>
                <a:latin typeface="Century Gothic" panose="020B0502020202020204" pitchFamily="34" charset="0"/>
              </a:rPr>
              <a:t>Apsilankykite www.cirtoinno.eu </a:t>
            </a:r>
            <a:r>
              <a:t/>
            </a:r>
            <a:br/>
            <a:r>
              <a:rPr lang="en-US" sz="2800" dirty="0" smtClean="0">
                <a:solidFill>
                  <a:srgbClr val="003399"/>
                </a:solidFill>
                <a:effectLst>
                  <a:outerShdw blurRad="38100" dist="38100" dir="2700000" algn="tl">
                    <a:srgbClr val="000000">
                      <a:alpha val="43137"/>
                    </a:srgbClr>
                  </a:outerShdw>
                </a:effectLst>
                <a:latin typeface="Century Gothic" panose="020B0502020202020204" pitchFamily="34" charset="0"/>
              </a:rPr>
              <a:t>ir raskite daugiau informacijos apie mokymo išteklius</a:t>
            </a:r>
            <a:endParaRPr lang="lt-LT" sz="3200" dirty="0">
              <a:solidFill>
                <a:srgbClr val="FF0000"/>
              </a:solidFill>
              <a:latin typeface="Century Gothic" panose="020B0502020202020204" pitchFamily="34" charset="0"/>
            </a:endParaRPr>
          </a:p>
        </p:txBody>
      </p:sp>
      <p:pic>
        <p:nvPicPr>
          <p:cNvPr id="9" name="Obraz 8"/>
          <p:cNvPicPr>
            <a:picLocks noChangeAspect="1"/>
          </p:cNvPicPr>
          <p:nvPr/>
        </p:nvPicPr>
        <p:blipFill rotWithShape="1">
          <a:blip r:embed="rId4" cstate="print">
            <a:extLst>
              <a:ext uri="{28A0092B-C50C-407E-A947-70E740481C1C}">
                <a14:useLocalDpi xmlns:a14="http://schemas.microsoft.com/office/drawing/2010/main" val="0"/>
              </a:ext>
            </a:extLst>
          </a:blip>
          <a:srcRect t="84796"/>
          <a:stretch/>
        </p:blipFill>
        <p:spPr bwMode="auto">
          <a:xfrm>
            <a:off x="-1" y="5560895"/>
            <a:ext cx="12193200" cy="1310483"/>
          </a:xfrm>
          <a:prstGeom prst="rect">
            <a:avLst/>
          </a:prstGeom>
          <a:ln>
            <a:noFill/>
          </a:ln>
          <a:extLst>
            <a:ext uri="{53640926-AAD7-44D8-BBD7-CCE9431645EC}">
              <a14:shadowObscured xmlns:a14="http://schemas.microsoft.com/office/drawing/2010/main"/>
            </a:ext>
          </a:extLst>
        </p:spPr>
      </p:pic>
      <p:sp>
        <p:nvSpPr>
          <p:cNvPr id="8" name="Tytuł 1"/>
          <p:cNvSpPr txBox="1">
            <a:spLocks/>
          </p:cNvSpPr>
          <p:nvPr/>
        </p:nvSpPr>
        <p:spPr>
          <a:xfrm>
            <a:off x="0" y="1206540"/>
            <a:ext cx="5040000" cy="2160000"/>
          </a:xfrm>
          <a:prstGeom prst="rect">
            <a:avLst/>
          </a:prstGeom>
          <a:solidFill>
            <a:schemeClr val="bg1">
              <a:alpha val="65000"/>
            </a:schemeClr>
          </a:solidFill>
        </p:spPr>
        <p:txBody>
          <a:bodyPr lIns="180000" rIns="180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800" dirty="0" smtClean="0">
                <a:solidFill>
                  <a:srgbClr val="003399"/>
                </a:solidFill>
                <a:effectLst>
                  <a:outerShdw blurRad="38100" dist="38100" dir="2700000" algn="tl">
                    <a:srgbClr val="000000">
                      <a:alpha val="43137"/>
                    </a:srgbClr>
                  </a:outerShdw>
                </a:effectLst>
                <a:latin typeface="Century Gothic" panose="020B0502020202020204" pitchFamily="34" charset="0"/>
              </a:rPr>
              <a:t>Kontaktai:</a:t>
            </a:r>
            <a:endParaRPr lang="lt-LT" sz="2800" dirty="0">
              <a:solidFill>
                <a:srgbClr val="003399"/>
              </a:solidFill>
              <a:effectLst>
                <a:outerShdw blurRad="38100" dist="38100" dir="2700000" algn="tl">
                  <a:srgbClr val="000000">
                    <a:alpha val="43137"/>
                  </a:srgbClr>
                </a:outerShdw>
              </a:effectLst>
              <a:latin typeface="Century Gothic" panose="020B0502020202020204" pitchFamily="34" charset="0"/>
            </a:endParaRPr>
          </a:p>
          <a:p>
            <a:r>
              <a:rPr lang="pl-PL" sz="2800" dirty="0">
                <a:solidFill>
                  <a:srgbClr val="003399"/>
                </a:solidFill>
                <a:effectLst>
                  <a:outerShdw blurRad="38100" dist="38100" dir="2700000" algn="tl">
                    <a:srgbClr val="000000">
                      <a:alpha val="43137"/>
                    </a:srgbClr>
                  </a:outerShdw>
                </a:effectLst>
                <a:latin typeface="Century Gothic" panose="020B0502020202020204" pitchFamily="34" charset="0"/>
              </a:rPr>
              <a:t>[……………..]</a:t>
            </a:r>
            <a:endParaRPr lang="lt-LT" sz="3200" dirty="0">
              <a:solidFill>
                <a:srgbClr val="FF0000"/>
              </a:solidFill>
              <a:effectLst>
                <a:outerShdw blurRad="38100" dist="38100" dir="2700000" algn="tl">
                  <a:srgbClr val="000000">
                    <a:alpha val="43137"/>
                  </a:srgbClr>
                </a:outerShdw>
              </a:effectLst>
              <a:latin typeface="Century Gothic" panose="020B0502020202020204" pitchFamily="34" charset="0"/>
            </a:endParaRPr>
          </a:p>
        </p:txBody>
      </p:sp>
      <p:grpSp>
        <p:nvGrpSpPr>
          <p:cNvPr id="2" name="Grupa 1"/>
          <p:cNvGrpSpPr/>
          <p:nvPr/>
        </p:nvGrpSpPr>
        <p:grpSpPr>
          <a:xfrm>
            <a:off x="1199" y="-2"/>
            <a:ext cx="12186000" cy="1363581"/>
            <a:chOff x="1199" y="-2"/>
            <a:chExt cx="12186000" cy="1363581"/>
          </a:xfrm>
        </p:grpSpPr>
        <p:sp>
          <p:nvSpPr>
            <p:cNvPr id="15" name="Prostokąt 14"/>
            <p:cNvSpPr/>
            <p:nvPr/>
          </p:nvSpPr>
          <p:spPr>
            <a:xfrm>
              <a:off x="1199" y="4657"/>
              <a:ext cx="12186000" cy="13589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braz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8583" y="0"/>
              <a:ext cx="3621077" cy="1188000"/>
            </a:xfrm>
            <a:prstGeom prst="rect">
              <a:avLst/>
            </a:prstGeom>
          </p:spPr>
        </p:pic>
        <p:pic>
          <p:nvPicPr>
            <p:cNvPr id="10" name="Obraz 9"/>
            <p:cNvPicPr>
              <a:picLocks noChangeAspect="1"/>
            </p:cNvPicPr>
            <p:nvPr/>
          </p:nvPicPr>
          <p:blipFill rotWithShape="1">
            <a:blip r:embed="rId6" cstate="print">
              <a:extLst>
                <a:ext uri="{28A0092B-C50C-407E-A947-70E740481C1C}">
                  <a14:useLocalDpi xmlns:a14="http://schemas.microsoft.com/office/drawing/2010/main" val="0"/>
                </a:ext>
              </a:extLst>
            </a:blip>
            <a:srcRect l="-3632" t="-15043" r="-1" b="-15215"/>
            <a:stretch/>
          </p:blipFill>
          <p:spPr>
            <a:xfrm>
              <a:off x="6712180" y="-2"/>
              <a:ext cx="4658351" cy="1188000"/>
            </a:xfrm>
            <a:prstGeom prst="rect">
              <a:avLst/>
            </a:prstGeom>
          </p:spPr>
        </p:pic>
      </p:grpSp>
    </p:spTree>
    <p:extLst>
      <p:ext uri="{BB962C8B-B14F-4D97-AF65-F5344CB8AC3E}">
        <p14:creationId xmlns:p14="http://schemas.microsoft.com/office/powerpoint/2010/main" val="3556591455"/>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34B05E7-DCA9-4A82-A158-1A4CC3BCB8AC}"/>
              </a:ext>
            </a:extLst>
          </p:cNvPr>
          <p:cNvSpPr>
            <a:spLocks noGrp="1"/>
          </p:cNvSpPr>
          <p:nvPr>
            <p:ph idx="1"/>
          </p:nvPr>
        </p:nvSpPr>
        <p:spPr>
          <a:xfrm>
            <a:off x="665017" y="1825625"/>
            <a:ext cx="6731463" cy="4351338"/>
          </a:xfrm>
        </p:spPr>
        <p:txBody>
          <a:bodyPr vert="horz" lIns="91440" tIns="45720" rIns="91440" bIns="45720" rtlCol="0" anchor="t">
            <a:normAutofit fontScale="92500" lnSpcReduction="10000"/>
          </a:bodyPr>
          <a:lstStyle/>
          <a:p>
            <a:pPr marL="0" indent="0">
              <a:buNone/>
            </a:pPr>
            <a:r>
              <a:rPr lang="sv-SE" b="1">
                <a:latin typeface="Segoe UI Semilight"/>
              </a:rPr>
              <a:t>„Green Solution House“ – viešbutis Rönne mieste </a:t>
            </a:r>
            <a:endParaRPr lang="lt-LT" b="1">
              <a:latin typeface="Segoe UI Semilight" panose="020B0402040204020203" pitchFamily="34" charset="0"/>
              <a:cs typeface="Segoe UI Semilight" panose="020B0402040204020203" pitchFamily="34" charset="0"/>
            </a:endParaRPr>
          </a:p>
          <a:p>
            <a:r>
              <a:rPr lang="en-US">
                <a:latin typeface="Segoe UI Semilight"/>
              </a:rPr>
              <a:t>Jų verslo modelis – žiedinė ekonomika ir „nuo lopšio iki lopšio“</a:t>
            </a:r>
          </a:p>
          <a:p>
            <a:r>
              <a:rPr lang="en-US">
                <a:latin typeface="Segoe UI Semilight"/>
              </a:rPr>
              <a:t>Turi įtakos renkantis visas medžiagas</a:t>
            </a:r>
          </a:p>
          <a:p>
            <a:r>
              <a:rPr lang="en-US">
                <a:latin typeface="Segoe UI Semilight"/>
              </a:rPr>
              <a:t>Jie gamina savo atsinaujinančią energiją</a:t>
            </a:r>
          </a:p>
          <a:p>
            <a:r>
              <a:rPr lang="en-US">
                <a:latin typeface="Segoe UI Semilight"/>
              </a:rPr>
              <a:t>Jie išbando naujas tvarias technologijas</a:t>
            </a:r>
          </a:p>
          <a:p>
            <a:r>
              <a:rPr lang="en-US">
                <a:latin typeface="Segoe UI Semilight"/>
              </a:rPr>
              <a:t>Jie valo ir perdirba vandenį</a:t>
            </a:r>
          </a:p>
          <a:p>
            <a:r>
              <a:rPr lang="en-US">
                <a:latin typeface="Segoe UI Semilight"/>
              </a:rPr>
              <a:t>Maisto atliekos tampa energijos ir dirvožemio gerinimo šaltiniu</a:t>
            </a:r>
          </a:p>
        </p:txBody>
      </p:sp>
      <p:sp>
        <p:nvSpPr>
          <p:cNvPr id="2" name="Rektangel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583CB5F-A92F-4B2A-B8D7-AA341B307F86}"/>
              </a:ext>
            </a:extLst>
          </p:cNvPr>
          <p:cNvSpPr/>
          <p:nvPr/>
        </p:nvSpPr>
        <p:spPr>
          <a:xfrm>
            <a:off x="7427905" y="5270713"/>
            <a:ext cx="4418191" cy="276999"/>
          </a:xfrm>
          <a:prstGeom prst="rect">
            <a:avLst/>
          </a:prstGeom>
        </p:spPr>
        <p:txBody>
          <a:bodyPr wrap="square" anchor="t">
            <a:spAutoFit/>
          </a:bodyPr>
          <a:lstStyle/>
          <a:p>
            <a:pPr algn="ctr"/>
            <a:r>
              <a:rPr lang="da-DK" sz="1200">
                <a:latin typeface="Calibri"/>
              </a:rPr>
              <a:t>Nuotrauka: Žaliųjų sprendimų namas</a:t>
            </a:r>
            <a:endParaRPr lang="lt-LT" sz="1200">
              <a:latin typeface="Calibri"/>
              <a:cs typeface="Calibri"/>
            </a:endParaRPr>
          </a:p>
        </p:txBody>
      </p:sp>
      <p:sp>
        <p:nvSpPr>
          <p:cNvPr id="9" name="Rectangl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5186872-F151-4D98-BA99-EDC95530EC3B}"/>
              </a:ext>
            </a:extLst>
          </p:cNvPr>
          <p:cNvSpPr/>
          <p:nvPr/>
        </p:nvSpPr>
        <p:spPr>
          <a:xfrm>
            <a:off x="0" y="789914"/>
            <a:ext cx="7200900" cy="500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164630A-9EBA-4ABD-858C-0C0B610D92AD}"/>
              </a:ext>
            </a:extLst>
          </p:cNvPr>
          <p:cNvSpPr txBox="1">
            <a:spLocks/>
          </p:cNvSpPr>
          <p:nvPr/>
        </p:nvSpPr>
        <p:spPr>
          <a:xfrm>
            <a:off x="866458" y="365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a:solidFill>
                  <a:schemeClr val="bg1"/>
                </a:solidFill>
                <a:latin typeface="Segoe UI Light"/>
              </a:rPr>
              <a:t>ŽE – pavyzdžiai</a:t>
            </a:r>
            <a:endParaRPr lang="lt-LT" sz="2800">
              <a:solidFill>
                <a:schemeClr val="bg1"/>
              </a:solidFill>
              <a:latin typeface="Segoe UI Light" panose="020B0502040204020203" pitchFamily="34" charset="0"/>
              <a:cs typeface="Segoe UI Light" panose="020B0502040204020203" pitchFamily="34" charset="0"/>
            </a:endParaRPr>
          </a:p>
        </p:txBody>
      </p:sp>
      <p:pic>
        <p:nvPicPr>
          <p:cNvPr id="11" name="Bildobjekt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E704D8A-F793-464B-BC11-966EE6EFDE42}"/>
              </a:ext>
            </a:extLst>
          </p:cNvPr>
          <p:cNvPicPr>
            <a:picLocks noChangeAspect="1"/>
          </p:cNvPicPr>
          <p:nvPr/>
        </p:nvPicPr>
        <p:blipFill>
          <a:blip r:embed="rId3" cstate="print"/>
          <a:stretch>
            <a:fillRect/>
          </a:stretch>
        </p:blipFill>
        <p:spPr>
          <a:xfrm>
            <a:off x="7427906" y="2155694"/>
            <a:ext cx="4418191" cy="2942400"/>
          </a:xfrm>
          <a:prstGeom prst="rect">
            <a:avLst/>
          </a:prstGeom>
        </p:spPr>
      </p:pic>
    </p:spTree>
    <p:extLst>
      <p:ext uri="{BB962C8B-B14F-4D97-AF65-F5344CB8AC3E}">
        <p14:creationId xmlns:p14="http://schemas.microsoft.com/office/powerpoint/2010/main" val="22113828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Kommentar xmlns="5434dbfe-9783-4783-ad03-2f48376be5fa" xsi:nil="true"/>
    <SharedWithUsers xmlns="d4f17618-d289-47e4-8824-82cabd7b9216">
      <UserInfo>
        <DisplayName>Gustavsson Göran</DisplayName>
        <AccountId>88</AccountId>
        <AccountType/>
      </UserInfo>
      <UserInfo>
        <DisplayName>Benaim André</DisplayName>
        <AccountId>110</AccountId>
        <AccountType/>
      </UserInfo>
    </SharedWithUsers>
    <Klar xmlns="5434dbfe-9783-4783-ad03-2f48376be5fa">false</Klar>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16D7D07C235CA349845CDF7D9D5B866C" ma:contentTypeVersion="10" ma:contentTypeDescription="Skapa ett nytt dokument." ma:contentTypeScope="" ma:versionID="65abd40a976f1ee2c79d26e01432c2e1">
  <xsd:schema xmlns:xsd="http://www.w3.org/2001/XMLSchema" xmlns:xs="http://www.w3.org/2001/XMLSchema" xmlns:p="http://schemas.microsoft.com/office/2006/metadata/properties" xmlns:ns2="5434dbfe-9783-4783-ad03-2f48376be5fa" xmlns:ns3="d4f17618-d289-47e4-8824-82cabd7b9216" targetNamespace="http://schemas.microsoft.com/office/2006/metadata/properties" ma:root="true" ma:fieldsID="8674a0c55adf8bbbbc23dbe7e27aa5bd" ns2:_="" ns3:_="">
    <xsd:import namespace="5434dbfe-9783-4783-ad03-2f48376be5fa"/>
    <xsd:import namespace="d4f17618-d289-47e4-8824-82cabd7b921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Kommentar" minOccurs="0"/>
                <xsd:element ref="ns2:Kla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34dbfe-9783-4783-ad03-2f48376be5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Kommentar" ma:index="16" nillable="true" ma:displayName="Kommentar" ma:format="Dropdown" ma:internalName="Kommentar">
      <xsd:simpleType>
        <xsd:restriction base="dms:Note">
          <xsd:maxLength value="255"/>
        </xsd:restriction>
      </xsd:simpleType>
    </xsd:element>
    <xsd:element name="Klar" ma:index="17" nillable="true" ma:displayName="Klar" ma:default="0" ma:format="Dropdown" ma:internalName="Klar">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d4f17618-d289-47e4-8824-82cabd7b9216" elementFormDefault="qualified">
    <xsd:import namespace="http://schemas.microsoft.com/office/2006/documentManagement/types"/>
    <xsd:import namespace="http://schemas.microsoft.com/office/infopath/2007/PartnerControls"/>
    <xsd:element name="SharedWithUsers" ma:index="14"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3B0B906-22B9-4714-9A0B-299E38CB6219}">
  <ds:schemaRefs>
    <ds:schemaRef ds:uri="5434dbfe-9783-4783-ad03-2f48376be5fa"/>
    <ds:schemaRef ds:uri="d4f17618-d289-47e4-8824-82cabd7b9216"/>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CA2890F0-F77B-4328-9174-5D4CBDB00D6E}">
  <ds:schemaRefs>
    <ds:schemaRef ds:uri="http://schemas.microsoft.com/sharepoint/v3/contenttype/forms"/>
  </ds:schemaRefs>
</ds:datastoreItem>
</file>

<file path=customXml/itemProps3.xml><?xml version="1.0" encoding="utf-8"?>
<ds:datastoreItem xmlns:ds="http://schemas.openxmlformats.org/officeDocument/2006/customXml" ds:itemID="{718163F5-A0C0-485A-8268-BE9CD67BEAA2}">
  <ds:schemaRefs>
    <ds:schemaRef ds:uri="5434dbfe-9783-4783-ad03-2f48376be5fa"/>
    <ds:schemaRef ds:uri="d4f17618-d289-47e4-8824-82cabd7b921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29</TotalTime>
  <Words>3886</Words>
  <Application>Microsoft Office PowerPoint</Application>
  <PresentationFormat>Panoramiczny</PresentationFormat>
  <Paragraphs>788</Paragraphs>
  <Slides>81</Slides>
  <Notes>81</Notes>
  <HiddenSlides>0</HiddenSlides>
  <MMClips>1</MMClips>
  <ScaleCrop>false</ScaleCrop>
  <HeadingPairs>
    <vt:vector size="6" baseType="variant">
      <vt:variant>
        <vt:lpstr>Używane czcionki</vt:lpstr>
      </vt:variant>
      <vt:variant>
        <vt:i4>10</vt:i4>
      </vt:variant>
      <vt:variant>
        <vt:lpstr>Motyw</vt:lpstr>
      </vt:variant>
      <vt:variant>
        <vt:i4>1</vt:i4>
      </vt:variant>
      <vt:variant>
        <vt:lpstr>Tytuły slajdów</vt:lpstr>
      </vt:variant>
      <vt:variant>
        <vt:i4>81</vt:i4>
      </vt:variant>
    </vt:vector>
  </HeadingPairs>
  <TitlesOfParts>
    <vt:vector size="92" baseType="lpstr">
      <vt:lpstr>-apple-system</vt:lpstr>
      <vt:lpstr>Arial</vt:lpstr>
      <vt:lpstr>Calibri</vt:lpstr>
      <vt:lpstr>Calibri Light</vt:lpstr>
      <vt:lpstr>Century Gothic</vt:lpstr>
      <vt:lpstr>Segoe UI Light</vt:lpstr>
      <vt:lpstr>Segoe UI Semilight</vt:lpstr>
      <vt:lpstr>Symbol</vt:lpstr>
      <vt:lpstr>Times New Roman</vt:lpstr>
      <vt:lpstr>Wingdings</vt:lpstr>
      <vt:lpstr>Office Theme</vt:lpstr>
      <vt:lpstr>Prezentacja programu PowerPoint</vt:lpstr>
      <vt:lpstr>Darbotvarkė</vt:lpstr>
      <vt:lpstr>Žiedinė ekonomika</vt:lpstr>
      <vt:lpstr>Žiedinė ekonomika</vt:lpstr>
      <vt:lpstr>Žiedinė ekonomika</vt:lpstr>
      <vt:lpstr>Žiedinė ekonomika</vt:lpstr>
      <vt:lpstr>Žiedinė ekonomika</vt:lpstr>
      <vt:lpstr>Prezentacja programu PowerPoint</vt:lpstr>
      <vt:lpstr>Prezentacja programu PowerPoint</vt:lpstr>
      <vt:lpstr>Energijos suvartojimas turizmo sektoriuje </vt:lpstr>
      <vt:lpstr>Energijos suvartojimas viešbučiuose – pagrindiniai skaičiai</vt:lpstr>
      <vt:lpstr>Energijos sąnaudos restoranuose</vt:lpstr>
      <vt:lpstr>Išmanusis energijos pritaikymas trimis etapais</vt:lpstr>
      <vt:lpstr>Pagrindinės tobulinimo sritys</vt:lpstr>
      <vt:lpstr>Energijos efektyvumas = uždirbti daugiau turint mažiau</vt:lpstr>
      <vt:lpstr>Pastato apvalkalas</vt:lpstr>
      <vt:lpstr>Termovizija</vt:lpstr>
      <vt:lpstr>Durys ir langai</vt:lpstr>
      <vt:lpstr>Žaliuzės</vt:lpstr>
      <vt:lpstr> Vėdinimo sistemos</vt:lpstr>
      <vt:lpstr>Vėdinimo matavimai, pavyzdžiai</vt:lpstr>
      <vt:lpstr>Prezentacja programu PowerPoint</vt:lpstr>
      <vt:lpstr>Apšvietimas – ryškumo skirtumai</vt:lpstr>
      <vt:lpstr>Prezentacja programu PowerPoint</vt:lpstr>
      <vt:lpstr>Prezentacja programu PowerPoint</vt:lpstr>
      <vt:lpstr>Prezentacja programu PowerPoint</vt:lpstr>
      <vt:lpstr>Prezentacja programu PowerPoint</vt:lpstr>
      <vt:lpstr>Apšvietimo valdymas</vt:lpstr>
      <vt:lpstr>Prezentacja programu PowerPoint</vt:lpstr>
      <vt:lpstr>Vandens sunaudojimas</vt:lpstr>
      <vt:lpstr>Elgsenos pokytis</vt:lpstr>
      <vt:lpstr>Svečių elgsenos pokyčių pavyzdys</vt:lpstr>
      <vt:lpstr>Energijos efektyvumas = peržiūra</vt:lpstr>
      <vt:lpstr>Energijos auditas 4 veiksmais</vt:lpstr>
      <vt:lpstr>Prezentacja programu PowerPoint</vt:lpstr>
      <vt:lpstr>Naktinis pasivaikščiojimas – ką turėtume stebėti?</vt:lpstr>
      <vt:lpstr>Elektros energijos naudojimo analizė – dienos / valandos vertės</vt:lpstr>
      <vt:lpstr>Energijos valdymo sistemos</vt:lpstr>
      <vt:lpstr>Kaip atpažinti veiksmus?</vt:lpstr>
      <vt:lpstr>Energijos analizė</vt:lpstr>
      <vt:lpstr>LCC – gyvavimo ciklo sąnaudos</vt:lpstr>
      <vt:lpstr>Prezentacja programu PowerPoint</vt:lpstr>
      <vt:lpstr>1 seminaras (20 min.)</vt:lpstr>
      <vt:lpstr>Energijos tiekimas</vt:lpstr>
      <vt:lpstr>  Kodėl verta naudoti energiją iš atsinaujinančių šaltinių?</vt:lpstr>
      <vt:lpstr>Saulė</vt:lpstr>
      <vt:lpstr>  Energijos gamyba iš AEI</vt:lpstr>
      <vt:lpstr>Elektros kaina – Švedija 1996-2017 m.</vt:lpstr>
      <vt:lpstr>Centralizuoto šildymo sistemos</vt:lpstr>
      <vt:lpstr>1. Pirkite atsinaujinančią energiją</vt:lpstr>
      <vt:lpstr>2. Pirkite akcijas</vt:lpstr>
      <vt:lpstr>3. Gaminkite savo energiją</vt:lpstr>
      <vt:lpstr>Saulės energija </vt:lpstr>
      <vt:lpstr>Saulės kolektoriai</vt:lpstr>
      <vt:lpstr>Prezentacja programu PowerPoint</vt:lpstr>
      <vt:lpstr>Vėjo energija</vt:lpstr>
      <vt:lpstr>Hidroenergija</vt:lpstr>
      <vt:lpstr>Decentralizuotos šildymo sistemos</vt:lpstr>
      <vt:lpstr>Geoterminis šildymas</vt:lpstr>
      <vt:lpstr>Aušinimas</vt:lpstr>
      <vt:lpstr>Energija iš atliekų</vt:lpstr>
      <vt:lpstr>Pavyzdys: „Quality Hotel Friends “ Solnoje</vt:lpstr>
      <vt:lpstr>2 seminaras (20 min.)</vt:lpstr>
      <vt:lpstr>Prezentacja programu PowerPoint</vt:lpstr>
      <vt:lpstr>Prezentacja programu PowerPoint</vt:lpstr>
      <vt:lpstr>Prezentacja programu PowerPoint</vt:lpstr>
      <vt:lpstr>Tvari kelionė ir transportas turizmo srityje</vt:lpstr>
      <vt:lpstr>Poveikis aplinkai</vt:lpstr>
      <vt:lpstr>Tvarus transportas</vt:lpstr>
      <vt:lpstr>Nuosavas transportas ir tiekėjai</vt:lpstr>
      <vt:lpstr>Nuosavas transportas – personalo pervežimas</vt:lpstr>
      <vt:lpstr>Viešasis transportas</vt:lpstr>
      <vt:lpstr>Reguliarūs pervežimai</vt:lpstr>
      <vt:lpstr>Naudokite / išsinuomokite ne iškastiniu kuru varomas transporto priemones </vt:lpstr>
      <vt:lpstr>Atsinaujinančio kuro rūšys</vt:lpstr>
      <vt:lpstr> Gerovė ir energijos vartojimo efektyvumas  </vt:lpstr>
      <vt:lpstr>Naudojimas rekreacijai</vt:lpstr>
      <vt:lpstr>Kaip nustatyti reikalingus veiksmus</vt:lpstr>
      <vt:lpstr>3 seminaras (20 min.)</vt:lpstr>
      <vt:lpstr>Finansavimas Švedijoje</vt:lpstr>
      <vt:lpstr>Prezentacja programu PowerPoint</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Žiedinė ekonomika turizmo sektoriuje Energetika</dc:title>
  <dc:creator>Alessandro del Paolo</dc:creator>
  <cp:lastModifiedBy>Michał Kwas</cp:lastModifiedBy>
  <cp:revision>220</cp:revision>
  <cp:lastPrinted>2018-07-17T09:21:19Z</cp:lastPrinted>
  <dcterms:created xsi:type="dcterms:W3CDTF">2018-03-05T16:52:42Z</dcterms:created>
  <dcterms:modified xsi:type="dcterms:W3CDTF">2019-12-04T10:10:07Z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0x01010016D7D07C235CA349845CDF7D9D5B866C</vt:lpwstr>
  </property>
  <property fmtid="{D5CDD505-2E9C-101B-9397-08002B2CF9AE}" pid="3" name="Order">
    <vt:r8>23767200</vt:r8>
  </property>
  <property fmtid="{D5CDD505-2E9C-101B-9397-08002B2CF9AE}" pid="4" name="AuthorIds_UIVersion_3072">
    <vt:lpwstr>17</vt:lpwstr>
  </property>
  <property fmtid="{D5CDD505-2E9C-101B-9397-08002B2CF9AE}" pid="5" name="AuthorIds_UIVersion_6656">
    <vt:lpwstr>108</vt:lpwstr>
  </property>
  <property fmtid="{D5CDD505-2E9C-101B-9397-08002B2CF9AE}" pid="6" name="AuthorIds_UIVersion_10240">
    <vt:lpwstr>108</vt:lpwstr>
  </property>
  <property fmtid="{D5CDD505-2E9C-101B-9397-08002B2CF9AE}" pid="7" name="AuthorIds_UIVersion_41984">
    <vt:lpwstr>108</vt:lpwstr>
  </property>
</Properties>
</file>